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709" r:id="rId5"/>
    <p:sldMasterId id="2147483727" r:id="rId6"/>
  </p:sldMasterIdLst>
  <p:notesMasterIdLst>
    <p:notesMasterId r:id="rId68"/>
  </p:notesMasterIdLst>
  <p:sldIdLst>
    <p:sldId id="347" r:id="rId7"/>
    <p:sldId id="348" r:id="rId8"/>
    <p:sldId id="284" r:id="rId9"/>
    <p:sldId id="285" r:id="rId10"/>
    <p:sldId id="286" r:id="rId11"/>
    <p:sldId id="357" r:id="rId12"/>
    <p:sldId id="358" r:id="rId13"/>
    <p:sldId id="289" r:id="rId14"/>
    <p:sldId id="290" r:id="rId15"/>
    <p:sldId id="291" r:id="rId16"/>
    <p:sldId id="292" r:id="rId17"/>
    <p:sldId id="293" r:id="rId18"/>
    <p:sldId id="294" r:id="rId19"/>
    <p:sldId id="295" r:id="rId20"/>
    <p:sldId id="296" r:id="rId21"/>
    <p:sldId id="340" r:id="rId22"/>
    <p:sldId id="297" r:id="rId23"/>
    <p:sldId id="298" r:id="rId24"/>
    <p:sldId id="299" r:id="rId25"/>
    <p:sldId id="300" r:id="rId26"/>
    <p:sldId id="343" r:id="rId27"/>
    <p:sldId id="304" r:id="rId28"/>
    <p:sldId id="344" r:id="rId29"/>
    <p:sldId id="345" r:id="rId30"/>
    <p:sldId id="306" r:id="rId31"/>
    <p:sldId id="346" r:id="rId32"/>
    <p:sldId id="309" r:id="rId33"/>
    <p:sldId id="310" r:id="rId34"/>
    <p:sldId id="359" r:id="rId35"/>
    <p:sldId id="311" r:id="rId36"/>
    <p:sldId id="352" r:id="rId37"/>
    <p:sldId id="313" r:id="rId38"/>
    <p:sldId id="314" r:id="rId39"/>
    <p:sldId id="315" r:id="rId40"/>
    <p:sldId id="316" r:id="rId41"/>
    <p:sldId id="317" r:id="rId42"/>
    <p:sldId id="318" r:id="rId43"/>
    <p:sldId id="257" r:id="rId44"/>
    <p:sldId id="320" r:id="rId45"/>
    <p:sldId id="264" r:id="rId46"/>
    <p:sldId id="349" r:id="rId47"/>
    <p:sldId id="259" r:id="rId48"/>
    <p:sldId id="323" r:id="rId49"/>
    <p:sldId id="324" r:id="rId50"/>
    <p:sldId id="325" r:id="rId51"/>
    <p:sldId id="326" r:id="rId52"/>
    <p:sldId id="327" r:id="rId53"/>
    <p:sldId id="350" r:id="rId54"/>
    <p:sldId id="328" r:id="rId55"/>
    <p:sldId id="351" r:id="rId56"/>
    <p:sldId id="356" r:id="rId57"/>
    <p:sldId id="362" r:id="rId58"/>
    <p:sldId id="4361" r:id="rId59"/>
    <p:sldId id="330" r:id="rId60"/>
    <p:sldId id="361" r:id="rId61"/>
    <p:sldId id="353" r:id="rId62"/>
    <p:sldId id="355" r:id="rId63"/>
    <p:sldId id="332" r:id="rId64"/>
    <p:sldId id="360" r:id="rId65"/>
    <p:sldId id="363" r:id="rId66"/>
    <p:sldId id="339" r:id="rId67"/>
  </p:sldIdLst>
  <p:sldSz cx="9144000" cy="5143500" type="screen16x9"/>
  <p:notesSz cx="6858000" cy="9144000"/>
  <p:embeddedFontLst>
    <p:embeddedFont>
      <p:font typeface="Aptos Black" panose="020B0004020202020204" pitchFamily="34" charset="0"/>
      <p:bold r:id="rId69"/>
      <p:boldItalic r:id="rId70"/>
    </p:embeddedFont>
    <p:embeddedFont>
      <p:font typeface="Arial Black" panose="020B0A04020102020204" pitchFamily="34" charset="0"/>
      <p:bold r:id="rId71"/>
    </p:embeddedFont>
    <p:embeddedFont>
      <p:font typeface="Open Sans" panose="020B0606030504020204"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Roboto Medium" panose="02000000000000000000" pitchFamily="2" charset="0"/>
      <p:regular r:id="rId80"/>
      <p:bold r:id="rId81"/>
      <p:italic r:id="rId82"/>
      <p:boldItalic r:id="rId83"/>
    </p:embeddedFont>
    <p:embeddedFont>
      <p:font typeface="Rockwell" panose="02060603020205020403" pitchFamily="18"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8"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77482" autoAdjust="0"/>
  </p:normalViewPr>
  <p:slideViewPr>
    <p:cSldViewPr snapToGrid="0">
      <p:cViewPr varScale="1">
        <p:scale>
          <a:sx n="113" d="100"/>
          <a:sy n="113" d="100"/>
        </p:scale>
        <p:origin x="1590"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font" Target="fonts/font2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8" Type="http://customschemas.google.com/relationships/presentationmetadata" Target="meta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7" Type="http://schemas.openxmlformats.org/officeDocument/2006/relationships/slide" Target="slides/slide1.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9.fntdata"/><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036C87C-C54E-4A33-9501-9294A272BFA5}">
      <dgm:prSet custT="1"/>
      <dgm:spPr/>
      <dgm:t>
        <a:bodyPr/>
        <a:lstStyle/>
        <a:p>
          <a:r>
            <a:rPr lang="en-US" sz="2000" b="1" dirty="0">
              <a:latin typeface="Calibri" panose="020F0502020204030204" pitchFamily="34" charset="0"/>
              <a:ea typeface="Calibri" panose="020F0502020204030204" pitchFamily="34" charset="0"/>
              <a:cs typeface="Calibri" panose="020F0502020204030204" pitchFamily="34" charset="0"/>
            </a:rPr>
            <a:t>Science</a:t>
          </a:r>
        </a:p>
      </dgm:t>
    </dgm:pt>
    <dgm:pt modelId="{9DE3C9EE-6D29-41E8-80A9-1B0710E9F852}" type="parTrans" cxnId="{4985737A-8244-491B-A305-67A5210F7B0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9A34EDB-9F49-4EDD-A187-307F0A4A6257}" type="sibTrans" cxnId="{4985737A-8244-491B-A305-67A5210F7B0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BC6E66F-73E3-47AE-9EF8-582D62C2CB10}">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Grades 5, 8 and 11</a:t>
          </a:r>
        </a:p>
      </dgm:t>
    </dgm:pt>
    <dgm:pt modelId="{3EBABCB7-9BB5-4A26-B945-2F4E99785DE9}" type="parTrans" cxnId="{ED3CD3EA-307B-4F05-80E0-F866C8709B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128D355-D74D-4310-90AC-59576ADDDE99}" type="sibTrans" cxnId="{ED3CD3EA-307B-4F05-80E0-F866C8709B0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C14AE74-91CE-47D3-9BA5-953F278835B8}">
      <dgm:prSet custT="1"/>
      <dgm:spPr/>
      <dgm:t>
        <a:bodyPr/>
        <a:lstStyle/>
        <a:p>
          <a:r>
            <a:rPr lang="en-US" sz="2000" b="1" dirty="0">
              <a:latin typeface="Calibri" panose="020F0502020204030204" pitchFamily="34" charset="0"/>
              <a:ea typeface="Calibri" panose="020F0502020204030204" pitchFamily="34" charset="0"/>
              <a:cs typeface="Calibri" panose="020F0502020204030204" pitchFamily="34" charset="0"/>
            </a:rPr>
            <a:t>Math</a:t>
          </a:r>
        </a:p>
      </dgm:t>
    </dgm:pt>
    <dgm:pt modelId="{EEED99FC-C5DE-4F0F-9609-6FB5162BA2C9}" type="parTrans" cxnId="{80D6D322-DB07-4BE9-BE3B-ADF9AF5CA95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C34AF49-374B-4FBD-930A-1D22C0B19C9C}" type="sibTrans" cxnId="{80D6D322-DB07-4BE9-BE3B-ADF9AF5CA95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2C33516-45DA-4518-9EEE-29968C326420}">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Grades 3 through 8</a:t>
          </a:r>
        </a:p>
      </dgm:t>
    </dgm:pt>
    <dgm:pt modelId="{ECA09323-0702-4368-8821-1A35A7BCC4D2}" type="parTrans" cxnId="{2B4EB098-4097-4E2E-8DFB-B556806DF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2556FAB-5D55-4712-BF16-30D1ED9B4623}" type="sibTrans" cxnId="{2B4EB098-4097-4E2E-8DFB-B556806DF12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16F3304-5B17-4B25-B737-64B090B026D6}">
      <dgm:prSet custT="1"/>
      <dgm:spPr/>
      <dgm:t>
        <a:bodyPr/>
        <a:lstStyle/>
        <a:p>
          <a:r>
            <a:rPr lang="en-US" sz="2000" b="1" dirty="0">
              <a:latin typeface="Calibri" panose="020F0502020204030204" pitchFamily="34" charset="0"/>
              <a:ea typeface="Calibri" panose="020F0502020204030204" pitchFamily="34" charset="0"/>
              <a:cs typeface="Calibri" panose="020F0502020204030204" pitchFamily="34" charset="0"/>
            </a:rPr>
            <a:t>ELA</a:t>
          </a:r>
        </a:p>
      </dgm:t>
    </dgm:pt>
    <dgm:pt modelId="{DA2163D2-EEBC-41F4-BE6B-3A384108DD3F}" type="parTrans" cxnId="{1915D2DC-D31E-413E-8024-C73014503D4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CFA32BB-E15A-4C8B-B7C4-697517C6B92F}" type="sibTrans" cxnId="{1915D2DC-D31E-413E-8024-C73014503D4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AABF518-19E6-4BFC-9BA1-CEA802516F2D}">
      <dgm:prSet custT="1"/>
      <dgm:spPr/>
      <dgm:t>
        <a:bodyPr/>
        <a:lstStyle/>
        <a:p>
          <a:pPr marL="171450" lvl="1" indent="-171450" algn="l" defTabSz="800100">
            <a:lnSpc>
              <a:spcPct val="90000"/>
            </a:lnSpc>
            <a:spcBef>
              <a:spcPct val="0"/>
            </a:spcBef>
            <a:spcAft>
              <a:spcPct val="15000"/>
            </a:spcAft>
            <a:buChar char="•"/>
          </a:pPr>
          <a:r>
            <a:rPr lang="en-US" sz="1800" kern="1200">
              <a:latin typeface="Calibri" panose="020F0502020204030204" pitchFamily="34" charset="0"/>
              <a:ea typeface="Calibri" panose="020F0502020204030204" pitchFamily="34" charset="0"/>
              <a:cs typeface="Calibri" panose="020F0502020204030204" pitchFamily="34" charset="0"/>
            </a:rPr>
            <a:t>CSLA: ELA accommodation for eligible multilingual learners </a:t>
          </a:r>
          <a:br>
            <a:rPr lang="en-US" sz="1800" kern="1200">
              <a:latin typeface="Calibri" panose="020F0502020204030204" pitchFamily="34" charset="0"/>
              <a:ea typeface="Calibri" panose="020F0502020204030204" pitchFamily="34" charset="0"/>
              <a:cs typeface="Calibri" panose="020F0502020204030204" pitchFamily="34" charset="0"/>
            </a:rPr>
          </a:br>
          <a:r>
            <a:rPr lang="en-US" sz="1800" kern="1200">
              <a:latin typeface="Calibri" panose="020F0502020204030204" pitchFamily="34" charset="0"/>
              <a:ea typeface="Calibri" panose="020F0502020204030204" pitchFamily="34" charset="0"/>
              <a:cs typeface="Calibri" panose="020F0502020204030204" pitchFamily="34" charset="0"/>
            </a:rPr>
            <a:t>in grades 3 and 4</a:t>
          </a:r>
          <a:endParaRPr lang="en-US" sz="1800" kern="1200" dirty="0">
            <a:latin typeface="Calibri" panose="020F0502020204030204" pitchFamily="34" charset="0"/>
            <a:ea typeface="Calibri" panose="020F0502020204030204" pitchFamily="34" charset="0"/>
            <a:cs typeface="Calibri" panose="020F0502020204030204" pitchFamily="34" charset="0"/>
          </a:endParaRPr>
        </a:p>
      </dgm:t>
    </dgm:pt>
    <dgm:pt modelId="{6C159CC6-2E31-45AE-B780-6028B72340A4}" type="parTrans" cxnId="{4DD5E00F-C28F-4109-8C7E-2706F44A103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DB00FA3-936E-4805-AC61-7EC4A44FAE45}" type="sibTrans" cxnId="{4DD5E00F-C28F-4109-8C7E-2706F44A1035}">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06DAA3B-57B7-4439-B57D-6465AD1DC8E2}">
      <dgm:prSet custT="1"/>
      <dgm:spPr/>
      <dgm:t>
        <a:bodyPr/>
        <a:lstStyle/>
        <a:p>
          <a:r>
            <a:rPr lang="en-US" sz="2000" b="1" dirty="0">
              <a:latin typeface="Calibri" panose="020F0502020204030204" pitchFamily="34" charset="0"/>
              <a:ea typeface="Calibri" panose="020F0502020204030204" pitchFamily="34" charset="0"/>
              <a:cs typeface="Calibri" panose="020F0502020204030204" pitchFamily="34" charset="0"/>
            </a:rPr>
            <a:t>Social Studies</a:t>
          </a:r>
        </a:p>
      </dgm:t>
    </dgm:pt>
    <dgm:pt modelId="{9CB5E981-A2B1-44CC-8AB5-A209924167A9}" type="parTrans" cxnId="{CF31EAE0-E1D0-4BE2-B5E6-82CB644A2D7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518768D-3A18-4F13-A23E-AFCF164BADD2}" type="sibTrans" cxnId="{CF31EAE0-E1D0-4BE2-B5E6-82CB644A2D7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DCA0FCC-8E17-4557-BB00-F70C43CBB4B7}">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Grades 4 and 7</a:t>
          </a:r>
        </a:p>
      </dgm:t>
    </dgm:pt>
    <dgm:pt modelId="{217ED37F-6F4B-44D7-A254-53590878E882}" type="parTrans" cxnId="{7837109A-8D36-4748-8BDA-814B5412CE1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7CCAEF6-9300-4E8E-B702-D5E1B741346E}" type="sibTrans" cxnId="{7837109A-8D36-4748-8BDA-814B5412CE1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9CF9CEF-BE65-438B-A8E0-586275B481B9}">
      <dgm:prSet custT="1"/>
      <dgm:spPr/>
      <dgm:t>
        <a:bodyPr/>
        <a:lstStyle/>
        <a:p>
          <a:pPr marL="171450" lvl="1" indent="-171450" algn="l" defTabSz="800100">
            <a:lnSpc>
              <a:spcPct val="90000"/>
            </a:lnSpc>
            <a:spcBef>
              <a:spcPct val="0"/>
            </a:spcBef>
            <a:spcAft>
              <a:spcPct val="15000"/>
            </a:spcAft>
            <a:buChar char="•"/>
          </a:pPr>
          <a:r>
            <a:rPr lang="en-US" sz="1800" kern="1200">
              <a:latin typeface="Calibri" panose="020F0502020204030204" pitchFamily="34" charset="0"/>
              <a:ea typeface="Calibri" panose="020F0502020204030204" pitchFamily="34" charset="0"/>
              <a:cs typeface="Calibri" panose="020F0502020204030204" pitchFamily="34" charset="0"/>
            </a:rPr>
            <a:t>Grades 3 through 8</a:t>
          </a:r>
          <a:endParaRPr lang="en-US" sz="1800" kern="1200" dirty="0">
            <a:latin typeface="Calibri" panose="020F0502020204030204" pitchFamily="34" charset="0"/>
            <a:ea typeface="Calibri" panose="020F0502020204030204" pitchFamily="34" charset="0"/>
            <a:cs typeface="Calibri" panose="020F0502020204030204" pitchFamily="34" charset="0"/>
          </a:endParaRPr>
        </a:p>
      </dgm:t>
    </dgm:pt>
    <dgm:pt modelId="{8C1DD16A-C2E1-4C67-9798-CD69B9B3921E}" type="parTrans" cxnId="{5ADBB839-1265-495D-824C-561BC0B82F5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97BC6E9-49AE-4EDF-83BA-2F8F28432E0F}" type="sibTrans" cxnId="{5ADBB839-1265-495D-824C-561BC0B82F5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9D5273A-8BAC-44D4-8420-68FC4DE5E617}">
      <dgm:prSet custT="1"/>
      <dgm:spPr/>
      <dgm:t>
        <a:bodyPr/>
        <a:lstStyle/>
        <a:p>
          <a:r>
            <a:rPr lang="en-US" sz="1800" dirty="0">
              <a:latin typeface="Calibri" panose="020F0502020204030204" pitchFamily="34" charset="0"/>
              <a:ea typeface="Calibri" panose="020F0502020204030204" pitchFamily="34" charset="0"/>
              <a:cs typeface="Calibri" panose="020F0502020204030204" pitchFamily="34" charset="0"/>
            </a:rPr>
            <a:t>Administered only at selected schools</a:t>
          </a:r>
        </a:p>
      </dgm:t>
    </dgm:pt>
    <dgm:pt modelId="{77013C19-D8D5-4C76-8AD4-A13B7702226B}" type="parTrans" cxnId="{66C781D8-7700-4CA9-82B4-AEFFA45A1E9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E478BAC2-09CC-44EE-8C86-257EF51D9EB7}" type="sibTrans" cxnId="{66C781D8-7700-4CA9-82B4-AEFFA45A1E98}">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4"/>
      <dgm:spPr/>
    </dgm:pt>
    <dgm:pt modelId="{BEE05497-1344-40A0-9FF4-0EB196CD0933}" type="pres">
      <dgm:prSet presAssocID="{9036C87C-C54E-4A33-9501-9294A272BFA5}" presName="parentText" presStyleLbl="node1" presStyleIdx="0" presStyleCnt="4" custScaleY="136403">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4">
        <dgm:presLayoutVars>
          <dgm:bulletEnabled val="1"/>
        </dgm:presLayoutVars>
      </dgm:prSet>
      <dgm:spPr/>
    </dgm:pt>
    <dgm:pt modelId="{FC72B232-6CD8-4D5E-9E4D-D54B74071E6A}" type="pres">
      <dgm:prSet presAssocID="{49A34EDB-9F49-4EDD-A187-307F0A4A6257}" presName="spaceBetweenRectangles" presStyleCnt="0"/>
      <dgm:spPr/>
    </dgm:pt>
    <dgm:pt modelId="{2ECA013F-703B-4820-AE3F-6C74EA87EDD4}" type="pres">
      <dgm:prSet presAssocID="{1C14AE74-91CE-47D3-9BA5-953F278835B8}" presName="parentLin" presStyleCnt="0"/>
      <dgm:spPr/>
    </dgm:pt>
    <dgm:pt modelId="{75DC58EC-8E60-4DB1-BA60-FADDCF21C9EA}" type="pres">
      <dgm:prSet presAssocID="{1C14AE74-91CE-47D3-9BA5-953F278835B8}" presName="parentLeftMargin" presStyleLbl="node1" presStyleIdx="0" presStyleCnt="4"/>
      <dgm:spPr/>
    </dgm:pt>
    <dgm:pt modelId="{4F52926B-2C8E-4C3A-91B8-A7D007942AFD}" type="pres">
      <dgm:prSet presAssocID="{1C14AE74-91CE-47D3-9BA5-953F278835B8}" presName="parentText" presStyleLbl="node1" presStyleIdx="1" presStyleCnt="4" custScaleY="136938">
        <dgm:presLayoutVars>
          <dgm:chMax val="0"/>
          <dgm:bulletEnabled val="1"/>
        </dgm:presLayoutVars>
      </dgm:prSet>
      <dgm:spPr/>
    </dgm:pt>
    <dgm:pt modelId="{1F12B5EE-626E-49C6-81AA-E91175C156B5}" type="pres">
      <dgm:prSet presAssocID="{1C14AE74-91CE-47D3-9BA5-953F278835B8}" presName="negativeSpace" presStyleCnt="0"/>
      <dgm:spPr/>
    </dgm:pt>
    <dgm:pt modelId="{3BADA5FC-5ED5-4B72-AC78-4CCFAE8FBE1F}" type="pres">
      <dgm:prSet presAssocID="{1C14AE74-91CE-47D3-9BA5-953F278835B8}" presName="childText" presStyleLbl="conFgAcc1" presStyleIdx="1" presStyleCnt="4">
        <dgm:presLayoutVars>
          <dgm:bulletEnabled val="1"/>
        </dgm:presLayoutVars>
      </dgm:prSet>
      <dgm:spPr/>
    </dgm:pt>
    <dgm:pt modelId="{F90130E3-2EF3-4491-B559-860D614E808B}" type="pres">
      <dgm:prSet presAssocID="{AC34AF49-374B-4FBD-930A-1D22C0B19C9C}"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4"/>
      <dgm:spPr/>
    </dgm:pt>
    <dgm:pt modelId="{70DC56E4-C2C7-44D3-B56E-8F0F6BE8B585}" type="pres">
      <dgm:prSet presAssocID="{416F3304-5B17-4B25-B737-64B090B026D6}" presName="parentText" presStyleLbl="node1" presStyleIdx="2" presStyleCnt="4" custScaleY="127415">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4">
        <dgm:presLayoutVars>
          <dgm:bulletEnabled val="1"/>
        </dgm:presLayoutVars>
      </dgm:prSet>
      <dgm:spPr/>
    </dgm:pt>
    <dgm:pt modelId="{83DA8FAE-44CB-456A-A654-E6B5FF27C424}" type="pres">
      <dgm:prSet presAssocID="{9CFA32BB-E15A-4C8B-B7C4-697517C6B92F}"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2" presStyleCnt="4"/>
      <dgm:spPr/>
    </dgm:pt>
    <dgm:pt modelId="{B05B5347-5787-40D4-9598-7D84452069CF}" type="pres">
      <dgm:prSet presAssocID="{006DAA3B-57B7-4439-B57D-6465AD1DC8E2}" presName="parentText" presStyleLbl="node1" presStyleIdx="3" presStyleCnt="4" custScaleY="147707">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3" presStyleCnt="4">
        <dgm:presLayoutVars>
          <dgm:bulletEnabled val="1"/>
        </dgm:presLayoutVars>
      </dgm:prSet>
      <dgm:spPr/>
    </dgm:pt>
  </dgm:ptLst>
  <dgm:cxnLst>
    <dgm:cxn modelId="{6CA49A0D-0601-4EA2-83DC-9C7674DA4187}" type="presOf" srcId="{006DAA3B-57B7-4439-B57D-6465AD1DC8E2}" destId="{1F5D4A4C-E8E9-4B42-A41E-B5B3369273BD}" srcOrd="0" destOrd="0" presId="urn:microsoft.com/office/officeart/2005/8/layout/list1"/>
    <dgm:cxn modelId="{4DD5E00F-C28F-4109-8C7E-2706F44A1035}" srcId="{29CF9CEF-BE65-438B-A8E0-586275B481B9}" destId="{BAABF518-19E6-4BFC-9BA1-CEA802516F2D}" srcOrd="0" destOrd="0" parTransId="{6C159CC6-2E31-45AE-B780-6028B72340A4}" sibTransId="{7DB00FA3-936E-4805-AC61-7EC4A44FAE45}"/>
    <dgm:cxn modelId="{80D6D322-DB07-4BE9-BE3B-ADF9AF5CA959}" srcId="{FECD76D3-8F62-4DB3-BEF7-9597A27604F4}" destId="{1C14AE74-91CE-47D3-9BA5-953F278835B8}" srcOrd="1" destOrd="0" parTransId="{EEED99FC-C5DE-4F0F-9609-6FB5162BA2C9}" sibTransId="{AC34AF49-374B-4FBD-930A-1D22C0B19C9C}"/>
    <dgm:cxn modelId="{5ADBB839-1265-495D-824C-561BC0B82F5C}" srcId="{416F3304-5B17-4B25-B737-64B090B026D6}" destId="{29CF9CEF-BE65-438B-A8E0-586275B481B9}" srcOrd="0" destOrd="0" parTransId="{8C1DD16A-C2E1-4C67-9798-CD69B9B3921E}" sibTransId="{097BC6E9-49AE-4EDF-83BA-2F8F28432E0F}"/>
    <dgm:cxn modelId="{A34FC15B-9AAA-4F69-A47A-94EB52867E22}" type="presOf" srcId="{29CF9CEF-BE65-438B-A8E0-586275B481B9}" destId="{A9CA00E8-4725-46E5-814D-F749E70A7AD5}" srcOrd="0" destOrd="0" presId="urn:microsoft.com/office/officeart/2005/8/layout/list1"/>
    <dgm:cxn modelId="{C7D9B361-E034-4763-BD85-A6322098165F}" type="presOf" srcId="{1C14AE74-91CE-47D3-9BA5-953F278835B8}" destId="{75DC58EC-8E60-4DB1-BA60-FADDCF21C9EA}" srcOrd="0" destOrd="0" presId="urn:microsoft.com/office/officeart/2005/8/layout/list1"/>
    <dgm:cxn modelId="{09FF9767-933B-4F99-9F89-F2FACCE28564}" type="presOf" srcId="{2BC6E66F-73E3-47AE-9EF8-582D62C2CB10}" destId="{E79BA4C7-7C0F-45F9-948D-47EC7DABD0DE}" srcOrd="0" destOrd="0" presId="urn:microsoft.com/office/officeart/2005/8/layout/list1"/>
    <dgm:cxn modelId="{89E16A72-44B1-419D-A597-FE29D6BA73E8}" type="presOf" srcId="{006DAA3B-57B7-4439-B57D-6465AD1DC8E2}" destId="{B05B5347-5787-40D4-9598-7D84452069CF}" srcOrd="1" destOrd="0" presId="urn:microsoft.com/office/officeart/2005/8/layout/list1"/>
    <dgm:cxn modelId="{6FF7C256-085E-49F8-AD8A-92BB1A15A55B}" type="presOf" srcId="{9036C87C-C54E-4A33-9501-9294A272BFA5}" destId="{FDD8F914-FFCD-4BC4-90E0-9A077C014A89}" srcOrd="0"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A5A2487D-EB27-4E75-A7B5-A50B126017E1}" type="presOf" srcId="{02C33516-45DA-4518-9EEE-29968C326420}" destId="{3BADA5FC-5ED5-4B72-AC78-4CCFAE8FBE1F}" srcOrd="0" destOrd="0" presId="urn:microsoft.com/office/officeart/2005/8/layout/list1"/>
    <dgm:cxn modelId="{B34E6681-B13A-4E74-8C24-69F5D275ABDC}" type="presOf" srcId="{1C14AE74-91CE-47D3-9BA5-953F278835B8}" destId="{4F52926B-2C8E-4C3A-91B8-A7D007942AFD}" srcOrd="1" destOrd="0" presId="urn:microsoft.com/office/officeart/2005/8/layout/list1"/>
    <dgm:cxn modelId="{2B4EB098-4097-4E2E-8DFB-B556806DF12F}" srcId="{1C14AE74-91CE-47D3-9BA5-953F278835B8}" destId="{02C33516-45DA-4518-9EEE-29968C326420}" srcOrd="0" destOrd="0" parTransId="{ECA09323-0702-4368-8821-1A35A7BCC4D2}" sibTransId="{12556FAB-5D55-4712-BF16-30D1ED9B4623}"/>
    <dgm:cxn modelId="{7837109A-8D36-4748-8BDA-814B5412CE19}" srcId="{006DAA3B-57B7-4439-B57D-6465AD1DC8E2}" destId="{1DCA0FCC-8E17-4557-BB00-F70C43CBB4B7}" srcOrd="0" destOrd="0" parTransId="{217ED37F-6F4B-44D7-A254-53590878E882}" sibTransId="{17CCAEF6-9300-4E8E-B702-D5E1B741346E}"/>
    <dgm:cxn modelId="{676F979E-0959-4720-A8BE-CF38E2AF318D}" type="presOf" srcId="{BAABF518-19E6-4BFC-9BA1-CEA802516F2D}" destId="{A9CA00E8-4725-46E5-814D-F749E70A7AD5}" srcOrd="0" destOrd="1" presId="urn:microsoft.com/office/officeart/2005/8/layout/list1"/>
    <dgm:cxn modelId="{5E8BABC6-43BD-4FCF-B8D8-6619644E5968}" type="presOf" srcId="{69D5273A-8BAC-44D4-8420-68FC4DE5E617}" destId="{AFC111A2-27E0-44B2-B067-B51852F9097E}" srcOrd="0" destOrd="1" presId="urn:microsoft.com/office/officeart/2005/8/layout/list1"/>
    <dgm:cxn modelId="{EB77FFC6-1C98-4C86-A4DD-610F3485DD14}" type="presOf" srcId="{9036C87C-C54E-4A33-9501-9294A272BFA5}" destId="{BEE05497-1344-40A0-9FF4-0EB196CD0933}" srcOrd="1" destOrd="0" presId="urn:microsoft.com/office/officeart/2005/8/layout/list1"/>
    <dgm:cxn modelId="{66C781D8-7700-4CA9-82B4-AEFFA45A1E98}" srcId="{1DCA0FCC-8E17-4557-BB00-F70C43CBB4B7}" destId="{69D5273A-8BAC-44D4-8420-68FC4DE5E617}" srcOrd="0" destOrd="0" parTransId="{77013C19-D8D5-4C76-8AD4-A13B7702226B}" sibTransId="{E478BAC2-09CC-44EE-8C86-257EF51D9EB7}"/>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3" destOrd="0" parTransId="{9CB5E981-A2B1-44CC-8AB5-A209924167A9}" sibTransId="{1518768D-3A18-4F13-A23E-AFCF164BADD2}"/>
    <dgm:cxn modelId="{CBB2FCE2-60BC-48EC-822B-4141A5876F9C}" type="presOf" srcId="{1DCA0FCC-8E17-4557-BB00-F70C43CBB4B7}" destId="{AFC111A2-27E0-44B2-B067-B51852F9097E}" srcOrd="0" destOrd="0" presId="urn:microsoft.com/office/officeart/2005/8/layout/list1"/>
    <dgm:cxn modelId="{DB1681E5-73B6-4506-85BB-05765467F630}" type="presOf" srcId="{FECD76D3-8F62-4DB3-BEF7-9597A27604F4}" destId="{3E8263A2-7659-4E32-854B-8AC42D9BF5B8}"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AFDB50F5-4103-466B-904D-08995A88CC4E}" type="presOf" srcId="{416F3304-5B17-4B25-B737-64B090B026D6}" destId="{58B5EA2E-EFD9-4D67-9FFE-4B7883B068B8}" srcOrd="0" destOrd="0" presId="urn:microsoft.com/office/officeart/2005/8/layout/list1"/>
    <dgm:cxn modelId="{A2179FF6-6B3B-45BE-8233-95BE9914F589}" type="presOf" srcId="{416F3304-5B17-4B25-B737-64B090B026D6}" destId="{70DC56E4-C2C7-44D3-B56E-8F0F6BE8B585}" srcOrd="1" destOrd="0" presId="urn:microsoft.com/office/officeart/2005/8/layout/list1"/>
    <dgm:cxn modelId="{469D555C-84D7-443D-A6A5-1BB1BD169F70}" type="presParOf" srcId="{3E8263A2-7659-4E32-854B-8AC42D9BF5B8}" destId="{B814973C-643C-4F09-8D38-E9446A5C37C3}" srcOrd="0" destOrd="0" presId="urn:microsoft.com/office/officeart/2005/8/layout/list1"/>
    <dgm:cxn modelId="{1E808396-043C-4FC4-BDA2-48C96403A848}" type="presParOf" srcId="{B814973C-643C-4F09-8D38-E9446A5C37C3}" destId="{FDD8F914-FFCD-4BC4-90E0-9A077C014A89}" srcOrd="0" destOrd="0" presId="urn:microsoft.com/office/officeart/2005/8/layout/list1"/>
    <dgm:cxn modelId="{6E1E3E34-DDF7-4969-8A23-BB048438CA3C}" type="presParOf" srcId="{B814973C-643C-4F09-8D38-E9446A5C37C3}" destId="{BEE05497-1344-40A0-9FF4-0EB196CD0933}" srcOrd="1" destOrd="0" presId="urn:microsoft.com/office/officeart/2005/8/layout/list1"/>
    <dgm:cxn modelId="{E08D3085-100A-48DB-A665-54CBD6ACA9EA}" type="presParOf" srcId="{3E8263A2-7659-4E32-854B-8AC42D9BF5B8}" destId="{5071D397-3934-4962-A8B7-7569EEE03E60}" srcOrd="1" destOrd="0" presId="urn:microsoft.com/office/officeart/2005/8/layout/list1"/>
    <dgm:cxn modelId="{26926DBD-2C41-4E68-850D-C720C293461C}" type="presParOf" srcId="{3E8263A2-7659-4E32-854B-8AC42D9BF5B8}" destId="{E79BA4C7-7C0F-45F9-948D-47EC7DABD0DE}" srcOrd="2" destOrd="0" presId="urn:microsoft.com/office/officeart/2005/8/layout/list1"/>
    <dgm:cxn modelId="{EAAB1250-611F-409E-8F73-00AF8DE4962D}" type="presParOf" srcId="{3E8263A2-7659-4E32-854B-8AC42D9BF5B8}" destId="{FC72B232-6CD8-4D5E-9E4D-D54B74071E6A}" srcOrd="3" destOrd="0" presId="urn:microsoft.com/office/officeart/2005/8/layout/list1"/>
    <dgm:cxn modelId="{8FF13B4B-A525-47F3-9BA3-2795690366A3}" type="presParOf" srcId="{3E8263A2-7659-4E32-854B-8AC42D9BF5B8}" destId="{2ECA013F-703B-4820-AE3F-6C74EA87EDD4}" srcOrd="4" destOrd="0" presId="urn:microsoft.com/office/officeart/2005/8/layout/list1"/>
    <dgm:cxn modelId="{A7B9BD3D-3FF4-4697-8AB0-3AEA2202A8FE}" type="presParOf" srcId="{2ECA013F-703B-4820-AE3F-6C74EA87EDD4}" destId="{75DC58EC-8E60-4DB1-BA60-FADDCF21C9EA}" srcOrd="0" destOrd="0" presId="urn:microsoft.com/office/officeart/2005/8/layout/list1"/>
    <dgm:cxn modelId="{E05CACE9-D33F-4CEE-80C2-CBA59AF6201B}" type="presParOf" srcId="{2ECA013F-703B-4820-AE3F-6C74EA87EDD4}" destId="{4F52926B-2C8E-4C3A-91B8-A7D007942AFD}" srcOrd="1" destOrd="0" presId="urn:microsoft.com/office/officeart/2005/8/layout/list1"/>
    <dgm:cxn modelId="{D63167E2-F88E-4D9C-AE10-DD41F6A6213A}" type="presParOf" srcId="{3E8263A2-7659-4E32-854B-8AC42D9BF5B8}" destId="{1F12B5EE-626E-49C6-81AA-E91175C156B5}" srcOrd="5" destOrd="0" presId="urn:microsoft.com/office/officeart/2005/8/layout/list1"/>
    <dgm:cxn modelId="{370F2F90-FBA1-4C85-B740-BB25E7E0FA98}" type="presParOf" srcId="{3E8263A2-7659-4E32-854B-8AC42D9BF5B8}" destId="{3BADA5FC-5ED5-4B72-AC78-4CCFAE8FBE1F}" srcOrd="6" destOrd="0" presId="urn:microsoft.com/office/officeart/2005/8/layout/list1"/>
    <dgm:cxn modelId="{A201854F-AE63-4C57-BA0F-CA725C49A707}" type="presParOf" srcId="{3E8263A2-7659-4E32-854B-8AC42D9BF5B8}" destId="{F90130E3-2EF3-4491-B559-860D614E808B}" srcOrd="7" destOrd="0" presId="urn:microsoft.com/office/officeart/2005/8/layout/list1"/>
    <dgm:cxn modelId="{C528FF23-08D9-4477-AF6F-B60779B3378B}" type="presParOf" srcId="{3E8263A2-7659-4E32-854B-8AC42D9BF5B8}" destId="{E2D8C27F-B706-4521-9316-A62A2977DA94}" srcOrd="8" destOrd="0" presId="urn:microsoft.com/office/officeart/2005/8/layout/list1"/>
    <dgm:cxn modelId="{3D574E32-3646-48D3-83F9-FE11112E632D}" type="presParOf" srcId="{E2D8C27F-B706-4521-9316-A62A2977DA94}" destId="{58B5EA2E-EFD9-4D67-9FFE-4B7883B068B8}" srcOrd="0" destOrd="0" presId="urn:microsoft.com/office/officeart/2005/8/layout/list1"/>
    <dgm:cxn modelId="{0B9D2BF1-75AC-40EB-A53F-15B84CD1412B}" type="presParOf" srcId="{E2D8C27F-B706-4521-9316-A62A2977DA94}" destId="{70DC56E4-C2C7-44D3-B56E-8F0F6BE8B585}" srcOrd="1" destOrd="0" presId="urn:microsoft.com/office/officeart/2005/8/layout/list1"/>
    <dgm:cxn modelId="{1850C444-CB97-4C78-BA62-96500FEC2DFB}" type="presParOf" srcId="{3E8263A2-7659-4E32-854B-8AC42D9BF5B8}" destId="{75514CA0-3B77-46E9-B8EE-2AD7D1392594}" srcOrd="9" destOrd="0" presId="urn:microsoft.com/office/officeart/2005/8/layout/list1"/>
    <dgm:cxn modelId="{B01AB047-A068-4310-85E3-4275419BC092}" type="presParOf" srcId="{3E8263A2-7659-4E32-854B-8AC42D9BF5B8}" destId="{A9CA00E8-4725-46E5-814D-F749E70A7AD5}" srcOrd="10" destOrd="0" presId="urn:microsoft.com/office/officeart/2005/8/layout/list1"/>
    <dgm:cxn modelId="{F94C07A5-7C9C-4C35-B2DD-AD6E6F59DA17}" type="presParOf" srcId="{3E8263A2-7659-4E32-854B-8AC42D9BF5B8}" destId="{83DA8FAE-44CB-456A-A654-E6B5FF27C424}" srcOrd="11" destOrd="0" presId="urn:microsoft.com/office/officeart/2005/8/layout/list1"/>
    <dgm:cxn modelId="{283816C3-F52A-4A14-984D-53A7241B45D5}" type="presParOf" srcId="{3E8263A2-7659-4E32-854B-8AC42D9BF5B8}" destId="{B90A9F1F-CBD6-4866-BFED-E276E3076FFD}" srcOrd="12" destOrd="0" presId="urn:microsoft.com/office/officeart/2005/8/layout/list1"/>
    <dgm:cxn modelId="{CFBBC1E4-4EC8-4221-A619-E126DE39FABD}" type="presParOf" srcId="{B90A9F1F-CBD6-4866-BFED-E276E3076FFD}" destId="{1F5D4A4C-E8E9-4B42-A41E-B5B3369273BD}" srcOrd="0" destOrd="0" presId="urn:microsoft.com/office/officeart/2005/8/layout/list1"/>
    <dgm:cxn modelId="{D079CEE1-E151-4549-9979-D3B41F997DBF}" type="presParOf" srcId="{B90A9F1F-CBD6-4866-BFED-E276E3076FFD}" destId="{B05B5347-5787-40D4-9598-7D84452069CF}" srcOrd="1" destOrd="0" presId="urn:microsoft.com/office/officeart/2005/8/layout/list1"/>
    <dgm:cxn modelId="{84684F7E-BE0B-4FAA-BA60-334BE6DC0D44}" type="presParOf" srcId="{3E8263A2-7659-4E32-854B-8AC42D9BF5B8}" destId="{C0C42598-C47E-41C5-B05C-F085103948B6}" srcOrd="13" destOrd="0" presId="urn:microsoft.com/office/officeart/2005/8/layout/list1"/>
    <dgm:cxn modelId="{53448153-FE94-4580-A6A1-4829E46EE651}" type="presParOf" srcId="{3E8263A2-7659-4E32-854B-8AC42D9BF5B8}" destId="{AFC111A2-27E0-44B2-B067-B51852F9097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036C87C-C54E-4A33-9501-9294A272BFA5}">
      <dgm:prSet custT="1"/>
      <dgm:spPr/>
      <dgm:t>
        <a:bodyPr/>
        <a:lstStyle/>
        <a:p>
          <a:r>
            <a:rPr lang="en-US" sz="2400" b="1" dirty="0"/>
            <a:t>PSAT 9</a:t>
          </a:r>
          <a:endParaRPr lang="en-US" sz="2400" b="0" dirty="0"/>
        </a:p>
      </dgm:t>
    </dgm:pt>
    <dgm:pt modelId="{9DE3C9EE-6D29-41E8-80A9-1B0710E9F852}" type="parTrans" cxnId="{4985737A-8244-491B-A305-67A5210F7B02}">
      <dgm:prSet/>
      <dgm:spPr/>
      <dgm:t>
        <a:bodyPr/>
        <a:lstStyle/>
        <a:p>
          <a:endParaRPr lang="en-US"/>
        </a:p>
      </dgm:t>
    </dgm:pt>
    <dgm:pt modelId="{49A34EDB-9F49-4EDD-A187-307F0A4A6257}" type="sibTrans" cxnId="{4985737A-8244-491B-A305-67A5210F7B02}">
      <dgm:prSet/>
      <dgm:spPr/>
      <dgm:t>
        <a:bodyPr/>
        <a:lstStyle/>
        <a:p>
          <a:endParaRPr lang="en-US"/>
        </a:p>
      </dgm:t>
    </dgm:pt>
    <dgm:pt modelId="{2BC6E66F-73E3-47AE-9EF8-582D62C2CB10}">
      <dgm:prSet/>
      <dgm:spPr/>
      <dgm:t>
        <a:bodyPr/>
        <a:lstStyle/>
        <a:p>
          <a:r>
            <a:rPr lang="en-US"/>
            <a:t>Administered to all* students in 9</a:t>
          </a:r>
          <a:r>
            <a:rPr lang="en-US" baseline="30000"/>
            <a:t>th</a:t>
          </a:r>
          <a:r>
            <a:rPr lang="en-US"/>
            <a:t> grade</a:t>
          </a:r>
          <a:endParaRPr lang="en-US" dirty="0"/>
        </a:p>
      </dgm:t>
    </dgm:pt>
    <dgm:pt modelId="{3EBABCB7-9BB5-4A26-B945-2F4E99785DE9}" type="parTrans" cxnId="{ED3CD3EA-307B-4F05-80E0-F866C8709B09}">
      <dgm:prSet/>
      <dgm:spPr/>
      <dgm:t>
        <a:bodyPr/>
        <a:lstStyle/>
        <a:p>
          <a:endParaRPr lang="en-US"/>
        </a:p>
      </dgm:t>
    </dgm:pt>
    <dgm:pt modelId="{5128D355-D74D-4310-90AC-59576ADDDE99}" type="sibTrans" cxnId="{ED3CD3EA-307B-4F05-80E0-F866C8709B09}">
      <dgm:prSet/>
      <dgm:spPr/>
      <dgm:t>
        <a:bodyPr/>
        <a:lstStyle/>
        <a:p>
          <a:endParaRPr lang="en-US"/>
        </a:p>
      </dgm:t>
    </dgm:pt>
    <dgm:pt modelId="{416F3304-5B17-4B25-B737-64B090B026D6}">
      <dgm:prSet custT="1"/>
      <dgm:spPr/>
      <dgm:t>
        <a:bodyPr/>
        <a:lstStyle/>
        <a:p>
          <a:r>
            <a:rPr lang="en-US" sz="2400" b="1" dirty="0"/>
            <a:t>SAT</a:t>
          </a:r>
          <a:endParaRPr lang="en-US" sz="2400" b="0" dirty="0"/>
        </a:p>
      </dgm:t>
    </dgm:pt>
    <dgm:pt modelId="{DA2163D2-EEBC-41F4-BE6B-3A384108DD3F}" type="parTrans" cxnId="{1915D2DC-D31E-413E-8024-C73014503D4A}">
      <dgm:prSet/>
      <dgm:spPr/>
      <dgm:t>
        <a:bodyPr/>
        <a:lstStyle/>
        <a:p>
          <a:endParaRPr lang="en-US"/>
        </a:p>
      </dgm:t>
    </dgm:pt>
    <dgm:pt modelId="{9CFA32BB-E15A-4C8B-B7C4-697517C6B92F}" type="sibTrans" cxnId="{1915D2DC-D31E-413E-8024-C73014503D4A}">
      <dgm:prSet/>
      <dgm:spPr/>
      <dgm:t>
        <a:bodyPr/>
        <a:lstStyle/>
        <a:p>
          <a:endParaRPr lang="en-US"/>
        </a:p>
      </dgm:t>
    </dgm:pt>
    <dgm:pt modelId="{006DAA3B-57B7-4439-B57D-6465AD1DC8E2}">
      <dgm:prSet custT="1"/>
      <dgm:spPr/>
      <dgm:t>
        <a:bodyPr/>
        <a:lstStyle/>
        <a:p>
          <a:r>
            <a:rPr lang="en-US" sz="2400" b="1"/>
            <a:t>PSAT 10</a:t>
          </a:r>
          <a:endParaRPr lang="en-US" sz="2400" b="0"/>
        </a:p>
      </dgm:t>
    </dgm:pt>
    <dgm:pt modelId="{9CB5E981-A2B1-44CC-8AB5-A209924167A9}" type="parTrans" cxnId="{CF31EAE0-E1D0-4BE2-B5E6-82CB644A2D71}">
      <dgm:prSet/>
      <dgm:spPr/>
      <dgm:t>
        <a:bodyPr/>
        <a:lstStyle/>
        <a:p>
          <a:endParaRPr lang="en-US"/>
        </a:p>
      </dgm:t>
    </dgm:pt>
    <dgm:pt modelId="{1518768D-3A18-4F13-A23E-AFCF164BADD2}" type="sibTrans" cxnId="{CF31EAE0-E1D0-4BE2-B5E6-82CB644A2D71}">
      <dgm:prSet/>
      <dgm:spPr/>
      <dgm:t>
        <a:bodyPr/>
        <a:lstStyle/>
        <a:p>
          <a:endParaRPr lang="en-US"/>
        </a:p>
      </dgm:t>
    </dgm:pt>
    <dgm:pt modelId="{1DCA0FCC-8E17-4557-BB00-F70C43CBB4B7}">
      <dgm:prSet/>
      <dgm:spPr/>
      <dgm:t>
        <a:bodyPr/>
        <a:lstStyle/>
        <a:p>
          <a:r>
            <a:rPr lang="en-US" dirty="0"/>
            <a:t>Administered to all* students in 10</a:t>
          </a:r>
          <a:r>
            <a:rPr lang="en-US" baseline="30000" dirty="0"/>
            <a:t>th</a:t>
          </a:r>
          <a:r>
            <a:rPr lang="en-US" dirty="0"/>
            <a:t> grade</a:t>
          </a:r>
        </a:p>
      </dgm:t>
    </dgm:pt>
    <dgm:pt modelId="{217ED37F-6F4B-44D7-A254-53590878E882}" type="parTrans" cxnId="{7837109A-8D36-4748-8BDA-814B5412CE19}">
      <dgm:prSet/>
      <dgm:spPr/>
      <dgm:t>
        <a:bodyPr/>
        <a:lstStyle/>
        <a:p>
          <a:endParaRPr lang="en-US"/>
        </a:p>
      </dgm:t>
    </dgm:pt>
    <dgm:pt modelId="{17CCAEF6-9300-4E8E-B702-D5E1B741346E}" type="sibTrans" cxnId="{7837109A-8D36-4748-8BDA-814B5412CE19}">
      <dgm:prSet/>
      <dgm:spPr/>
      <dgm:t>
        <a:bodyPr/>
        <a:lstStyle/>
        <a:p>
          <a:endParaRPr lang="en-US"/>
        </a:p>
      </dgm:t>
    </dgm:pt>
    <dgm:pt modelId="{7CD682D9-B7B0-43F9-801E-56E193862DDC}">
      <dgm:prSet/>
      <dgm:spPr/>
      <dgm:t>
        <a:bodyPr/>
        <a:lstStyle/>
        <a:p>
          <a:r>
            <a:rPr lang="en-US" dirty="0"/>
            <a:t>Administered to all* students in 11</a:t>
          </a:r>
          <a:r>
            <a:rPr lang="en-US" baseline="30000" dirty="0"/>
            <a:t>th</a:t>
          </a:r>
          <a:r>
            <a:rPr lang="en-US" dirty="0"/>
            <a:t> grade</a:t>
          </a:r>
        </a:p>
      </dgm:t>
    </dgm:pt>
    <dgm:pt modelId="{7B90561C-05D4-41A6-BDC1-916A0DCC5DE0}" type="parTrans" cxnId="{AFD3DCB3-C8ED-4902-A404-C5E6FF9E435F}">
      <dgm:prSet/>
      <dgm:spPr/>
      <dgm:t>
        <a:bodyPr/>
        <a:lstStyle/>
        <a:p>
          <a:endParaRPr lang="en-US"/>
        </a:p>
      </dgm:t>
    </dgm:pt>
    <dgm:pt modelId="{98CC6343-68C2-4577-A5CE-7AE6BBBE3D9B}" type="sibTrans" cxnId="{AFD3DCB3-C8ED-4902-A404-C5E6FF9E435F}">
      <dgm:prSet/>
      <dgm:spPr/>
      <dgm:t>
        <a:bodyPr/>
        <a:lstStyle/>
        <a:p>
          <a:endParaRPr lang="en-US"/>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3"/>
      <dgm:spPr/>
    </dgm:pt>
    <dgm:pt modelId="{BEE05497-1344-40A0-9FF4-0EB196CD0933}" type="pres">
      <dgm:prSet presAssocID="{9036C87C-C54E-4A33-9501-9294A272BFA5}" presName="parentText" presStyleLbl="node1" presStyleIdx="0" presStyleCnt="3">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3">
        <dgm:presLayoutVars>
          <dgm:bulletEnabled val="1"/>
        </dgm:presLayoutVars>
      </dgm:prSet>
      <dgm:spPr/>
    </dgm:pt>
    <dgm:pt modelId="{FC72B232-6CD8-4D5E-9E4D-D54B74071E6A}" type="pres">
      <dgm:prSet presAssocID="{49A34EDB-9F49-4EDD-A187-307F0A4A6257}"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0" presStyleCnt="3"/>
      <dgm:spPr/>
    </dgm:pt>
    <dgm:pt modelId="{B05B5347-5787-40D4-9598-7D84452069CF}" type="pres">
      <dgm:prSet presAssocID="{006DAA3B-57B7-4439-B57D-6465AD1DC8E2}" presName="parentText" presStyleLbl="node1" presStyleIdx="1" presStyleCnt="3">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1" presStyleCnt="3">
        <dgm:presLayoutVars>
          <dgm:bulletEnabled val="1"/>
        </dgm:presLayoutVars>
      </dgm:prSet>
      <dgm:spPr/>
    </dgm:pt>
    <dgm:pt modelId="{73AFF336-BDB3-4D6F-B937-292C8EF97988}" type="pres">
      <dgm:prSet presAssocID="{1518768D-3A18-4F13-A23E-AFCF164BADD2}"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3"/>
      <dgm:spPr/>
    </dgm:pt>
    <dgm:pt modelId="{70DC56E4-C2C7-44D3-B56E-8F0F6BE8B585}" type="pres">
      <dgm:prSet presAssocID="{416F3304-5B17-4B25-B737-64B090B026D6}" presName="parentText" presStyleLbl="node1" presStyleIdx="2" presStyleCnt="3">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3">
        <dgm:presLayoutVars>
          <dgm:bulletEnabled val="1"/>
        </dgm:presLayoutVars>
      </dgm:prSet>
      <dgm:spPr/>
    </dgm:pt>
  </dgm:ptLst>
  <dgm:cxnLst>
    <dgm:cxn modelId="{6C109E0A-475F-4B35-ACDF-8944C068C01B}" type="presOf" srcId="{416F3304-5B17-4B25-B737-64B090B026D6}" destId="{58B5EA2E-EFD9-4D67-9FFE-4B7883B068B8}" srcOrd="0" destOrd="0" presId="urn:microsoft.com/office/officeart/2005/8/layout/list1"/>
    <dgm:cxn modelId="{2CFF9A15-09CD-4967-BAAA-106015467E3F}" type="presOf" srcId="{7CD682D9-B7B0-43F9-801E-56E193862DDC}" destId="{A9CA00E8-4725-46E5-814D-F749E70A7AD5}" srcOrd="0" destOrd="0" presId="urn:microsoft.com/office/officeart/2005/8/layout/list1"/>
    <dgm:cxn modelId="{1441E153-0FC7-44F6-8BF7-E8A7286B1D64}" type="presOf" srcId="{416F3304-5B17-4B25-B737-64B090B026D6}" destId="{70DC56E4-C2C7-44D3-B56E-8F0F6BE8B585}" srcOrd="1" destOrd="0" presId="urn:microsoft.com/office/officeart/2005/8/layout/list1"/>
    <dgm:cxn modelId="{2BE5EC55-8501-4D80-B7F2-8A5DFFA96793}" type="presOf" srcId="{006DAA3B-57B7-4439-B57D-6465AD1DC8E2}" destId="{B05B5347-5787-40D4-9598-7D84452069CF}" srcOrd="1"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7837109A-8D36-4748-8BDA-814B5412CE19}" srcId="{006DAA3B-57B7-4439-B57D-6465AD1DC8E2}" destId="{1DCA0FCC-8E17-4557-BB00-F70C43CBB4B7}" srcOrd="0" destOrd="0" parTransId="{217ED37F-6F4B-44D7-A254-53590878E882}" sibTransId="{17CCAEF6-9300-4E8E-B702-D5E1B741346E}"/>
    <dgm:cxn modelId="{2CB4729C-4476-49BF-AE4B-2E214CA6728D}" type="presOf" srcId="{006DAA3B-57B7-4439-B57D-6465AD1DC8E2}" destId="{1F5D4A4C-E8E9-4B42-A41E-B5B3369273BD}" srcOrd="0" destOrd="0" presId="urn:microsoft.com/office/officeart/2005/8/layout/list1"/>
    <dgm:cxn modelId="{93F765B2-47F7-4E24-BBB5-1B5BD43ECE7B}" type="presOf" srcId="{9036C87C-C54E-4A33-9501-9294A272BFA5}" destId="{BEE05497-1344-40A0-9FF4-0EB196CD0933}" srcOrd="1" destOrd="0" presId="urn:microsoft.com/office/officeart/2005/8/layout/list1"/>
    <dgm:cxn modelId="{AFD3DCB3-C8ED-4902-A404-C5E6FF9E435F}" srcId="{416F3304-5B17-4B25-B737-64B090B026D6}" destId="{7CD682D9-B7B0-43F9-801E-56E193862DDC}" srcOrd="0" destOrd="0" parTransId="{7B90561C-05D4-41A6-BDC1-916A0DCC5DE0}" sibTransId="{98CC6343-68C2-4577-A5CE-7AE6BBBE3D9B}"/>
    <dgm:cxn modelId="{AF3DBEC3-E1BB-442B-90FC-703130840A20}" type="presOf" srcId="{1DCA0FCC-8E17-4557-BB00-F70C43CBB4B7}" destId="{AFC111A2-27E0-44B2-B067-B51852F9097E}" srcOrd="0" destOrd="0" presId="urn:microsoft.com/office/officeart/2005/8/layout/list1"/>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1" destOrd="0" parTransId="{9CB5E981-A2B1-44CC-8AB5-A209924167A9}" sibTransId="{1518768D-3A18-4F13-A23E-AFCF164BADD2}"/>
    <dgm:cxn modelId="{DB1681E5-73B6-4506-85BB-05765467F630}" type="presOf" srcId="{FECD76D3-8F62-4DB3-BEF7-9597A27604F4}" destId="{3E8263A2-7659-4E32-854B-8AC42D9BF5B8}" srcOrd="0" destOrd="0" presId="urn:microsoft.com/office/officeart/2005/8/layout/list1"/>
    <dgm:cxn modelId="{6D33C5E8-5BBE-43B3-9418-BCAF73D62BB5}" type="presOf" srcId="{9036C87C-C54E-4A33-9501-9294A272BFA5}" destId="{FDD8F914-FFCD-4BC4-90E0-9A077C014A89}"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E4446AEC-20DA-40C3-A24D-103A3F88F83A}" type="presOf" srcId="{2BC6E66F-73E3-47AE-9EF8-582D62C2CB10}" destId="{E79BA4C7-7C0F-45F9-948D-47EC7DABD0DE}" srcOrd="0" destOrd="0" presId="urn:microsoft.com/office/officeart/2005/8/layout/list1"/>
    <dgm:cxn modelId="{1D19DB58-6892-4174-9A82-3CCAA07A1D71}" type="presParOf" srcId="{3E8263A2-7659-4E32-854B-8AC42D9BF5B8}" destId="{B814973C-643C-4F09-8D38-E9446A5C37C3}" srcOrd="0" destOrd="0" presId="urn:microsoft.com/office/officeart/2005/8/layout/list1"/>
    <dgm:cxn modelId="{1F977032-9410-4FC4-8837-315BFF48A737}" type="presParOf" srcId="{B814973C-643C-4F09-8D38-E9446A5C37C3}" destId="{FDD8F914-FFCD-4BC4-90E0-9A077C014A89}" srcOrd="0" destOrd="0" presId="urn:microsoft.com/office/officeart/2005/8/layout/list1"/>
    <dgm:cxn modelId="{04D4C0DF-E198-4C81-917E-1976F338843E}" type="presParOf" srcId="{B814973C-643C-4F09-8D38-E9446A5C37C3}" destId="{BEE05497-1344-40A0-9FF4-0EB196CD0933}" srcOrd="1" destOrd="0" presId="urn:microsoft.com/office/officeart/2005/8/layout/list1"/>
    <dgm:cxn modelId="{96F3E8B9-C282-4417-8CDE-C77097308C75}" type="presParOf" srcId="{3E8263A2-7659-4E32-854B-8AC42D9BF5B8}" destId="{5071D397-3934-4962-A8B7-7569EEE03E60}" srcOrd="1" destOrd="0" presId="urn:microsoft.com/office/officeart/2005/8/layout/list1"/>
    <dgm:cxn modelId="{9C84F662-1CE5-430E-AA9F-06BA089B9C97}" type="presParOf" srcId="{3E8263A2-7659-4E32-854B-8AC42D9BF5B8}" destId="{E79BA4C7-7C0F-45F9-948D-47EC7DABD0DE}" srcOrd="2" destOrd="0" presId="urn:microsoft.com/office/officeart/2005/8/layout/list1"/>
    <dgm:cxn modelId="{81401369-8EF1-4B8C-AE2A-018537E70979}" type="presParOf" srcId="{3E8263A2-7659-4E32-854B-8AC42D9BF5B8}" destId="{FC72B232-6CD8-4D5E-9E4D-D54B74071E6A}" srcOrd="3" destOrd="0" presId="urn:microsoft.com/office/officeart/2005/8/layout/list1"/>
    <dgm:cxn modelId="{02ADBAE6-A903-41CB-8E44-D2DD788B608E}" type="presParOf" srcId="{3E8263A2-7659-4E32-854B-8AC42D9BF5B8}" destId="{B90A9F1F-CBD6-4866-BFED-E276E3076FFD}" srcOrd="4" destOrd="0" presId="urn:microsoft.com/office/officeart/2005/8/layout/list1"/>
    <dgm:cxn modelId="{8B8610C2-4758-4757-BB29-14140DE5677C}" type="presParOf" srcId="{B90A9F1F-CBD6-4866-BFED-E276E3076FFD}" destId="{1F5D4A4C-E8E9-4B42-A41E-B5B3369273BD}" srcOrd="0" destOrd="0" presId="urn:microsoft.com/office/officeart/2005/8/layout/list1"/>
    <dgm:cxn modelId="{F7938D63-3506-4FC9-8B6C-7CD07945AADE}" type="presParOf" srcId="{B90A9F1F-CBD6-4866-BFED-E276E3076FFD}" destId="{B05B5347-5787-40D4-9598-7D84452069CF}" srcOrd="1" destOrd="0" presId="urn:microsoft.com/office/officeart/2005/8/layout/list1"/>
    <dgm:cxn modelId="{CA479007-CBCF-469B-BC94-73A79A96D762}" type="presParOf" srcId="{3E8263A2-7659-4E32-854B-8AC42D9BF5B8}" destId="{C0C42598-C47E-41C5-B05C-F085103948B6}" srcOrd="5" destOrd="0" presId="urn:microsoft.com/office/officeart/2005/8/layout/list1"/>
    <dgm:cxn modelId="{FB18B5CE-81E1-404B-8A24-62F4CDB94750}" type="presParOf" srcId="{3E8263A2-7659-4E32-854B-8AC42D9BF5B8}" destId="{AFC111A2-27E0-44B2-B067-B51852F9097E}" srcOrd="6" destOrd="0" presId="urn:microsoft.com/office/officeart/2005/8/layout/list1"/>
    <dgm:cxn modelId="{B262BA45-E34D-4F5F-8E58-70ED3A40EB39}" type="presParOf" srcId="{3E8263A2-7659-4E32-854B-8AC42D9BF5B8}" destId="{73AFF336-BDB3-4D6F-B937-292C8EF97988}" srcOrd="7" destOrd="0" presId="urn:microsoft.com/office/officeart/2005/8/layout/list1"/>
    <dgm:cxn modelId="{41F55774-BF4F-42EC-8108-BFB9F4AC73A7}" type="presParOf" srcId="{3E8263A2-7659-4E32-854B-8AC42D9BF5B8}" destId="{E2D8C27F-B706-4521-9316-A62A2977DA94}" srcOrd="8" destOrd="0" presId="urn:microsoft.com/office/officeart/2005/8/layout/list1"/>
    <dgm:cxn modelId="{2E10C89C-F5E7-4501-84AE-3C62B5541A19}" type="presParOf" srcId="{E2D8C27F-B706-4521-9316-A62A2977DA94}" destId="{58B5EA2E-EFD9-4D67-9FFE-4B7883B068B8}" srcOrd="0" destOrd="0" presId="urn:microsoft.com/office/officeart/2005/8/layout/list1"/>
    <dgm:cxn modelId="{EB15E316-9F9C-4A6F-9AB8-C3EC1C56A8AD}" type="presParOf" srcId="{E2D8C27F-B706-4521-9316-A62A2977DA94}" destId="{70DC56E4-C2C7-44D3-B56E-8F0F6BE8B585}" srcOrd="1" destOrd="0" presId="urn:microsoft.com/office/officeart/2005/8/layout/list1"/>
    <dgm:cxn modelId="{F6882C2F-B25B-4B57-B415-2250546AC29D}" type="presParOf" srcId="{3E8263A2-7659-4E32-854B-8AC42D9BF5B8}" destId="{75514CA0-3B77-46E9-B8EE-2AD7D1392594}" srcOrd="9" destOrd="0" presId="urn:microsoft.com/office/officeart/2005/8/layout/list1"/>
    <dgm:cxn modelId="{410FBE55-4FCF-463B-8231-3198FCF0813B}" type="presParOf" srcId="{3E8263A2-7659-4E32-854B-8AC42D9BF5B8}" destId="{A9CA00E8-4725-46E5-814D-F749E70A7AD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194905"/>
          <a:ext cx="6625524" cy="510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214" tIns="124968" rIns="5142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ea typeface="Calibri" panose="020F0502020204030204" pitchFamily="34" charset="0"/>
              <a:cs typeface="Calibri" panose="020F0502020204030204" pitchFamily="34" charset="0"/>
            </a:rPr>
            <a:t>Grades 5, 8 and 11</a:t>
          </a:r>
        </a:p>
      </dsp:txBody>
      <dsp:txXfrm>
        <a:off x="0" y="194905"/>
        <a:ext cx="6625524" cy="510300"/>
      </dsp:txXfrm>
    </dsp:sp>
    <dsp:sp modelId="{BEE05497-1344-40A0-9FF4-0EB196CD0933}">
      <dsp:nvSpPr>
        <dsp:cNvPr id="0" name=""/>
        <dsp:cNvSpPr/>
      </dsp:nvSpPr>
      <dsp:spPr>
        <a:xfrm>
          <a:off x="331276" y="41868"/>
          <a:ext cx="4637866" cy="2415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00" tIns="0" rIns="175300"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Science</a:t>
          </a:r>
        </a:p>
      </dsp:txBody>
      <dsp:txXfrm>
        <a:off x="343070" y="53662"/>
        <a:ext cx="4614278" cy="218008"/>
      </dsp:txXfrm>
    </dsp:sp>
    <dsp:sp modelId="{3BADA5FC-5ED5-4B72-AC78-4CCFAE8FBE1F}">
      <dsp:nvSpPr>
        <dsp:cNvPr id="0" name=""/>
        <dsp:cNvSpPr/>
      </dsp:nvSpPr>
      <dsp:spPr>
        <a:xfrm>
          <a:off x="0" y="891590"/>
          <a:ext cx="6625524" cy="510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214" tIns="124968" rIns="5142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ea typeface="Calibri" panose="020F0502020204030204" pitchFamily="34" charset="0"/>
              <a:cs typeface="Calibri" panose="020F0502020204030204" pitchFamily="34" charset="0"/>
            </a:rPr>
            <a:t>Grades 3 through 8</a:t>
          </a:r>
        </a:p>
      </dsp:txBody>
      <dsp:txXfrm>
        <a:off x="0" y="891590"/>
        <a:ext cx="6625524" cy="510300"/>
      </dsp:txXfrm>
    </dsp:sp>
    <dsp:sp modelId="{4F52926B-2C8E-4C3A-91B8-A7D007942AFD}">
      <dsp:nvSpPr>
        <dsp:cNvPr id="0" name=""/>
        <dsp:cNvSpPr/>
      </dsp:nvSpPr>
      <dsp:spPr>
        <a:xfrm>
          <a:off x="331276" y="737605"/>
          <a:ext cx="4637866" cy="2425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00" tIns="0" rIns="175300"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Math</a:t>
          </a:r>
        </a:p>
      </dsp:txBody>
      <dsp:txXfrm>
        <a:off x="343116" y="749445"/>
        <a:ext cx="4614186" cy="218864"/>
      </dsp:txXfrm>
    </dsp:sp>
    <dsp:sp modelId="{A9CA00E8-4725-46E5-814D-F749E70A7AD5}">
      <dsp:nvSpPr>
        <dsp:cNvPr id="0" name=""/>
        <dsp:cNvSpPr/>
      </dsp:nvSpPr>
      <dsp:spPr>
        <a:xfrm>
          <a:off x="0" y="1571407"/>
          <a:ext cx="6625524" cy="1323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214" tIns="124968" rIns="5142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Calibri" panose="020F0502020204030204" pitchFamily="34" charset="0"/>
              <a:ea typeface="Calibri" panose="020F0502020204030204" pitchFamily="34" charset="0"/>
              <a:cs typeface="Calibri" panose="020F0502020204030204" pitchFamily="34" charset="0"/>
            </a:rPr>
            <a:t>Grades 3 through 8</a:t>
          </a:r>
          <a:endParaRPr lang="en-US" sz="1800" kern="1200" dirty="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ea typeface="Calibri" panose="020F0502020204030204" pitchFamily="34" charset="0"/>
              <a:cs typeface="Calibri" panose="020F0502020204030204" pitchFamily="34" charset="0"/>
            </a:rPr>
            <a:t>CSLA: ELA accommodation for eligible multilingual learners </a:t>
          </a:r>
          <a:br>
            <a:rPr lang="en-US" sz="1800" kern="1200">
              <a:latin typeface="Calibri" panose="020F0502020204030204" pitchFamily="34" charset="0"/>
              <a:ea typeface="Calibri" panose="020F0502020204030204" pitchFamily="34" charset="0"/>
              <a:cs typeface="Calibri" panose="020F0502020204030204" pitchFamily="34" charset="0"/>
            </a:rPr>
          </a:br>
          <a:r>
            <a:rPr lang="en-US" sz="1800" kern="1200">
              <a:latin typeface="Calibri" panose="020F0502020204030204" pitchFamily="34" charset="0"/>
              <a:ea typeface="Calibri" panose="020F0502020204030204" pitchFamily="34" charset="0"/>
              <a:cs typeface="Calibri" panose="020F0502020204030204" pitchFamily="34" charset="0"/>
            </a:rPr>
            <a:t>in grades 3 and 4</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0" y="1571407"/>
        <a:ext cx="6625524" cy="1323000"/>
      </dsp:txXfrm>
    </dsp:sp>
    <dsp:sp modelId="{70DC56E4-C2C7-44D3-B56E-8F0F6BE8B585}">
      <dsp:nvSpPr>
        <dsp:cNvPr id="0" name=""/>
        <dsp:cNvSpPr/>
      </dsp:nvSpPr>
      <dsp:spPr>
        <a:xfrm>
          <a:off x="331276" y="1434290"/>
          <a:ext cx="4637866" cy="225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00" tIns="0" rIns="175300"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ELA</a:t>
          </a:r>
        </a:p>
      </dsp:txBody>
      <dsp:txXfrm>
        <a:off x="342293" y="1445307"/>
        <a:ext cx="4615832" cy="203643"/>
      </dsp:txXfrm>
    </dsp:sp>
    <dsp:sp modelId="{AFC111A2-27E0-44B2-B067-B51852F9097E}">
      <dsp:nvSpPr>
        <dsp:cNvPr id="0" name=""/>
        <dsp:cNvSpPr/>
      </dsp:nvSpPr>
      <dsp:spPr>
        <a:xfrm>
          <a:off x="0" y="3099866"/>
          <a:ext cx="6625524" cy="812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214" tIns="124968" rIns="5142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ea typeface="Calibri" panose="020F0502020204030204" pitchFamily="34" charset="0"/>
              <a:cs typeface="Calibri" panose="020F0502020204030204" pitchFamily="34" charset="0"/>
            </a:rPr>
            <a:t>Grades 4 and 7</a:t>
          </a:r>
        </a:p>
        <a:p>
          <a:pPr marL="342900" lvl="2" indent="-171450" algn="l" defTabSz="800100">
            <a:lnSpc>
              <a:spcPct val="90000"/>
            </a:lnSpc>
            <a:spcBef>
              <a:spcPct val="0"/>
            </a:spcBef>
            <a:spcAft>
              <a:spcPct val="15000"/>
            </a:spcAft>
            <a:buChar char="•"/>
          </a:pPr>
          <a:r>
            <a:rPr lang="en-US" sz="1800" kern="1200" dirty="0">
              <a:latin typeface="Calibri" panose="020F0502020204030204" pitchFamily="34" charset="0"/>
              <a:ea typeface="Calibri" panose="020F0502020204030204" pitchFamily="34" charset="0"/>
              <a:cs typeface="Calibri" panose="020F0502020204030204" pitchFamily="34" charset="0"/>
            </a:rPr>
            <a:t>Administered only at selected schools</a:t>
          </a:r>
        </a:p>
      </dsp:txBody>
      <dsp:txXfrm>
        <a:off x="0" y="3099866"/>
        <a:ext cx="6625524" cy="812700"/>
      </dsp:txXfrm>
    </dsp:sp>
    <dsp:sp modelId="{B05B5347-5787-40D4-9598-7D84452069CF}">
      <dsp:nvSpPr>
        <dsp:cNvPr id="0" name=""/>
        <dsp:cNvSpPr/>
      </dsp:nvSpPr>
      <dsp:spPr>
        <a:xfrm>
          <a:off x="331276" y="2926807"/>
          <a:ext cx="4637866" cy="2616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00" tIns="0" rIns="175300"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Social Studies</a:t>
          </a:r>
        </a:p>
      </dsp:txBody>
      <dsp:txXfrm>
        <a:off x="344047" y="2939578"/>
        <a:ext cx="4612324" cy="236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288471"/>
          <a:ext cx="6180138"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9647" tIns="354076" rIns="4796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Administered to all* students in 9</a:t>
          </a:r>
          <a:r>
            <a:rPr lang="en-US" sz="1700" kern="1200" baseline="30000"/>
            <a:t>th</a:t>
          </a:r>
          <a:r>
            <a:rPr lang="en-US" sz="1700" kern="1200"/>
            <a:t> grade</a:t>
          </a:r>
          <a:endParaRPr lang="en-US" sz="1700" kern="1200" dirty="0"/>
        </a:p>
      </dsp:txBody>
      <dsp:txXfrm>
        <a:off x="0" y="288471"/>
        <a:ext cx="6180138" cy="709537"/>
      </dsp:txXfrm>
    </dsp:sp>
    <dsp:sp modelId="{BEE05497-1344-40A0-9FF4-0EB196CD0933}">
      <dsp:nvSpPr>
        <dsp:cNvPr id="0" name=""/>
        <dsp:cNvSpPr/>
      </dsp:nvSpPr>
      <dsp:spPr>
        <a:xfrm>
          <a:off x="309006" y="37551"/>
          <a:ext cx="4326096"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16" tIns="0" rIns="163516" bIns="0" numCol="1" spcCol="1270" anchor="ctr" anchorCtr="0">
          <a:noAutofit/>
        </a:bodyPr>
        <a:lstStyle/>
        <a:p>
          <a:pPr marL="0" lvl="0" indent="0" algn="l" defTabSz="1066800">
            <a:lnSpc>
              <a:spcPct val="90000"/>
            </a:lnSpc>
            <a:spcBef>
              <a:spcPct val="0"/>
            </a:spcBef>
            <a:spcAft>
              <a:spcPct val="35000"/>
            </a:spcAft>
            <a:buNone/>
          </a:pPr>
          <a:r>
            <a:rPr lang="en-US" sz="2400" b="1" kern="1200" dirty="0"/>
            <a:t>PSAT 9</a:t>
          </a:r>
          <a:endParaRPr lang="en-US" sz="2400" b="0" kern="1200" dirty="0"/>
        </a:p>
      </dsp:txBody>
      <dsp:txXfrm>
        <a:off x="333504" y="62049"/>
        <a:ext cx="4277100" cy="452844"/>
      </dsp:txXfrm>
    </dsp:sp>
    <dsp:sp modelId="{AFC111A2-27E0-44B2-B067-B51852F9097E}">
      <dsp:nvSpPr>
        <dsp:cNvPr id="0" name=""/>
        <dsp:cNvSpPr/>
      </dsp:nvSpPr>
      <dsp:spPr>
        <a:xfrm>
          <a:off x="0" y="1340728"/>
          <a:ext cx="6180138"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9647" tIns="354076" rIns="4796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Administered to all* students in 10</a:t>
          </a:r>
          <a:r>
            <a:rPr lang="en-US" sz="1700" kern="1200" baseline="30000" dirty="0"/>
            <a:t>th</a:t>
          </a:r>
          <a:r>
            <a:rPr lang="en-US" sz="1700" kern="1200" dirty="0"/>
            <a:t> grade</a:t>
          </a:r>
        </a:p>
      </dsp:txBody>
      <dsp:txXfrm>
        <a:off x="0" y="1340728"/>
        <a:ext cx="6180138" cy="709537"/>
      </dsp:txXfrm>
    </dsp:sp>
    <dsp:sp modelId="{B05B5347-5787-40D4-9598-7D84452069CF}">
      <dsp:nvSpPr>
        <dsp:cNvPr id="0" name=""/>
        <dsp:cNvSpPr/>
      </dsp:nvSpPr>
      <dsp:spPr>
        <a:xfrm>
          <a:off x="309006" y="1089808"/>
          <a:ext cx="4326096"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16" tIns="0" rIns="163516" bIns="0" numCol="1" spcCol="1270" anchor="ctr" anchorCtr="0">
          <a:noAutofit/>
        </a:bodyPr>
        <a:lstStyle/>
        <a:p>
          <a:pPr marL="0" lvl="0" indent="0" algn="l" defTabSz="1066800">
            <a:lnSpc>
              <a:spcPct val="90000"/>
            </a:lnSpc>
            <a:spcBef>
              <a:spcPct val="0"/>
            </a:spcBef>
            <a:spcAft>
              <a:spcPct val="35000"/>
            </a:spcAft>
            <a:buNone/>
          </a:pPr>
          <a:r>
            <a:rPr lang="en-US" sz="2400" b="1" kern="1200"/>
            <a:t>PSAT 10</a:t>
          </a:r>
          <a:endParaRPr lang="en-US" sz="2400" b="0" kern="1200"/>
        </a:p>
      </dsp:txBody>
      <dsp:txXfrm>
        <a:off x="333504" y="1114306"/>
        <a:ext cx="4277100" cy="452844"/>
      </dsp:txXfrm>
    </dsp:sp>
    <dsp:sp modelId="{A9CA00E8-4725-46E5-814D-F749E70A7AD5}">
      <dsp:nvSpPr>
        <dsp:cNvPr id="0" name=""/>
        <dsp:cNvSpPr/>
      </dsp:nvSpPr>
      <dsp:spPr>
        <a:xfrm>
          <a:off x="0" y="2392986"/>
          <a:ext cx="6180138" cy="7095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9647" tIns="354076" rIns="47964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Administered to all* students in 11</a:t>
          </a:r>
          <a:r>
            <a:rPr lang="en-US" sz="1700" kern="1200" baseline="30000" dirty="0"/>
            <a:t>th</a:t>
          </a:r>
          <a:r>
            <a:rPr lang="en-US" sz="1700" kern="1200" dirty="0"/>
            <a:t> grade</a:t>
          </a:r>
        </a:p>
      </dsp:txBody>
      <dsp:txXfrm>
        <a:off x="0" y="2392986"/>
        <a:ext cx="6180138" cy="709537"/>
      </dsp:txXfrm>
    </dsp:sp>
    <dsp:sp modelId="{70DC56E4-C2C7-44D3-B56E-8F0F6BE8B585}">
      <dsp:nvSpPr>
        <dsp:cNvPr id="0" name=""/>
        <dsp:cNvSpPr/>
      </dsp:nvSpPr>
      <dsp:spPr>
        <a:xfrm>
          <a:off x="309006" y="2142066"/>
          <a:ext cx="4326096"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16" tIns="0" rIns="163516" bIns="0" numCol="1" spcCol="1270" anchor="ctr" anchorCtr="0">
          <a:noAutofit/>
        </a:bodyPr>
        <a:lstStyle/>
        <a:p>
          <a:pPr marL="0" lvl="0" indent="0" algn="l" defTabSz="1066800">
            <a:lnSpc>
              <a:spcPct val="90000"/>
            </a:lnSpc>
            <a:spcBef>
              <a:spcPct val="0"/>
            </a:spcBef>
            <a:spcAft>
              <a:spcPct val="35000"/>
            </a:spcAft>
            <a:buNone/>
          </a:pPr>
          <a:r>
            <a:rPr lang="en-US" sz="2400" b="1" kern="1200" dirty="0"/>
            <a:t>SAT</a:t>
          </a:r>
          <a:endParaRPr lang="en-US" sz="2400" b="0" kern="1200" dirty="0"/>
        </a:p>
      </dsp:txBody>
      <dsp:txXfrm>
        <a:off x="333504" y="2166564"/>
        <a:ext cx="4277100"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m04.safelinks.protection.outlook.com/?url=http%3A%2F%2Furl7125.datarecognitioncorp.com%2Fls%2Fclick%3Fupn%3Du001.AR6CENaHPlls-2Fj3BgBzNNSYUDyoSfzxuLxIFCOl9-2B0f8JOjrxmCWd-2BQgdnGbo8wB4-2BzJKqSuqPyyWs-2BQU-2FWAZ0hrzyfihtX82dJHGnypJ29eaiY-2Bh3wogeuRAoF5Gw4Nwxwi_r128FJBLS3IifLSPlZ9dM-2BtsiUJg-2FJ-2B35YrskRQYQ4ZAvd9S-2Fj3pVmMoPm135Z4ZxvYUCJIs1fLpLUzMFPzBu8ja2D2IOTRM3oNae3j1VCA5dLO2Tq44do79Y-2BFSrXZV1U2Zr0yQ-2FSo-2B2U4KD0ZvuquxLvp4PDtwMTe581M4kTgsZihAsLOqETY0JlN6K1dVB8zFjynmV6JOepTMWwb5D6ePa3cSBpqTyjgwmeSdYldfaP-2Fxm9-2FYk73E1PCKG-2Fsj3Fa1-2FJpGU4HrodUu1AQ-2FWqLmoRnwvvZOKneRceoqy7VXw5O6La4dc9koQ6H-2B-2FBCKGFWDcrpqWUYC2G6EZNqoHObYwZHWp3baaFLmaP5ZG5LNm3Id26yQbBbtRRO-2FrBBpLUG3GLD6rME-2BmfHc1wTw6pi7yfUVL31psvFcS116kgkNinysgqM-2B8LiTnCaGKGvPqNaDCQidmv2vO-2BAxzy7AiTctwAvizZ6aJjLYGpF2m6-2FuMITo5gDQ7llQy-2Bx7gnnA3zKyDyqEbKdKaCVKpVzQDz0eI9v6tsPY80T1Y-2Fkhm0XenW5WS75BTRUhUENu3gPuYi5tsCcvxqjyyZAiBh4MRcUuCHHh3bnfkMnTxDjsy0EFRQ0k0qgdT1C4cTdXn1-2BL4wzac4IZhpBJ3gOLQRUMsgNJ6-2BjKHpU1pCIO8n9ee2fmm1tiDSHElF3UhCCrxLyvhPYaIyREYixV1qtfx929jmlW6Qwn7fBXkM4Uo3UTU4kkxK7y3YPUBgNk42rbyofQcc5wkaZV8WZAYKDz11wUmuZzLHTdWz3mbGBiaaxozAM-2FxJO-2BwiW4gS8yjVvvd-2FpTet6jL0NBzH-2FI0kKfWQv-2B3olvUy5W5fdMI2bvUEYOWQj5emsnCH7yoNlFn4AILALZScqthtUY3byEGQ9yA0RNL-2BwEfp-2FVKx9gWEqJhYtRoe8-3D&amp;data=05%7C02%7Cbonner_c%40cde.state.co.us%7C07fedfde235c4eef30b308dce7b614fe%7Ca751cfc81f9a4edb83709f1c6d4bea5a%7C0%7C0%7C638640016475052189%7CUnknown%7CTWFpbGZsb3d8eyJWIjoiMC4wLjAwMDAiLCJQIjoiV2luMzIiLCJBTiI6Ik1haWwiLCJXVCI6Mn0%3D%7C0%7C%7C%7C&amp;sdata=aAV06C9kY9QXYepgRxQiDe8aEtYU9ueYbSZewWzZaCw%3D&amp;reserved=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11268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423456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Official DTC automatically added</a:t>
            </a:r>
          </a:p>
        </p:txBody>
      </p:sp>
    </p:spTree>
    <p:extLst>
      <p:ext uri="{BB962C8B-B14F-4D97-AF65-F5344CB8AC3E}">
        <p14:creationId xmlns:p14="http://schemas.microsoft.com/office/powerpoint/2010/main" val="386637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aseline="30000" dirty="0">
                <a:solidFill>
                  <a:srgbClr val="000000"/>
                </a:solidFill>
              </a:rPr>
              <a:t>1</a:t>
            </a:r>
            <a:r>
              <a:rPr lang="en-US" sz="1100" dirty="0">
                <a:solidFill>
                  <a:srgbClr val="000000"/>
                </a:solidFill>
              </a:rPr>
              <a:t>Social studies administered at selected schools only</a:t>
            </a:r>
            <a:endParaRPr lang="en-US" sz="1100" dirty="0"/>
          </a:p>
          <a:p>
            <a:r>
              <a:rPr lang="en-US" sz="1100" baseline="30000" dirty="0">
                <a:solidFill>
                  <a:srgbClr val="000000"/>
                </a:solidFill>
              </a:rPr>
              <a:t>2</a:t>
            </a:r>
            <a:r>
              <a:rPr lang="en-US" sz="1100" dirty="0">
                <a:solidFill>
                  <a:srgbClr val="000000"/>
                </a:solidFill>
              </a:rPr>
              <a:t>CSLA is for eligible multilingual learners in grades 3 and 4 only</a:t>
            </a:r>
            <a:endParaRPr lang="en-US" sz="1100" dirty="0">
              <a:solidFill>
                <a:srgbClr val="000000"/>
              </a:solidFill>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Check With your District Assessment Coordinator for your District’s Testing window.</a:t>
            </a:r>
          </a:p>
          <a:p>
            <a:endParaRPr lang="en-US" dirty="0"/>
          </a:p>
        </p:txBody>
      </p:sp>
    </p:spTree>
    <p:extLst>
      <p:ext uri="{BB962C8B-B14F-4D97-AF65-F5344CB8AC3E}">
        <p14:creationId xmlns:p14="http://schemas.microsoft.com/office/powerpoint/2010/main" val="125091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ts val="1650"/>
              </a:lnSpc>
            </a:pPr>
            <a:r>
              <a:rPr lang="en-US" sz="900" b="1"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W</a:t>
            </a:r>
            <a:r>
              <a:rPr lang="en-US" sz="1350" b="1" dirty="0">
                <a:effectLst/>
                <a:latin typeface="Aptos" panose="020B0004020202020204" pitchFamily="34" charset="0"/>
                <a:ea typeface="Aptos" panose="020B0004020202020204" pitchFamily="34" charset="0"/>
                <a:cs typeface="Aptos" panose="020B0004020202020204" pitchFamily="34" charset="0"/>
              </a:rPr>
              <a:t>IDA AMS Landing Page:</a:t>
            </a:r>
          </a:p>
          <a:p>
            <a:pPr marL="342900" marR="0" lvl="0" indent="-342900" algn="l">
              <a:lnSpc>
                <a:spcPts val="1650"/>
              </a:lnSpc>
              <a:spcBef>
                <a:spcPts val="0"/>
              </a:spcBef>
              <a:spcAft>
                <a:spcPts val="0"/>
              </a:spcAft>
              <a:buSzPts val="1000"/>
              <a:buFont typeface="Symbol" panose="05050102010706020507" pitchFamily="18" charset="2"/>
              <a:buChar char=""/>
              <a:tabLst>
                <a:tab pos="457200" algn="l"/>
              </a:tabLst>
            </a:pPr>
            <a:r>
              <a:rPr lang="en-US" sz="9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names on some </a:t>
            </a:r>
            <a:r>
              <a:rPr lang="en-US" sz="1200" dirty="0">
                <a:solidFill>
                  <a:srgbClr val="2F538B"/>
                </a:solidFill>
                <a:effectLst/>
                <a:latin typeface="Aptos" panose="020B0004020202020204" pitchFamily="34" charset="0"/>
                <a:ea typeface="Aptos" panose="020B0004020202020204" pitchFamily="34" charset="0"/>
                <a:cs typeface="Aptos" panose="020B0004020202020204" pitchFamily="34" charset="0"/>
                <a:hlinkClick r:id="rId3"/>
              </a:rPr>
              <a:t>WIDA AMS</a:t>
            </a:r>
            <a:r>
              <a:rPr lang="en-US" sz="900" dirty="0">
                <a:solidFill>
                  <a:srgbClr val="2F538B"/>
                </a:solidFill>
                <a:effectLst/>
                <a:latin typeface="Verdana" panose="020B0604030504040204" pitchFamily="34" charset="0"/>
                <a:ea typeface="Times New Roman" panose="02020603050405020304" pitchFamily="18" charset="0"/>
                <a:cs typeface="Arial" panose="020B0604020202020204" pitchFamily="34" charset="0"/>
              </a:rPr>
              <a:t> </a:t>
            </a: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landing page tiles have been renamed: </a:t>
            </a:r>
          </a:p>
          <a:p>
            <a:pPr marL="742950" marR="0" lvl="1" indent="-285750" algn="l">
              <a:lnSpc>
                <a:spcPts val="1650"/>
              </a:lnSpc>
              <a:spcBef>
                <a:spcPts val="0"/>
              </a:spcBef>
              <a:spcAft>
                <a:spcPts val="0"/>
              </a:spcAft>
              <a:buSzPts val="1000"/>
              <a:buFont typeface="Courier New" panose="02070309020205020404" pitchFamily="49" charset="0"/>
              <a:buChar char="o"/>
              <a:tabLst>
                <a:tab pos="914400" algn="l"/>
              </a:tabLst>
            </a:pPr>
            <a:r>
              <a:rPr lang="en-US" sz="9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Import Students has changed to Import M</a:t>
            </a:r>
            <a:r>
              <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anagement – with the addition of the import registrations functionality in fall 2024, users will not only use the application to import students. </a:t>
            </a:r>
          </a:p>
          <a:p>
            <a:pPr marL="742950" marR="0" lvl="1" indent="-285750" algn="l">
              <a:lnSpc>
                <a:spcPts val="1650"/>
              </a:lnSpc>
              <a:spcBef>
                <a:spcPts val="0"/>
              </a:spcBef>
              <a:spcAft>
                <a:spcPts val="0"/>
              </a:spcAft>
              <a:buSzPts val="1000"/>
              <a:buFont typeface="Courier New" panose="02070309020205020404" pitchFamily="49" charset="0"/>
              <a:buChar char="o"/>
              <a:tabLst>
                <a:tab pos="914400" algn="l"/>
              </a:tabLst>
            </a:pPr>
            <a:r>
              <a:rPr lang="en-US" sz="9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Test Sessions has been removed from the Manage Registrations button.</a:t>
            </a:r>
            <a:r>
              <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gn="l">
              <a:lnSpc>
                <a:spcPts val="1650"/>
              </a:lnSpc>
              <a:spcBef>
                <a:spcPts val="0"/>
              </a:spcBef>
              <a:spcAft>
                <a:spcPts val="0"/>
              </a:spcAft>
              <a:buSzPts val="1000"/>
              <a:buFont typeface="Courier New" panose="02070309020205020404" pitchFamily="49" charset="0"/>
              <a:buChar char="o"/>
              <a:tabLst>
                <a:tab pos="914400" algn="l"/>
              </a:tabLst>
            </a:pPr>
            <a:r>
              <a:rPr lang="en-US" sz="9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Download Individual Student Reports has been changed to Download Student and Status Reports, reflecting the addition of Test Status and Student Status features in Reporting Services.</a:t>
            </a:r>
            <a:r>
              <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gn="l">
              <a:lnSpc>
                <a:spcPts val="1650"/>
              </a:lnSpc>
              <a:spcBef>
                <a:spcPts val="0"/>
              </a:spcBef>
              <a:spcAft>
                <a:spcPts val="0"/>
              </a:spcAft>
              <a:buSzPts val="1000"/>
              <a:buFont typeface="Courier New" panose="02070309020205020404" pitchFamily="49" charset="0"/>
              <a:buChar char="o"/>
              <a:tabLst>
                <a:tab pos="914400" algn="l"/>
              </a:tabLst>
            </a:pPr>
            <a:r>
              <a:rPr lang="en-US" sz="9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Download Status Reports button has been removed and replaced with Knowledge Articles to provide users with an easy way to access this customer support resource.</a:t>
            </a:r>
            <a:endParaRPr lang="en-US"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0583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Refer to the Online Help in Import Management for the file layout and sample file</a:t>
            </a:r>
            <a:endParaRPr lang="en-US" sz="1100" dirty="0"/>
          </a:p>
          <a:p>
            <a:endParaRPr lang="en-US" dirty="0"/>
          </a:p>
        </p:txBody>
      </p:sp>
    </p:spTree>
    <p:extLst>
      <p:ext uri="{BB962C8B-B14F-4D97-AF65-F5344CB8AC3E}">
        <p14:creationId xmlns:p14="http://schemas.microsoft.com/office/powerpoint/2010/main" val="160629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pPr>
            <a:r>
              <a:rPr lang="en-US" dirty="0"/>
              <a:t>The following are five (5) types of applications sites should review before devices are used for testing:</a:t>
            </a:r>
          </a:p>
          <a:p>
            <a:pPr marL="1028700" lvl="1" indent="-342900">
              <a:lnSpc>
                <a:spcPct val="100000"/>
              </a:lnSpc>
            </a:pPr>
            <a:r>
              <a:rPr lang="en-US" dirty="0"/>
              <a:t>Instructional Software </a:t>
            </a:r>
          </a:p>
          <a:p>
            <a:pPr marL="1028700" lvl="1" indent="-342900">
              <a:lnSpc>
                <a:spcPct val="100000"/>
              </a:lnSpc>
            </a:pPr>
            <a:r>
              <a:rPr lang="en-US" dirty="0"/>
              <a:t>	</a:t>
            </a:r>
            <a:r>
              <a:rPr lang="en-US" b="1" dirty="0"/>
              <a:t>Typing assistant or grammar checking application (e.g., Grammarly, Ginger Software, </a:t>
            </a:r>
            <a:r>
              <a:rPr lang="en-US" b="1" dirty="0" err="1"/>
              <a:t>ProWritingAid</a:t>
            </a:r>
            <a:r>
              <a:rPr lang="en-US" b="1" dirty="0"/>
              <a:t>) </a:t>
            </a:r>
          </a:p>
          <a:p>
            <a:pPr marL="1028700" lvl="1" indent="-342900">
              <a:lnSpc>
                <a:spcPct val="100000"/>
              </a:lnSpc>
            </a:pPr>
            <a:r>
              <a:rPr lang="en-US" b="1" dirty="0"/>
              <a:t>	Classroom monitoring tools (e.g., </a:t>
            </a:r>
            <a:r>
              <a:rPr lang="en-US" b="1" dirty="0" err="1"/>
              <a:t>Linewize</a:t>
            </a:r>
            <a:r>
              <a:rPr lang="en-US" b="1" dirty="0"/>
              <a:t> </a:t>
            </a:r>
            <a:r>
              <a:rPr lang="en-US" b="1" dirty="0" err="1"/>
              <a:t>Classwize</a:t>
            </a:r>
            <a:r>
              <a:rPr lang="en-US" b="1" dirty="0"/>
              <a:t>, </a:t>
            </a:r>
            <a:r>
              <a:rPr lang="en-US" b="1" dirty="0" err="1"/>
              <a:t>Impero</a:t>
            </a:r>
            <a:r>
              <a:rPr lang="en-US" b="1" dirty="0"/>
              <a:t> Wellbeing, </a:t>
            </a:r>
            <a:r>
              <a:rPr lang="en-US" b="1" dirty="0" err="1"/>
              <a:t>GoGuardian</a:t>
            </a:r>
            <a:r>
              <a:rPr lang="en-US" b="1" dirty="0"/>
              <a:t>, </a:t>
            </a:r>
            <a:r>
              <a:rPr lang="en-US" b="1" dirty="0" err="1"/>
              <a:t>Securly</a:t>
            </a:r>
            <a:r>
              <a:rPr lang="en-US" b="1" dirty="0"/>
              <a:t>) </a:t>
            </a:r>
          </a:p>
          <a:p>
            <a:pPr marL="1028700" lvl="1" indent="-342900">
              <a:lnSpc>
                <a:spcPct val="100000"/>
              </a:lnSpc>
            </a:pPr>
            <a:r>
              <a:rPr lang="en-US" b="1" dirty="0"/>
              <a:t>	Remote access/remote control tools (e.g., TeamViewer, </a:t>
            </a:r>
            <a:r>
              <a:rPr lang="en-US" b="1" dirty="0" err="1"/>
              <a:t>AnyDesk</a:t>
            </a:r>
            <a:r>
              <a:rPr lang="en-US" b="1" dirty="0"/>
              <a:t>, Remote PC, LogMeIn) </a:t>
            </a:r>
          </a:p>
          <a:p>
            <a:pPr marL="1028700" lvl="1" indent="-342900">
              <a:lnSpc>
                <a:spcPct val="100000"/>
              </a:lnSpc>
            </a:pPr>
            <a:r>
              <a:rPr lang="en-US" dirty="0"/>
              <a:t> </a:t>
            </a:r>
          </a:p>
          <a:p>
            <a:pPr marL="1028700" lvl="1" indent="-342900">
              <a:lnSpc>
                <a:spcPct val="100000"/>
              </a:lnSpc>
            </a:pPr>
            <a:r>
              <a:rPr lang="en-US" dirty="0"/>
              <a:t>Automatic Updates – </a:t>
            </a:r>
          </a:p>
          <a:p>
            <a:pPr marL="1485900" lvl="2" indent="-342900">
              <a:lnSpc>
                <a:spcPct val="100000"/>
              </a:lnSpc>
            </a:pPr>
            <a:r>
              <a:rPr lang="en-US" b="1" dirty="0"/>
              <a:t>Automatic Updates - </a:t>
            </a:r>
            <a:r>
              <a:rPr lang="en-US" sz="1200" b="1" dirty="0"/>
              <a:t>Audio playback may be choppy </a:t>
            </a:r>
          </a:p>
          <a:p>
            <a:pPr marL="1485900" lvl="2" indent="-342900">
              <a:lnSpc>
                <a:spcPct val="100000"/>
              </a:lnSpc>
            </a:pPr>
            <a:r>
              <a:rPr lang="en-US" sz="1200" b="1" dirty="0"/>
              <a:t>Speaking test responses may be distorted</a:t>
            </a:r>
          </a:p>
          <a:p>
            <a:pPr marL="1028700" lvl="1" indent="-342900">
              <a:lnSpc>
                <a:spcPct val="100000"/>
              </a:lnSpc>
            </a:pPr>
            <a:endParaRPr lang="en-US" dirty="0"/>
          </a:p>
          <a:p>
            <a:pPr marL="1028700" lvl="1" indent="-342900">
              <a:lnSpc>
                <a:spcPct val="100000"/>
              </a:lnSpc>
            </a:pPr>
            <a:r>
              <a:rPr lang="en-US" dirty="0"/>
              <a:t>Intelligent Personal Assistant (IPA) </a:t>
            </a:r>
          </a:p>
          <a:p>
            <a:pPr marL="1028700" lvl="1" indent="-342900">
              <a:lnSpc>
                <a:spcPct val="100000"/>
              </a:lnSpc>
            </a:pPr>
            <a:endParaRPr lang="en-US" dirty="0"/>
          </a:p>
          <a:p>
            <a:pPr marL="1028700" lvl="1" indent="-342900">
              <a:lnSpc>
                <a:spcPct val="100000"/>
              </a:lnSpc>
            </a:pPr>
            <a:r>
              <a:rPr lang="en-US" dirty="0" err="1"/>
              <a:t>iPadOS</a:t>
            </a:r>
            <a:r>
              <a:rPr lang="en-US" dirty="0"/>
              <a:t>, Chrome OS, Netbook Devices - </a:t>
            </a:r>
            <a:r>
              <a:rPr lang="en-US" b="1" dirty="0"/>
              <a:t>unnecessary applications and features</a:t>
            </a:r>
          </a:p>
          <a:p>
            <a:pPr marL="1028700" lvl="1" indent="-342900">
              <a:lnSpc>
                <a:spcPct val="100000"/>
              </a:lnSpc>
            </a:pPr>
            <a:r>
              <a:rPr lang="en-US" dirty="0"/>
              <a:t>Collaboration Tools – </a:t>
            </a:r>
            <a:r>
              <a:rPr lang="en-US" b="1" dirty="0"/>
              <a:t>MS Teams</a:t>
            </a:r>
          </a:p>
          <a:p>
            <a:pPr marL="1028700" lvl="1" indent="-342900">
              <a:lnSpc>
                <a:spcPct val="100000"/>
              </a:lnSpc>
            </a:pPr>
            <a:r>
              <a:rPr lang="en-US" dirty="0"/>
              <a:t>Microsoft Game Bar and Other Screen Capture Software</a:t>
            </a:r>
            <a:endParaRPr lang="en-US" sz="2000"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a:p>
        </p:txBody>
      </p:sp>
    </p:spTree>
    <p:extLst>
      <p:ext uri="{BB962C8B-B14F-4D97-AF65-F5344CB8AC3E}">
        <p14:creationId xmlns:p14="http://schemas.microsoft.com/office/powerpoint/2010/main" val="1280872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Precaching content 2 weeks before </a:t>
            </a:r>
          </a:p>
        </p:txBody>
      </p:sp>
    </p:spTree>
    <p:extLst>
      <p:ext uri="{BB962C8B-B14F-4D97-AF65-F5344CB8AC3E}">
        <p14:creationId xmlns:p14="http://schemas.microsoft.com/office/powerpoint/2010/main" val="4087714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Stable channel update for Chrome OS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33</a:t>
            </a:fld>
            <a:endParaRPr lang="en-US"/>
          </a:p>
        </p:txBody>
      </p:sp>
    </p:spTree>
    <p:extLst>
      <p:ext uri="{BB962C8B-B14F-4D97-AF65-F5344CB8AC3E}">
        <p14:creationId xmlns:p14="http://schemas.microsoft.com/office/powerpoint/2010/main" val="220632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3005- TN another app attempted to take focus</a:t>
            </a:r>
          </a:p>
          <a:p>
            <a:r>
              <a:rPr lang="en-US" dirty="0"/>
              <a:t>1018- </a:t>
            </a:r>
            <a:r>
              <a:rPr lang="en-US" sz="1200" dirty="0"/>
              <a:t>“Alternate SRF location is not writable”</a:t>
            </a:r>
          </a:p>
          <a:p>
            <a:r>
              <a:rPr lang="en-US" b="0" i="0" dirty="0">
                <a:solidFill>
                  <a:srgbClr val="172B4D"/>
                </a:solidFill>
                <a:effectLst/>
                <a:latin typeface="roboto-regular"/>
              </a:rPr>
              <a:t>1005 </a:t>
            </a:r>
            <a:r>
              <a:rPr lang="en-US" sz="1200" b="0" i="0" dirty="0">
                <a:solidFill>
                  <a:srgbClr val="172B4D"/>
                </a:solidFill>
                <a:effectLst/>
                <a:latin typeface="roboto-regular"/>
              </a:rPr>
              <a:t>- </a:t>
            </a:r>
            <a:r>
              <a:rPr lang="en-US" b="0" i="0" dirty="0">
                <a:solidFill>
                  <a:srgbClr val="172B4D"/>
                </a:solidFill>
                <a:effectLst/>
                <a:latin typeface="roboto-regular"/>
              </a:rPr>
              <a:t>No saved response file found</a:t>
            </a:r>
            <a:endParaRPr lang="en-US" sz="1200" dirty="0"/>
          </a:p>
          <a:p>
            <a:pPr marL="171450" marR="0" lvl="0" indent="-171450" algn="l" defTabSz="914400" rtl="0" eaLnBrk="1" fontAlgn="auto" latinLnBrk="0" hangingPunct="1">
              <a:lnSpc>
                <a:spcPct val="100000"/>
              </a:lnSpc>
              <a:spcBef>
                <a:spcPts val="0"/>
              </a:spcBef>
              <a:spcAft>
                <a:spcPts val="0"/>
              </a:spcAft>
              <a:buClrTx/>
              <a:buSzTx/>
              <a:tabLst/>
              <a:defRPr/>
            </a:pPr>
            <a:r>
              <a:rPr lang="en-US" dirty="0"/>
              <a:t>1009 </a:t>
            </a:r>
            <a:r>
              <a:rPr lang="en-US" b="0" dirty="0"/>
              <a:t>- </a:t>
            </a:r>
            <a:r>
              <a:rPr lang="en-US" sz="1200" b="0" i="1" dirty="0"/>
              <a:t>The Testing server cannot be reached. Any un-sent responses have been saved on this computer..</a:t>
            </a:r>
          </a:p>
          <a:p>
            <a:pPr marL="171450" marR="0" lvl="0" indent="-171450" algn="l" defTabSz="914400" rtl="0" eaLnBrk="1" fontAlgn="auto" latinLnBrk="0" hangingPunct="1">
              <a:lnSpc>
                <a:spcPct val="100000"/>
              </a:lnSpc>
              <a:spcBef>
                <a:spcPts val="0"/>
              </a:spcBef>
              <a:spcAft>
                <a:spcPts val="0"/>
              </a:spcAft>
              <a:buClrTx/>
              <a:buSzTx/>
              <a:tabLst/>
              <a:defRPr/>
            </a:pPr>
            <a:r>
              <a:rPr lang="en-US" b="0" i="0" dirty="0">
                <a:solidFill>
                  <a:srgbClr val="172B4D"/>
                </a:solidFill>
                <a:effectLst/>
                <a:latin typeface="roboto-regular"/>
              </a:rPr>
              <a:t>8026</a:t>
            </a:r>
            <a:r>
              <a:rPr lang="en-US" sz="1200" b="0" i="1" dirty="0">
                <a:solidFill>
                  <a:srgbClr val="172B4D"/>
                </a:solidFill>
                <a:effectLst/>
                <a:latin typeface="roboto-regular"/>
              </a:rPr>
              <a:t>- </a:t>
            </a:r>
            <a:r>
              <a:rPr lang="en-US" b="0" i="0" dirty="0">
                <a:solidFill>
                  <a:srgbClr val="172B4D"/>
                </a:solidFill>
                <a:effectLst/>
                <a:latin typeface="roboto-regular"/>
              </a:rPr>
              <a:t>Unable to connect to the proctor caching computer.</a:t>
            </a:r>
            <a:r>
              <a:rPr lang="en-US" sz="1200" b="0" i="1" dirty="0">
                <a:solidFill>
                  <a:srgbClr val="172B4D"/>
                </a:solidFill>
                <a:effectLst/>
                <a:latin typeface="roboto-regular"/>
              </a:rPr>
              <a:t> </a:t>
            </a:r>
          </a:p>
          <a:p>
            <a:pPr marL="171450" marR="0" lvl="0" indent="-171450" algn="l" defTabSz="914400" rtl="0" eaLnBrk="1" fontAlgn="auto" latinLnBrk="0" hangingPunct="1">
              <a:lnSpc>
                <a:spcPct val="100000"/>
              </a:lnSpc>
              <a:spcBef>
                <a:spcPts val="0"/>
              </a:spcBef>
              <a:spcAft>
                <a:spcPts val="0"/>
              </a:spcAft>
              <a:buClrTx/>
              <a:buSzTx/>
              <a:tabLst/>
              <a:defRPr/>
            </a:pPr>
            <a:r>
              <a:rPr lang="en-US" sz="1200" b="0" i="1" dirty="0">
                <a:solidFill>
                  <a:srgbClr val="172B4D"/>
                </a:solidFill>
                <a:effectLst/>
                <a:latin typeface="roboto-regular"/>
              </a:rPr>
              <a:t>5032- T</a:t>
            </a:r>
            <a:r>
              <a:rPr lang="en-US" b="0" i="0" dirty="0">
                <a:solidFill>
                  <a:srgbClr val="000000"/>
                </a:solidFill>
                <a:effectLst/>
                <a:latin typeface="roboto-regular"/>
              </a:rPr>
              <a:t>estNav has detected a prohibited application '&lt;</a:t>
            </a:r>
            <a:r>
              <a:rPr lang="en-US" b="0" i="0" dirty="0" err="1">
                <a:solidFill>
                  <a:srgbClr val="000000"/>
                </a:solidFill>
                <a:effectLst/>
                <a:latin typeface="roboto-regular"/>
              </a:rPr>
              <a:t>processname</a:t>
            </a:r>
            <a:r>
              <a:rPr lang="en-US" b="0" i="0" dirty="0">
                <a:solidFill>
                  <a:srgbClr val="000000"/>
                </a:solidFill>
                <a:effectLst/>
                <a:latin typeface="roboto-regular"/>
              </a:rPr>
              <a:t>&gt;' running in the background that is preventing you from continuing this test.</a:t>
            </a:r>
            <a:endParaRPr lang="en-US" sz="1200" b="0" i="1" dirty="0"/>
          </a:p>
        </p:txBody>
      </p:sp>
      <p:sp>
        <p:nvSpPr>
          <p:cNvPr id="4" name="Slide Number Placeholder 3"/>
          <p:cNvSpPr>
            <a:spLocks noGrp="1"/>
          </p:cNvSpPr>
          <p:nvPr>
            <p:ph type="sldNum" sz="quarter" idx="5"/>
          </p:nvPr>
        </p:nvSpPr>
        <p:spPr/>
        <p:txBody>
          <a:bodyPr/>
          <a:lstStyle/>
          <a:p>
            <a:fld id="{D8C3E97E-4890-4915-A7C2-F3D207C521C5}" type="slidenum">
              <a:rPr lang="en-US" smtClean="0"/>
              <a:t>39</a:t>
            </a:fld>
            <a:endParaRPr lang="en-US"/>
          </a:p>
        </p:txBody>
      </p:sp>
    </p:spTree>
    <p:extLst>
      <p:ext uri="{BB962C8B-B14F-4D97-AF65-F5344CB8AC3E}">
        <p14:creationId xmlns:p14="http://schemas.microsoft.com/office/powerpoint/2010/main" val="257418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Open Sans"/>
                <a:cs typeface="Open Sans"/>
              </a:rPr>
              <a:t>Counts</a:t>
            </a:r>
            <a:r>
              <a:rPr lang="en-US" sz="1100" spc="79" dirty="0">
                <a:latin typeface="Open Sans"/>
                <a:cs typeface="Open Sans"/>
              </a:rPr>
              <a:t> </a:t>
            </a:r>
            <a:r>
              <a:rPr lang="en-US" sz="1100" dirty="0">
                <a:latin typeface="Open Sans"/>
                <a:cs typeface="Open Sans"/>
              </a:rPr>
              <a:t>represent</a:t>
            </a:r>
            <a:r>
              <a:rPr lang="en-US" sz="1100" spc="79" dirty="0">
                <a:latin typeface="Open Sans"/>
                <a:cs typeface="Open Sans"/>
              </a:rPr>
              <a:t> </a:t>
            </a:r>
            <a:r>
              <a:rPr lang="en-US" sz="1100" dirty="0">
                <a:latin typeface="Open Sans"/>
                <a:cs typeface="Open Sans"/>
              </a:rPr>
              <a:t>total</a:t>
            </a:r>
            <a:r>
              <a:rPr lang="en-US" sz="1100" spc="83" dirty="0">
                <a:latin typeface="Open Sans"/>
                <a:cs typeface="Open Sans"/>
              </a:rPr>
              <a:t> </a:t>
            </a:r>
            <a:r>
              <a:rPr lang="en-US" sz="1100" dirty="0">
                <a:latin typeface="Open Sans"/>
                <a:cs typeface="Open Sans"/>
              </a:rPr>
              <a:t>number</a:t>
            </a:r>
            <a:r>
              <a:rPr lang="en-US" sz="1100" spc="79" dirty="0">
                <a:latin typeface="Open Sans"/>
                <a:cs typeface="Open Sans"/>
              </a:rPr>
              <a:t> </a:t>
            </a:r>
            <a:r>
              <a:rPr lang="en-US" sz="1100" dirty="0">
                <a:latin typeface="Open Sans"/>
                <a:cs typeface="Open Sans"/>
              </a:rPr>
              <a:t>of</a:t>
            </a:r>
            <a:r>
              <a:rPr lang="en-US" sz="1100" spc="79" dirty="0">
                <a:latin typeface="Open Sans"/>
                <a:cs typeface="Open Sans"/>
              </a:rPr>
              <a:t> </a:t>
            </a:r>
            <a:r>
              <a:rPr lang="en-US" sz="1100" dirty="0" err="1">
                <a:latin typeface="Open Sans"/>
                <a:cs typeface="Open Sans"/>
              </a:rPr>
              <a:t>occurances</a:t>
            </a:r>
            <a:r>
              <a:rPr lang="en-US" sz="1100" dirty="0">
                <a:latin typeface="Open Sans"/>
                <a:cs typeface="Open Sans"/>
              </a:rPr>
              <a:t>.</a:t>
            </a:r>
            <a:r>
              <a:rPr lang="en-US" sz="1100" spc="131" dirty="0">
                <a:latin typeface="Open Sans"/>
                <a:cs typeface="Open Sans"/>
              </a:rPr>
              <a:t> </a:t>
            </a:r>
            <a:r>
              <a:rPr lang="en-US" sz="1100" dirty="0">
                <a:latin typeface="Open Sans"/>
                <a:cs typeface="Open Sans"/>
              </a:rPr>
              <a:t>A</a:t>
            </a:r>
            <a:r>
              <a:rPr lang="en-US" sz="1100" spc="79" dirty="0">
                <a:latin typeface="Open Sans"/>
                <a:cs typeface="Open Sans"/>
              </a:rPr>
              <a:t> </a:t>
            </a:r>
            <a:r>
              <a:rPr lang="en-US" sz="1100" dirty="0">
                <a:latin typeface="Open Sans"/>
                <a:cs typeface="Open Sans"/>
              </a:rPr>
              <a:t>single</a:t>
            </a:r>
            <a:r>
              <a:rPr lang="en-US" sz="1100" spc="83" dirty="0">
                <a:latin typeface="Open Sans"/>
                <a:cs typeface="Open Sans"/>
              </a:rPr>
              <a:t> </a:t>
            </a:r>
            <a:r>
              <a:rPr lang="en-US" sz="1100" dirty="0">
                <a:latin typeface="Open Sans"/>
                <a:cs typeface="Open Sans"/>
              </a:rPr>
              <a:t>student</a:t>
            </a:r>
            <a:r>
              <a:rPr lang="en-US" sz="1100" spc="79" dirty="0">
                <a:latin typeface="Open Sans"/>
                <a:cs typeface="Open Sans"/>
              </a:rPr>
              <a:t> </a:t>
            </a:r>
            <a:r>
              <a:rPr lang="en-US" sz="1100" dirty="0">
                <a:latin typeface="Open Sans"/>
                <a:cs typeface="Open Sans"/>
              </a:rPr>
              <a:t>may</a:t>
            </a:r>
            <a:r>
              <a:rPr lang="en-US" sz="1100" spc="83" dirty="0">
                <a:latin typeface="Open Sans"/>
                <a:cs typeface="Open Sans"/>
              </a:rPr>
              <a:t> </a:t>
            </a:r>
            <a:r>
              <a:rPr lang="en-US" sz="1100" dirty="0">
                <a:latin typeface="Open Sans"/>
                <a:cs typeface="Open Sans"/>
              </a:rPr>
              <a:t>have</a:t>
            </a:r>
            <a:r>
              <a:rPr lang="en-US" sz="1100" spc="79" dirty="0">
                <a:latin typeface="Open Sans"/>
                <a:cs typeface="Open Sans"/>
              </a:rPr>
              <a:t> </a:t>
            </a:r>
            <a:r>
              <a:rPr lang="en-US" sz="1100" dirty="0">
                <a:latin typeface="Open Sans"/>
                <a:cs typeface="Open Sans"/>
              </a:rPr>
              <a:t>experienced</a:t>
            </a:r>
            <a:r>
              <a:rPr lang="en-US" sz="1100" spc="79" dirty="0">
                <a:latin typeface="Open Sans"/>
                <a:cs typeface="Open Sans"/>
              </a:rPr>
              <a:t> </a:t>
            </a:r>
            <a:r>
              <a:rPr lang="en-US" sz="1100" dirty="0">
                <a:latin typeface="Open Sans"/>
                <a:cs typeface="Open Sans"/>
              </a:rPr>
              <a:t>multiple</a:t>
            </a:r>
            <a:r>
              <a:rPr lang="en-US" sz="1100" spc="83" dirty="0">
                <a:latin typeface="Open Sans"/>
                <a:cs typeface="Open Sans"/>
              </a:rPr>
              <a:t> </a:t>
            </a:r>
            <a:r>
              <a:rPr lang="en-US" sz="1100" spc="-8" dirty="0">
                <a:latin typeface="Open Sans"/>
                <a:cs typeface="Open Sans"/>
              </a:rPr>
              <a:t>interruptions.</a:t>
            </a:r>
            <a:endParaRPr lang="en-US" sz="1100" dirty="0">
              <a:latin typeface="Open Sans"/>
              <a:cs typeface="Open Sans"/>
            </a:endParaRPr>
          </a:p>
          <a:p>
            <a:endParaRPr lang="en-US" dirty="0"/>
          </a:p>
        </p:txBody>
      </p:sp>
    </p:spTree>
    <p:extLst>
      <p:ext uri="{BB962C8B-B14F-4D97-AF65-F5344CB8AC3E}">
        <p14:creationId xmlns:p14="http://schemas.microsoft.com/office/powerpoint/2010/main" val="329891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t>Start the recording!!!</a:t>
            </a:r>
          </a:p>
        </p:txBody>
      </p:sp>
      <p:sp>
        <p:nvSpPr>
          <p:cNvPr id="4" name="Slide Number Placeholder 3"/>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728929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away </a:t>
            </a:r>
          </a:p>
          <a:p>
            <a:endParaRPr lang="en-US" dirty="0"/>
          </a:p>
          <a:p>
            <a:r>
              <a:rPr lang="en-US" dirty="0"/>
              <a:t>CMAS Science and Text-to-Speech network activity mostly occupies Kbps with one initial spike of 10Mbps</a:t>
            </a:r>
          </a:p>
          <a:p>
            <a:endParaRPr lang="en-US" dirty="0"/>
          </a:p>
          <a:p>
            <a:r>
              <a:rPr lang="en-US" dirty="0"/>
              <a:t>while YouTube network activity regularly  exceeds 10 Mbps.</a:t>
            </a:r>
          </a:p>
        </p:txBody>
      </p:sp>
      <p:sp>
        <p:nvSpPr>
          <p:cNvPr id="4" name="Slide Number Placeholder 3"/>
          <p:cNvSpPr>
            <a:spLocks noGrp="1"/>
          </p:cNvSpPr>
          <p:nvPr>
            <p:ph type="sldNum" sz="quarter" idx="5"/>
          </p:nvPr>
        </p:nvSpPr>
        <p:spPr/>
        <p:txBody>
          <a:bodyPr/>
          <a:lstStyle/>
          <a:p>
            <a:fld id="{D8C3E97E-4890-4915-A7C2-F3D207C521C5}" type="slidenum">
              <a:rPr lang="en-US" smtClean="0"/>
              <a:t>43</a:t>
            </a:fld>
            <a:endParaRPr lang="en-US"/>
          </a:p>
        </p:txBody>
      </p:sp>
    </p:spTree>
    <p:extLst>
      <p:ext uri="{BB962C8B-B14F-4D97-AF65-F5344CB8AC3E}">
        <p14:creationId xmlns:p14="http://schemas.microsoft.com/office/powerpoint/2010/main" val="2750137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Standard Test Times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Aptos Display" panose="020B0004020202020204" pitchFamily="34" charset="0"/>
              </a:rPr>
              <a:t>***To reduce the risk of misadministration, it is recommended to choose a specific day to assess your paper-based students</a:t>
            </a:r>
          </a:p>
          <a:p>
            <a:endParaRPr lang="en-US" dirty="0"/>
          </a:p>
        </p:txBody>
      </p:sp>
    </p:spTree>
    <p:extLst>
      <p:ext uri="{BB962C8B-B14F-4D97-AF65-F5344CB8AC3E}">
        <p14:creationId xmlns:p14="http://schemas.microsoft.com/office/powerpoint/2010/main" val="274044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EF7FB-DBEE-4912-A5DD-9121623E99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68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5EF9D-2794-47AA-B87D-5B4564565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08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5EF9D-2794-47AA-B87D-5B456456569E}" type="slidenum">
              <a:rPr lang="en-US" smtClean="0"/>
              <a:t>7</a:t>
            </a:fld>
            <a:endParaRPr lang="en-US"/>
          </a:p>
        </p:txBody>
      </p:sp>
    </p:spTree>
    <p:extLst>
      <p:ext uri="{BB962C8B-B14F-4D97-AF65-F5344CB8AC3E}">
        <p14:creationId xmlns:p14="http://schemas.microsoft.com/office/powerpoint/2010/main" val="360761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171265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49480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12516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176192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486401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0" i="0">
                <a:solidFill>
                  <a:schemeClr val="tx1"/>
                </a:solidFill>
                <a:latin typeface="Open Sans"/>
                <a:cs typeface="Open Sans"/>
              </a:defRPr>
            </a:lvl1pPr>
          </a:lstStyle>
          <a:p>
            <a:endParaRPr/>
          </a:p>
        </p:txBody>
      </p:sp>
      <p:sp>
        <p:nvSpPr>
          <p:cNvPr id="3" name="Holder 3"/>
          <p:cNvSpPr>
            <a:spLocks noGrp="1"/>
          </p:cNvSpPr>
          <p:nvPr>
            <p:ph type="body" idx="1"/>
          </p:nvPr>
        </p:nvSpPr>
        <p:spPr/>
        <p:txBody>
          <a:bodyPr lIns="0" tIns="0" rIns="0" bIns="0"/>
          <a:lstStyle>
            <a:lvl1pPr>
              <a:defRPr sz="1013" b="1" i="0">
                <a:solidFill>
                  <a:schemeClr val="tx1"/>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4345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267346" y="403796"/>
            <a:ext cx="8594840" cy="309881"/>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267911" y="1305409"/>
            <a:ext cx="8594840" cy="3306536"/>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28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267346" y="809044"/>
            <a:ext cx="4883432" cy="400997"/>
          </a:xfrm>
          <a:prstGeom prst="rect">
            <a:avLst/>
          </a:prstGeom>
        </p:spPr>
        <p:txBody>
          <a:bodyPr lIns="0" rIns="0">
            <a:noAutofit/>
          </a:bodyPr>
          <a:lstStyle>
            <a:lvl1pPr marL="0" indent="0" algn="l">
              <a:buNone/>
              <a:defRPr sz="1282" b="1">
                <a:solidFill>
                  <a:schemeClr val="accent3"/>
                </a:solidFill>
                <a:latin typeface="+mn-lt"/>
              </a:defRPr>
            </a:lvl1pPr>
            <a:lvl2pPr marL="349379" indent="0" algn="ctr">
              <a:buNone/>
              <a:defRPr>
                <a:solidFill>
                  <a:schemeClr val="tx1">
                    <a:tint val="75000"/>
                  </a:schemeClr>
                </a:solidFill>
              </a:defRPr>
            </a:lvl2pPr>
            <a:lvl3pPr marL="698759" indent="0" algn="ctr">
              <a:buNone/>
              <a:defRPr>
                <a:solidFill>
                  <a:schemeClr val="tx1">
                    <a:tint val="75000"/>
                  </a:schemeClr>
                </a:solidFill>
              </a:defRPr>
            </a:lvl3pPr>
            <a:lvl4pPr marL="1048139" indent="0" algn="ctr">
              <a:buNone/>
              <a:defRPr>
                <a:solidFill>
                  <a:schemeClr val="tx1">
                    <a:tint val="75000"/>
                  </a:schemeClr>
                </a:solidFill>
              </a:defRPr>
            </a:lvl4pPr>
            <a:lvl5pPr marL="1397518" indent="0" algn="ctr">
              <a:buNone/>
              <a:defRPr>
                <a:solidFill>
                  <a:schemeClr val="tx1">
                    <a:tint val="75000"/>
                  </a:schemeClr>
                </a:solidFill>
              </a:defRPr>
            </a:lvl5pPr>
            <a:lvl6pPr marL="1746897" indent="0" algn="ctr">
              <a:buNone/>
              <a:defRPr>
                <a:solidFill>
                  <a:schemeClr val="tx1">
                    <a:tint val="75000"/>
                  </a:schemeClr>
                </a:solidFill>
              </a:defRPr>
            </a:lvl6pPr>
            <a:lvl7pPr marL="2096276" indent="0" algn="ctr">
              <a:buNone/>
              <a:defRPr>
                <a:solidFill>
                  <a:schemeClr val="tx1">
                    <a:tint val="75000"/>
                  </a:schemeClr>
                </a:solidFill>
              </a:defRPr>
            </a:lvl7pPr>
            <a:lvl8pPr marL="2445656" indent="0" algn="ctr">
              <a:buNone/>
              <a:defRPr>
                <a:solidFill>
                  <a:schemeClr val="tx1">
                    <a:tint val="75000"/>
                  </a:schemeClr>
                </a:solidFill>
              </a:defRPr>
            </a:lvl8pPr>
            <a:lvl9pPr marL="2795036"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581611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428359" y="1832"/>
            <a:ext cx="7715042" cy="5141667"/>
          </a:xfrm>
          <a:prstGeom prst="rect">
            <a:avLst/>
          </a:prstGeom>
        </p:spPr>
      </p:pic>
      <p:sp>
        <p:nvSpPr>
          <p:cNvPr id="17" name="bg object 17"/>
          <p:cNvSpPr/>
          <p:nvPr/>
        </p:nvSpPr>
        <p:spPr>
          <a:xfrm>
            <a:off x="1" y="1680163"/>
            <a:ext cx="3031331" cy="3463766"/>
          </a:xfrm>
          <a:custGeom>
            <a:avLst/>
            <a:gdLst/>
            <a:ahLst/>
            <a:cxnLst/>
            <a:rect l="l" t="t" r="r" b="b"/>
            <a:pathLst>
              <a:path w="4041775" h="4618355">
                <a:moveTo>
                  <a:pt x="0" y="4617782"/>
                </a:moveTo>
                <a:lnTo>
                  <a:pt x="0" y="0"/>
                </a:lnTo>
                <a:lnTo>
                  <a:pt x="4041698" y="0"/>
                </a:lnTo>
                <a:lnTo>
                  <a:pt x="4041698" y="4617782"/>
                </a:lnTo>
                <a:lnTo>
                  <a:pt x="0" y="4617782"/>
                </a:lnTo>
                <a:close/>
              </a:path>
            </a:pathLst>
          </a:custGeom>
          <a:solidFill>
            <a:srgbClr val="9E007E"/>
          </a:solidFill>
        </p:spPr>
        <p:txBody>
          <a:bodyPr wrap="square" lIns="0" tIns="0" rIns="0" bIns="0" rtlCol="0"/>
          <a:lstStyle/>
          <a:p>
            <a:endParaRPr sz="1350"/>
          </a:p>
        </p:txBody>
      </p:sp>
      <p:sp>
        <p:nvSpPr>
          <p:cNvPr id="18" name="bg object 18"/>
          <p:cNvSpPr/>
          <p:nvPr/>
        </p:nvSpPr>
        <p:spPr>
          <a:xfrm>
            <a:off x="322331" y="1268684"/>
            <a:ext cx="47625" cy="3449955"/>
          </a:xfrm>
          <a:custGeom>
            <a:avLst/>
            <a:gdLst/>
            <a:ahLst/>
            <a:cxnLst/>
            <a:rect l="l" t="t" r="r" b="b"/>
            <a:pathLst>
              <a:path w="63500" h="4599940">
                <a:moveTo>
                  <a:pt x="0" y="4599490"/>
                </a:moveTo>
                <a:lnTo>
                  <a:pt x="0" y="0"/>
                </a:lnTo>
                <a:lnTo>
                  <a:pt x="63263" y="0"/>
                </a:lnTo>
                <a:lnTo>
                  <a:pt x="63263" y="4599490"/>
                </a:lnTo>
                <a:lnTo>
                  <a:pt x="0" y="4599490"/>
                </a:lnTo>
                <a:close/>
              </a:path>
            </a:pathLst>
          </a:custGeom>
          <a:solidFill>
            <a:srgbClr val="000000"/>
          </a:solidFill>
        </p:spPr>
        <p:txBody>
          <a:bodyPr wrap="square" lIns="0" tIns="0" rIns="0" bIns="0" rtlCol="0"/>
          <a:lstStyle/>
          <a:p>
            <a:endParaRPr sz="1350"/>
          </a:p>
        </p:txBody>
      </p:sp>
      <p:pic>
        <p:nvPicPr>
          <p:cNvPr id="19" name="bg object 19"/>
          <p:cNvPicPr/>
          <p:nvPr/>
        </p:nvPicPr>
        <p:blipFill>
          <a:blip r:embed="rId3" cstate="print"/>
          <a:stretch>
            <a:fillRect/>
          </a:stretch>
        </p:blipFill>
        <p:spPr>
          <a:xfrm>
            <a:off x="145922" y="180203"/>
            <a:ext cx="1170432" cy="932688"/>
          </a:xfrm>
          <a:prstGeom prst="rect">
            <a:avLst/>
          </a:prstGeom>
        </p:spPr>
      </p:pic>
      <p:sp>
        <p:nvSpPr>
          <p:cNvPr id="20" name="bg object 20"/>
          <p:cNvSpPr/>
          <p:nvPr/>
        </p:nvSpPr>
        <p:spPr>
          <a:xfrm>
            <a:off x="369779" y="1268684"/>
            <a:ext cx="3161824" cy="3449955"/>
          </a:xfrm>
          <a:custGeom>
            <a:avLst/>
            <a:gdLst/>
            <a:ahLst/>
            <a:cxnLst/>
            <a:rect l="l" t="t" r="r" b="b"/>
            <a:pathLst>
              <a:path w="4215765" h="4599940">
                <a:moveTo>
                  <a:pt x="0" y="4599489"/>
                </a:moveTo>
                <a:lnTo>
                  <a:pt x="0" y="0"/>
                </a:lnTo>
                <a:lnTo>
                  <a:pt x="4215438" y="0"/>
                </a:lnTo>
                <a:lnTo>
                  <a:pt x="4215438" y="4599489"/>
                </a:lnTo>
                <a:lnTo>
                  <a:pt x="0" y="4599489"/>
                </a:lnTo>
                <a:close/>
              </a:path>
            </a:pathLst>
          </a:custGeom>
          <a:solidFill>
            <a:srgbClr val="FFFFFF"/>
          </a:solidFill>
        </p:spPr>
        <p:txBody>
          <a:bodyPr wrap="square" lIns="0" tIns="0" rIns="0" bIns="0" rtlCol="0"/>
          <a:lstStyle/>
          <a:p>
            <a:endParaRPr sz="1350"/>
          </a:p>
        </p:txBody>
      </p:sp>
      <p:sp>
        <p:nvSpPr>
          <p:cNvPr id="2" name="Holder 2"/>
          <p:cNvSpPr>
            <a:spLocks noGrp="1"/>
          </p:cNvSpPr>
          <p:nvPr>
            <p:ph type="ctrTitle"/>
          </p:nvPr>
        </p:nvSpPr>
        <p:spPr>
          <a:xfrm>
            <a:off x="567890" y="2156373"/>
            <a:ext cx="1752600" cy="506253"/>
          </a:xfrm>
          <a:prstGeom prst="rect">
            <a:avLst/>
          </a:prstGeom>
        </p:spPr>
        <p:txBody>
          <a:bodyPr wrap="square" lIns="0" tIns="0" rIns="0" bIns="0">
            <a:spAutoFit/>
          </a:bodyPr>
          <a:lstStyle>
            <a:lvl1pPr>
              <a:defRPr sz="2550" b="0" i="0">
                <a:solidFill>
                  <a:schemeClr val="tx1"/>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013"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4915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013" b="0" i="0">
                <a:solidFill>
                  <a:schemeClr val="tx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155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3942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4630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5176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blank - Orange">
  <p:cSld name="Slide blank - Orange">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877048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7652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userDrawn="1"/>
        </p:nvPicPr>
        <p:blipFill rotWithShape="1">
          <a:blip r:embed="rId3">
            <a:alphaModFix/>
          </a:blip>
          <a:srcRect/>
          <a:stretch/>
        </p:blipFill>
        <p:spPr>
          <a:xfrm>
            <a:off x="7565058" y="169159"/>
            <a:ext cx="1456100" cy="919150"/>
          </a:xfrm>
          <a:prstGeom prst="rect">
            <a:avLst/>
          </a:prstGeom>
          <a:noFill/>
          <a:ln>
            <a:noFill/>
          </a:ln>
        </p:spPr>
      </p:pic>
      <p:sp>
        <p:nvSpPr>
          <p:cNvPr id="126" name="Google Shape;126;p44"/>
          <p:cNvSpPr txBox="1">
            <a:spLocks noGrp="1"/>
          </p:cNvSpPr>
          <p:nvPr>
            <p:ph type="title"/>
          </p:nvPr>
        </p:nvSpPr>
        <p:spPr>
          <a:xfrm>
            <a:off x="205524" y="2075700"/>
            <a:ext cx="8815633"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800">
                <a:solidFill>
                  <a:schemeClr val="lt1"/>
                </a:solidFill>
                <a:latin typeface="Aptos Black" panose="020B0004020202020204" pitchFamily="34" charset="0"/>
                <a:ea typeface="Roboto"/>
                <a:cs typeface="Aptos Black" panose="020B00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5" y="2960750"/>
            <a:ext cx="8815632"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Aptos Display" panose="020B0004020202020204" pitchFamily="34" charset="0"/>
                <a:ea typeface="Roboto"/>
                <a:cs typeface="Aptos Display" panose="020B00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2" name="Google Shape;145;p45">
            <a:extLst>
              <a:ext uri="{FF2B5EF4-FFF2-40B4-BE49-F238E27FC236}">
                <a16:creationId xmlns:a16="http://schemas.microsoft.com/office/drawing/2014/main" id="{DC1324B3-7502-E59D-01E7-929A744C7699}"/>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Slide - Blue">
  <p:cSld name="Cover Slide - Blue">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userDrawn="1"/>
        </p:nvPicPr>
        <p:blipFill rotWithShape="1">
          <a:blip r:embed="rId3">
            <a:alphaModFix/>
          </a:blip>
          <a:srcRect/>
          <a:stretch/>
        </p:blipFill>
        <p:spPr>
          <a:xfrm>
            <a:off x="7565058" y="169159"/>
            <a:ext cx="1456100" cy="919150"/>
          </a:xfrm>
          <a:prstGeom prst="rect">
            <a:avLst/>
          </a:prstGeom>
          <a:noFill/>
          <a:ln>
            <a:noFill/>
          </a:ln>
        </p:spPr>
      </p:pic>
      <p:sp>
        <p:nvSpPr>
          <p:cNvPr id="126" name="Google Shape;126;p44"/>
          <p:cNvSpPr txBox="1">
            <a:spLocks noGrp="1"/>
          </p:cNvSpPr>
          <p:nvPr>
            <p:ph type="title"/>
          </p:nvPr>
        </p:nvSpPr>
        <p:spPr>
          <a:xfrm>
            <a:off x="205524" y="2075700"/>
            <a:ext cx="8815633"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800">
                <a:solidFill>
                  <a:schemeClr val="lt1"/>
                </a:solidFill>
                <a:latin typeface="Aptos Black" panose="020B0004020202020204" pitchFamily="34" charset="0"/>
                <a:ea typeface="Roboto"/>
                <a:cs typeface="Aptos Black" panose="020B00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5" y="2960750"/>
            <a:ext cx="8815632"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Aptos Display" panose="020B0004020202020204" pitchFamily="34" charset="0"/>
                <a:ea typeface="Roboto"/>
                <a:cs typeface="Aptos Display" panose="020B00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2" name="Google Shape;145;p45">
            <a:extLst>
              <a:ext uri="{FF2B5EF4-FFF2-40B4-BE49-F238E27FC236}">
                <a16:creationId xmlns:a16="http://schemas.microsoft.com/office/drawing/2014/main" id="{DC1324B3-7502-E59D-01E7-929A744C7699}"/>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779908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Slide - Blue" preserve="1" userDrawn="1">
  <p:cSld name="1_Cover Slide - Blue">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6" name="Google Shape;126;p44"/>
          <p:cNvSpPr txBox="1">
            <a:spLocks noGrp="1"/>
          </p:cNvSpPr>
          <p:nvPr>
            <p:ph type="title"/>
          </p:nvPr>
        </p:nvSpPr>
        <p:spPr>
          <a:xfrm>
            <a:off x="205524" y="2075700"/>
            <a:ext cx="8815633" cy="53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Roboto"/>
              <a:buNone/>
              <a:defRPr sz="28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2" name="Google Shape;145;p45">
            <a:extLst>
              <a:ext uri="{FF2B5EF4-FFF2-40B4-BE49-F238E27FC236}">
                <a16:creationId xmlns:a16="http://schemas.microsoft.com/office/drawing/2014/main" id="{DC1324B3-7502-E59D-01E7-929A744C7699}"/>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3" name="Google Shape;207;p50" descr="CDE logo">
            <a:extLst>
              <a:ext uri="{FF2B5EF4-FFF2-40B4-BE49-F238E27FC236}">
                <a16:creationId xmlns:a16="http://schemas.microsoft.com/office/drawing/2014/main" id="{726CDCF8-897B-4051-ECF8-66B102828395}"/>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30134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 Blue - 02">
  <p:cSld name="Divider - Blue - 02">
    <p:spTree>
      <p:nvGrpSpPr>
        <p:cNvPr id="1" name="Shape 203"/>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38AD6AB5-2AC8-8E2A-35E1-C3D72384DEBD}"/>
              </a:ext>
            </a:extLst>
          </p:cNvPr>
          <p:cNvPicPr preferRelativeResize="0"/>
          <p:nvPr userDrawn="1"/>
        </p:nvPicPr>
        <p:blipFill rotWithShape="1">
          <a:blip r:embed="rId2">
            <a:alphaModFix/>
          </a:blip>
          <a:srcRect/>
          <a:stretch/>
        </p:blipFill>
        <p:spPr>
          <a:xfrm>
            <a:off x="0" y="4313039"/>
            <a:ext cx="9144003" cy="830461"/>
          </a:xfrm>
          <a:prstGeom prst="rect">
            <a:avLst/>
          </a:prstGeom>
          <a:noFill/>
          <a:ln>
            <a:noFill/>
          </a:ln>
        </p:spPr>
      </p:pic>
      <p:sp>
        <p:nvSpPr>
          <p:cNvPr id="205" name="Google Shape;205;p50"/>
          <p:cNvSpPr txBox="1">
            <a:spLocks noGrp="1"/>
          </p:cNvSpPr>
          <p:nvPr>
            <p:ph type="title"/>
          </p:nvPr>
        </p:nvSpPr>
        <p:spPr>
          <a:xfrm>
            <a:off x="0" y="1588948"/>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3" name="Google Shape;194;p48">
            <a:extLst>
              <a:ext uri="{FF2B5EF4-FFF2-40B4-BE49-F238E27FC236}">
                <a16:creationId xmlns:a16="http://schemas.microsoft.com/office/drawing/2014/main" id="{1BB1A023-01C4-81D5-D907-9AEA0AF50733}"/>
              </a:ext>
            </a:extLst>
          </p:cNvPr>
          <p:cNvSpPr txBox="1"/>
          <p:nvPr userDrawn="1"/>
        </p:nvSpPr>
        <p:spPr>
          <a:xfrm>
            <a:off x="123875" y="4627769"/>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3645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Our schools, students and educators - Blue">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chemeClr val="dk1"/>
                </a:solidFill>
                <a:latin typeface="Roboto"/>
                <a:ea typeface="Roboto"/>
                <a:cs typeface="Roboto"/>
                <a:sym typeface="Roboto"/>
              </a:rPr>
              <a:t>*October 2023 Data</a:t>
            </a:r>
            <a:endParaRPr sz="800" b="0" i="0" u="none" strike="noStrike" cap="none" dirty="0">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89880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eory of Change - Blue">
  <p:cSld name="Theory of Change - Blue">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08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with image - Blue">
  <p:cSld name="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62865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lide without image - Blue" userDrawn="1">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8614874"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400">
                <a:solidFill>
                  <a:schemeClr val="dk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699" y="1152475"/>
            <a:ext cx="8614875"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8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431509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without image - Blue" preserve="1" userDrawn="1">
  <p:cSld name="1_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4691590"/>
            <a:ext cx="9144003" cy="459566"/>
          </a:xfrm>
          <a:prstGeom prst="rect">
            <a:avLst/>
          </a:prstGeom>
          <a:noFill/>
          <a:ln>
            <a:noFill/>
          </a:ln>
        </p:spPr>
      </p:pic>
      <p:cxnSp>
        <p:nvCxnSpPr>
          <p:cNvPr id="190" name="Google Shape;190;p48" descr="&quot;&quot;"/>
          <p:cNvCxnSpPr/>
          <p:nvPr/>
        </p:nvCxnSpPr>
        <p:spPr>
          <a:xfrm>
            <a:off x="0" y="69737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264563" y="30588"/>
            <a:ext cx="8614874" cy="57420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400">
                <a:solidFill>
                  <a:schemeClr val="dk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264563" y="789950"/>
            <a:ext cx="8662011" cy="3748404"/>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8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31495" y="476300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49" y="4711302"/>
            <a:ext cx="924425" cy="403399"/>
          </a:xfrm>
          <a:prstGeom prst="rect">
            <a:avLst/>
          </a:prstGeom>
          <a:noFill/>
          <a:ln>
            <a:noFill/>
          </a:ln>
        </p:spPr>
      </p:pic>
    </p:spTree>
    <p:extLst>
      <p:ext uri="{BB962C8B-B14F-4D97-AF65-F5344CB8AC3E}">
        <p14:creationId xmlns:p14="http://schemas.microsoft.com/office/powerpoint/2010/main" val="2361379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without image - Blue" preserve="1" userDrawn="1">
  <p:cSld name="1_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29173"/>
            <a:ext cx="9144003" cy="830461"/>
          </a:xfrm>
          <a:prstGeom prst="rect">
            <a:avLst/>
          </a:prstGeom>
          <a:noFill/>
          <a:ln>
            <a:noFill/>
          </a:ln>
        </p:spPr>
      </p:pic>
      <p:sp>
        <p:nvSpPr>
          <p:cNvPr id="191" name="Google Shape;191;p48"/>
          <p:cNvSpPr txBox="1">
            <a:spLocks noGrp="1"/>
          </p:cNvSpPr>
          <p:nvPr>
            <p:ph type="title"/>
          </p:nvPr>
        </p:nvSpPr>
        <p:spPr>
          <a:xfrm>
            <a:off x="311699" y="59988"/>
            <a:ext cx="8614874"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bg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699" y="925656"/>
            <a:ext cx="8614875" cy="3585383"/>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24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chemeClr val="accent2"/>
                </a:solidFill>
                <a:latin typeface="Arial"/>
                <a:ea typeface="Arial"/>
                <a:cs typeface="Arial"/>
                <a:sym typeface="Arial"/>
              </a:rPr>
              <a:t>‹#›</a:t>
            </a:fld>
            <a:endParaRPr sz="1300" b="0" i="0" u="none" strike="noStrike" cap="none" dirty="0">
              <a:solidFill>
                <a:schemeClr val="accent2"/>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110863" y="184357"/>
            <a:ext cx="924425" cy="403399"/>
          </a:xfrm>
          <a:prstGeom prst="rect">
            <a:avLst/>
          </a:prstGeom>
          <a:noFill/>
          <a:ln>
            <a:noFill/>
          </a:ln>
        </p:spPr>
      </p:pic>
    </p:spTree>
    <p:extLst>
      <p:ext uri="{BB962C8B-B14F-4D97-AF65-F5344CB8AC3E}">
        <p14:creationId xmlns:p14="http://schemas.microsoft.com/office/powerpoint/2010/main" val="2280504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 Blue - 01">
  <p:cSld name="Divider - Blue - 0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9670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 Blue" preserve="1" userDrawn="1">
  <p:cSld name="1_Cover Slide - Blue">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6" name="Google Shape;126;p44"/>
          <p:cNvSpPr txBox="1">
            <a:spLocks noGrp="1"/>
          </p:cNvSpPr>
          <p:nvPr>
            <p:ph type="title"/>
          </p:nvPr>
        </p:nvSpPr>
        <p:spPr>
          <a:xfrm>
            <a:off x="205524" y="2075700"/>
            <a:ext cx="8815633" cy="53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200"/>
              <a:buFont typeface="Roboto"/>
              <a:buNone/>
              <a:defRPr sz="28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2" name="Google Shape;145;p45">
            <a:extLst>
              <a:ext uri="{FF2B5EF4-FFF2-40B4-BE49-F238E27FC236}">
                <a16:creationId xmlns:a16="http://schemas.microsoft.com/office/drawing/2014/main" id="{DC1324B3-7502-E59D-01E7-929A744C7699}"/>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3" name="Google Shape;207;p50" descr="CDE logo">
            <a:extLst>
              <a:ext uri="{FF2B5EF4-FFF2-40B4-BE49-F238E27FC236}">
                <a16:creationId xmlns:a16="http://schemas.microsoft.com/office/drawing/2014/main" id="{726CDCF8-897B-4051-ECF8-66B102828395}"/>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573677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 Blue - 03">
  <p:cSld name="Divider - Blue - 03">
    <p:spTree>
      <p:nvGrpSpPr>
        <p:cNvPr id="1" name="Shape 209"/>
        <p:cNvGrpSpPr/>
        <p:nvPr/>
      </p:nvGrpSpPr>
      <p:grpSpPr>
        <a:xfrm>
          <a:off x="0" y="0"/>
          <a:ext cx="0" cy="0"/>
          <a:chOff x="0" y="0"/>
          <a:chExt cx="0" cy="0"/>
        </a:xfrm>
      </p:grpSpPr>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571312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 Blue - 04">
  <p:cSld name="Divider - Blue - 04">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6686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 Blue - 08">
  <p:cSld name="Divider - Blue - 08">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89166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 Blue - 07">
  <p:cSld name="Divider - Blue - 07">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99437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 Blue - 06">
  <p:cSld name="Divider - Blue - 06">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81295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Blue - 05">
  <p:cSld name="Divider - Blue - 05">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254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eory of Change - Orange">
  <p:cSld name="Theory of Change - Orange">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260828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blank - blue">
  <p:cSld name="Slide blank - blue">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510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4917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704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38AD6AB5-2AC8-8E2A-35E1-C3D72384DEBD}"/>
              </a:ext>
            </a:extLst>
          </p:cNvPr>
          <p:cNvPicPr preferRelativeResize="0"/>
          <p:nvPr userDrawn="1"/>
        </p:nvPicPr>
        <p:blipFill rotWithShape="1">
          <a:blip r:embed="rId2">
            <a:alphaModFix/>
          </a:blip>
          <a:srcRect/>
          <a:stretch/>
        </p:blipFill>
        <p:spPr>
          <a:xfrm>
            <a:off x="0" y="4313039"/>
            <a:ext cx="9144003" cy="830461"/>
          </a:xfrm>
          <a:prstGeom prst="rect">
            <a:avLst/>
          </a:prstGeom>
          <a:noFill/>
          <a:ln>
            <a:noFill/>
          </a:ln>
        </p:spPr>
      </p:pic>
      <p:sp>
        <p:nvSpPr>
          <p:cNvPr id="205" name="Google Shape;205;p50"/>
          <p:cNvSpPr txBox="1">
            <a:spLocks noGrp="1"/>
          </p:cNvSpPr>
          <p:nvPr>
            <p:ph type="title"/>
          </p:nvPr>
        </p:nvSpPr>
        <p:spPr>
          <a:xfrm>
            <a:off x="0" y="1588948"/>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3" name="Google Shape;194;p48">
            <a:extLst>
              <a:ext uri="{FF2B5EF4-FFF2-40B4-BE49-F238E27FC236}">
                <a16:creationId xmlns:a16="http://schemas.microsoft.com/office/drawing/2014/main" id="{1BB1A023-01C4-81D5-D907-9AEA0AF50733}"/>
              </a:ext>
            </a:extLst>
          </p:cNvPr>
          <p:cNvSpPr txBox="1"/>
          <p:nvPr userDrawn="1"/>
        </p:nvSpPr>
        <p:spPr>
          <a:xfrm>
            <a:off x="123875" y="4627769"/>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74579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34630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41069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4733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05603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32522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68583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612378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50" b="0" i="0">
                <a:solidFill>
                  <a:schemeClr val="tx1"/>
                </a:solidFill>
                <a:latin typeface="Open Sans"/>
                <a:cs typeface="Open Sans"/>
              </a:defRPr>
            </a:lvl1pPr>
          </a:lstStyle>
          <a:p>
            <a:endParaRPr/>
          </a:p>
        </p:txBody>
      </p:sp>
      <p:sp>
        <p:nvSpPr>
          <p:cNvPr id="3" name="Holder 3"/>
          <p:cNvSpPr>
            <a:spLocks noGrp="1"/>
          </p:cNvSpPr>
          <p:nvPr>
            <p:ph type="body" idx="1"/>
          </p:nvPr>
        </p:nvSpPr>
        <p:spPr/>
        <p:txBody>
          <a:bodyPr lIns="0" tIns="0" rIns="0" bIns="0"/>
          <a:lstStyle>
            <a:lvl1pPr>
              <a:defRPr sz="1013" b="1" i="0">
                <a:solidFill>
                  <a:schemeClr val="tx1"/>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067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userDrawn="1">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8614874"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400">
                <a:solidFill>
                  <a:schemeClr val="dk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699" y="1152475"/>
            <a:ext cx="8614875"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8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without image - Blue" preserve="1" userDrawn="1">
  <p:cSld name="1_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4691590"/>
            <a:ext cx="9144003" cy="459566"/>
          </a:xfrm>
          <a:prstGeom prst="rect">
            <a:avLst/>
          </a:prstGeom>
          <a:noFill/>
          <a:ln>
            <a:noFill/>
          </a:ln>
        </p:spPr>
      </p:pic>
      <p:cxnSp>
        <p:nvCxnSpPr>
          <p:cNvPr id="190" name="Google Shape;190;p48" descr="&quot;&quot;"/>
          <p:cNvCxnSpPr/>
          <p:nvPr/>
        </p:nvCxnSpPr>
        <p:spPr>
          <a:xfrm>
            <a:off x="0" y="69737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264563" y="30588"/>
            <a:ext cx="8614874" cy="57420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400">
                <a:solidFill>
                  <a:schemeClr val="dk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264563" y="789950"/>
            <a:ext cx="8662011" cy="3748404"/>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8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31495" y="476300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49" y="4711302"/>
            <a:ext cx="924425" cy="403399"/>
          </a:xfrm>
          <a:prstGeom prst="rect">
            <a:avLst/>
          </a:prstGeom>
          <a:noFill/>
          <a:ln>
            <a:noFill/>
          </a:ln>
        </p:spPr>
      </p:pic>
    </p:spTree>
    <p:extLst>
      <p:ext uri="{BB962C8B-B14F-4D97-AF65-F5344CB8AC3E}">
        <p14:creationId xmlns:p14="http://schemas.microsoft.com/office/powerpoint/2010/main" val="178633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without image - Blue" preserve="1" userDrawn="1">
  <p:cSld name="1_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userDrawn="1"/>
        </p:nvPicPr>
        <p:blipFill rotWithShape="1">
          <a:blip r:embed="rId2">
            <a:alphaModFix/>
          </a:blip>
          <a:srcRect/>
          <a:stretch/>
        </p:blipFill>
        <p:spPr>
          <a:xfrm>
            <a:off x="0" y="-29173"/>
            <a:ext cx="9144003" cy="830461"/>
          </a:xfrm>
          <a:prstGeom prst="rect">
            <a:avLst/>
          </a:prstGeom>
          <a:noFill/>
          <a:ln>
            <a:noFill/>
          </a:ln>
        </p:spPr>
      </p:pic>
      <p:sp>
        <p:nvSpPr>
          <p:cNvPr id="191" name="Google Shape;191;p48"/>
          <p:cNvSpPr txBox="1">
            <a:spLocks noGrp="1"/>
          </p:cNvSpPr>
          <p:nvPr>
            <p:ph type="title"/>
          </p:nvPr>
        </p:nvSpPr>
        <p:spPr>
          <a:xfrm>
            <a:off x="311699" y="59988"/>
            <a:ext cx="8614874"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bg1"/>
                </a:solidFill>
                <a:latin typeface="Aptos Black" panose="020B0004020202020204" pitchFamily="34" charset="0"/>
                <a:ea typeface="Roboto"/>
                <a:cs typeface="Aptos Black" panose="020B00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699" y="925656"/>
            <a:ext cx="8614875" cy="3585383"/>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2400">
                <a:solidFill>
                  <a:schemeClr val="dk1"/>
                </a:solidFill>
                <a:latin typeface="Aptos Display" panose="020B0004020202020204" pitchFamily="34" charset="0"/>
                <a:ea typeface="Roboto"/>
                <a:cs typeface="Aptos Display" panose="020B00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chemeClr val="accent2"/>
                </a:solidFill>
                <a:latin typeface="Arial"/>
                <a:ea typeface="Arial"/>
                <a:cs typeface="Arial"/>
                <a:sym typeface="Arial"/>
              </a:rPr>
              <a:t>‹#›</a:t>
            </a:fld>
            <a:endParaRPr sz="1300" b="0" i="0" u="none" strike="noStrike" cap="none" dirty="0">
              <a:solidFill>
                <a:schemeClr val="accent2"/>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110863" y="184357"/>
            <a:ext cx="924425" cy="403399"/>
          </a:xfrm>
          <a:prstGeom prst="rect">
            <a:avLst/>
          </a:prstGeom>
          <a:noFill/>
          <a:ln>
            <a:noFill/>
          </a:ln>
        </p:spPr>
      </p:pic>
    </p:spTree>
    <p:extLst>
      <p:ext uri="{BB962C8B-B14F-4D97-AF65-F5344CB8AC3E}">
        <p14:creationId xmlns:p14="http://schemas.microsoft.com/office/powerpoint/2010/main" val="163904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3.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63" r:id="rId3"/>
    <p:sldLayoutId id="2147483721" r:id="rId4"/>
    <p:sldLayoutId id="2147483669" r:id="rId5"/>
    <p:sldLayoutId id="2147483667" r:id="rId6"/>
    <p:sldLayoutId id="2147483723" r:id="rId7"/>
    <p:sldLayoutId id="2147483722" r:id="rId8"/>
    <p:sldLayoutId id="2147483715" r:id="rId9"/>
    <p:sldLayoutId id="2147483716" r:id="rId10"/>
    <p:sldLayoutId id="2147483717" r:id="rId11"/>
    <p:sldLayoutId id="2147483679" r:id="rId12"/>
    <p:sldLayoutId id="2147483718" r:id="rId13"/>
    <p:sldLayoutId id="2147483681" r:id="rId14"/>
    <p:sldLayoutId id="2147483683" r:id="rId15"/>
    <p:sldLayoutId id="2147483684" r:id="rId16"/>
    <p:sldLayoutId id="2147483685" r:id="rId17"/>
    <p:sldLayoutId id="2147483686" r:id="rId18"/>
    <p:sldLayoutId id="2147483687" r:id="rId19"/>
    <p:sldLayoutId id="2147483688" r:id="rId20"/>
    <p:sldLayoutId id="2147483724" r:id="rId21"/>
    <p:sldLayoutId id="214748375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ptos Black" panose="020B0004020202020204" pitchFamily="34" charset="0"/>
          <a:ea typeface="Aptos Black" panose="020B00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ptos Display" panose="020B0004020202020204" pitchFamily="34" charset="0"/>
          <a:ea typeface="Aptos Display" panose="020B00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97813"/>
            <a:ext cx="761524" cy="864394"/>
          </a:xfrm>
          <a:custGeom>
            <a:avLst/>
            <a:gdLst/>
            <a:ahLst/>
            <a:cxnLst/>
            <a:rect l="l" t="t" r="r" b="b"/>
            <a:pathLst>
              <a:path w="1015365" h="1152525">
                <a:moveTo>
                  <a:pt x="0" y="1152153"/>
                </a:moveTo>
                <a:lnTo>
                  <a:pt x="0" y="0"/>
                </a:lnTo>
                <a:lnTo>
                  <a:pt x="1014997" y="0"/>
                </a:lnTo>
                <a:lnTo>
                  <a:pt x="1014997" y="1152153"/>
                </a:lnTo>
                <a:lnTo>
                  <a:pt x="0" y="1152153"/>
                </a:lnTo>
                <a:close/>
              </a:path>
            </a:pathLst>
          </a:custGeom>
          <a:solidFill>
            <a:srgbClr val="9E007E"/>
          </a:solidFill>
        </p:spPr>
        <p:txBody>
          <a:bodyPr wrap="square" lIns="0" tIns="0" rIns="0" bIns="0" rtlCol="0"/>
          <a:lstStyle/>
          <a:p>
            <a:endParaRPr sz="1350"/>
          </a:p>
        </p:txBody>
      </p:sp>
      <p:sp>
        <p:nvSpPr>
          <p:cNvPr id="17" name="bg object 17"/>
          <p:cNvSpPr/>
          <p:nvPr/>
        </p:nvSpPr>
        <p:spPr>
          <a:xfrm>
            <a:off x="761248" y="697813"/>
            <a:ext cx="47625" cy="864394"/>
          </a:xfrm>
          <a:custGeom>
            <a:avLst/>
            <a:gdLst/>
            <a:ahLst/>
            <a:cxnLst/>
            <a:rect l="l" t="t" r="r" b="b"/>
            <a:pathLst>
              <a:path w="63500" h="1152525">
                <a:moveTo>
                  <a:pt x="0" y="1152153"/>
                </a:moveTo>
                <a:lnTo>
                  <a:pt x="0" y="0"/>
                </a:lnTo>
                <a:lnTo>
                  <a:pt x="63263" y="0"/>
                </a:lnTo>
                <a:lnTo>
                  <a:pt x="63263" y="1152153"/>
                </a:lnTo>
                <a:lnTo>
                  <a:pt x="0" y="1152153"/>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945632" y="766580"/>
            <a:ext cx="5318760" cy="828329"/>
          </a:xfrm>
          <a:prstGeom prst="rect">
            <a:avLst/>
          </a:prstGeom>
        </p:spPr>
        <p:txBody>
          <a:bodyPr wrap="square" lIns="0" tIns="0" rIns="0" bIns="0">
            <a:spAutoFit/>
          </a:bodyPr>
          <a:lstStyle>
            <a:lvl1pPr>
              <a:defRPr sz="3400" b="0" i="0">
                <a:solidFill>
                  <a:schemeClr val="tx1"/>
                </a:solidFill>
                <a:latin typeface="Arial"/>
                <a:cs typeface="Arial"/>
              </a:defRPr>
            </a:lvl1pPr>
          </a:lstStyle>
          <a:p>
            <a:endParaRPr/>
          </a:p>
        </p:txBody>
      </p:sp>
      <p:sp>
        <p:nvSpPr>
          <p:cNvPr id="3" name="Holder 3"/>
          <p:cNvSpPr>
            <a:spLocks noGrp="1"/>
          </p:cNvSpPr>
          <p:nvPr>
            <p:ph type="body" idx="1"/>
          </p:nvPr>
        </p:nvSpPr>
        <p:spPr>
          <a:xfrm>
            <a:off x="4571991" y="1798813"/>
            <a:ext cx="3771424" cy="1272064"/>
          </a:xfrm>
          <a:prstGeom prst="rect">
            <a:avLst/>
          </a:prstGeom>
        </p:spPr>
        <p:txBody>
          <a:bodyPr wrap="square" lIns="0" tIns="0" rIns="0" bIns="0">
            <a:spAutoFit/>
          </a:bodyPr>
          <a:lstStyle>
            <a:lvl1pPr>
              <a:defRPr sz="1350" b="0" i="0">
                <a:solidFill>
                  <a:schemeClr val="tx1"/>
                </a:solidFill>
                <a:latin typeface="Arial Black"/>
                <a:cs typeface="Arial Black"/>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10/22/2024</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90526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108810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ptos Black" panose="020B0004020202020204" pitchFamily="34" charset="0"/>
          <a:ea typeface="Aptos Black" panose="020B00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ptos Display" panose="020B0004020202020204" pitchFamily="34" charset="0"/>
          <a:ea typeface="Aptos Display" panose="020B00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www.cde.state.co.us/assessment/DTC"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dtc-unsubscribe-request@cdelist.cde.state.co.u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wida-ams.us/Documents/Unsecure/Doc.aspx?id=e912a4c6-bd1d-47e9-9aed-75d392b87e18" TargetMode="Externa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2.png"/><Relationship Id="rId5" Type="http://schemas.openxmlformats.org/officeDocument/2006/relationships/diagramQuickStyle" Target="../diagrams/quickStyle1.xml"/><Relationship Id="rId10"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apple.com/business/docs/resources/iOS_Lifecycle_Management.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support.microsoft.com/en-us/help/13853/windows-lifecycle-fact-sheet" TargetMode="External"/><Relationship Id="rId4" Type="http://schemas.openxmlformats.org/officeDocument/2006/relationships/hyperlink" Target="https://support.google.com/chrome/a/answer/6220366?hl=e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hyperlink" Target="http://www.cde.state.co.us/assessment/newassess-dtc"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Technology_Specifications_Manual.pdf" TargetMode="External"/><Relationship Id="rId2" Type="http://schemas.openxmlformats.org/officeDocument/2006/relationships/hyperlink" Target="https://dynamiclearningmaps.org/sites/default/files/scorm/dlm-training-for-district-roles-2024/content/index.html#/" TargetMode="External"/><Relationship Id="rId1" Type="http://schemas.openxmlformats.org/officeDocument/2006/relationships/slideLayout" Target="../slideLayouts/slideLayout7.xml"/><Relationship Id="rId6" Type="http://schemas.openxmlformats.org/officeDocument/2006/relationships/hyperlink" Target="https://dynamiclearningmaps.org/kite-troubleshooting" TargetMode="External"/><Relationship Id="rId5" Type="http://schemas.openxmlformats.org/officeDocument/2006/relationships/hyperlink" Target="https://dynamiclearningmaps.org/sites/default/files/documents/Kite/Kite_Student_Portal_Bandwidth_Requirements.pdf" TargetMode="External"/><Relationship Id="rId4" Type="http://schemas.openxmlformats.org/officeDocument/2006/relationships/hyperlink" Target="https://dynamiclearningmaps.org/sites/default/files/documents/Kite/Kite_Suite_Whitelist_Settings.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hyperlink" Target="https://bluebook.collegeboard.org/technology/devices/mac" TargetMode="External"/><Relationship Id="rId3" Type="http://schemas.openxmlformats.org/officeDocument/2006/relationships/hyperlink" Target="https://satsuite.collegeboard.org/digital/device-requirements" TargetMode="External"/><Relationship Id="rId7" Type="http://schemas.openxmlformats.org/officeDocument/2006/relationships/hyperlink" Target="https://bluebook.collegeboard.org/technology/devices/ipad" TargetMode="External"/><Relationship Id="rId2" Type="http://schemas.openxmlformats.org/officeDocument/2006/relationships/hyperlink" Target="https://bluebook.collegeboard.org/technology/networks" TargetMode="External"/><Relationship Id="rId1" Type="http://schemas.openxmlformats.org/officeDocument/2006/relationships/slideLayout" Target="../slideLayouts/slideLayout7.xml"/><Relationship Id="rId6" Type="http://schemas.openxmlformats.org/officeDocument/2006/relationships/hyperlink" Target="https://bluebook.collegeboard.org/technology/devices/windows" TargetMode="External"/><Relationship Id="rId5" Type="http://schemas.openxmlformats.org/officeDocument/2006/relationships/hyperlink" Target="https://bluebook.collegeboard.org/technology/devices/chromebook" TargetMode="External"/><Relationship Id="rId10" Type="http://schemas.openxmlformats.org/officeDocument/2006/relationships/hyperlink" Target="https://bluebook.collegeboard.org/students/accommodations-assistive-technology" TargetMode="External"/><Relationship Id="rId4" Type="http://schemas.openxmlformats.org/officeDocument/2006/relationships/hyperlink" Target="https://bluebook.collegeboard.org/technology/devices" TargetMode="External"/><Relationship Id="rId9" Type="http://schemas.openxmlformats.org/officeDocument/2006/relationships/hyperlink" Target="https://bluebook.collegeboard.org/technology/updates?SFMC_cid=EM1036463-&amp;rid=508094591"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mailto:bonner_c@cde.state.co.us"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8137D7-10D7-A7B9-5463-3A7CF450111F}"/>
              </a:ext>
            </a:extLst>
          </p:cNvPr>
          <p:cNvSpPr>
            <a:spLocks noGrp="1"/>
          </p:cNvSpPr>
          <p:nvPr>
            <p:ph type="title"/>
          </p:nvPr>
        </p:nvSpPr>
        <p:spPr/>
        <p:txBody>
          <a:bodyPr/>
          <a:lstStyle/>
          <a:p>
            <a:r>
              <a:rPr lang="en-US" dirty="0"/>
              <a:t>Disclaimers</a:t>
            </a:r>
          </a:p>
        </p:txBody>
      </p:sp>
      <p:sp>
        <p:nvSpPr>
          <p:cNvPr id="2" name="TextBox 1">
            <a:extLst>
              <a:ext uri="{FF2B5EF4-FFF2-40B4-BE49-F238E27FC236}">
                <a16:creationId xmlns:a16="http://schemas.microsoft.com/office/drawing/2014/main" id="{A5037094-1A1F-D782-A56A-5AF9B31FEA63}"/>
              </a:ext>
            </a:extLst>
          </p:cNvPr>
          <p:cNvSpPr txBox="1"/>
          <p:nvPr/>
        </p:nvSpPr>
        <p:spPr>
          <a:xfrm>
            <a:off x="182880" y="702455"/>
            <a:ext cx="8778239" cy="4001095"/>
          </a:xfrm>
          <a:prstGeom prst="rect">
            <a:avLst/>
          </a:prstGeom>
          <a:noFill/>
        </p:spPr>
        <p:txBody>
          <a:bodyPr wrap="square" rtlCol="0">
            <a:spAutoFit/>
          </a:bodyPr>
          <a:lstStyle/>
          <a:p>
            <a:r>
              <a:rPr lang="en-US" sz="2000" b="1" dirty="0">
                <a:latin typeface="Aptos Display" panose="020B0004020202020204" pitchFamily="34" charset="0"/>
                <a:ea typeface="Calibri" panose="020F0502020204030204" pitchFamily="34" charset="0"/>
                <a:cs typeface="Calibri" panose="020F0502020204030204" pitchFamily="34" charset="0"/>
              </a:rPr>
              <a:t>Disclaimer Meeting Recording and Transcription Notice</a:t>
            </a:r>
            <a:br>
              <a:rPr lang="en-US" sz="1800" dirty="0">
                <a:latin typeface="Aptos Display" panose="020B0004020202020204" pitchFamily="34" charset="0"/>
                <a:ea typeface="Calibri" panose="020F0502020204030204" pitchFamily="34" charset="0"/>
                <a:cs typeface="Calibri" panose="020F0502020204030204" pitchFamily="34" charset="0"/>
              </a:rPr>
            </a:br>
            <a:r>
              <a:rPr lang="en-US" sz="1800" dirty="0">
                <a:latin typeface="Aptos Display" panose="020B0004020202020204" pitchFamily="34" charset="0"/>
                <a:ea typeface="Calibri" panose="020F0502020204030204" pitchFamily="34" charset="0"/>
                <a:cs typeface="Calibri" panose="020F0502020204030204" pitchFamily="34" charset="0"/>
              </a:rPr>
              <a:t>Please be aware that the meeting will be recorded and transcribed for training and reference purposes. By participating in this meeting, you consent to the recording and the use of the transcript for training and accommodation purposes.</a:t>
            </a:r>
            <a:br>
              <a:rPr lang="en-US" sz="1800" dirty="0">
                <a:latin typeface="Aptos Display" panose="020B0004020202020204" pitchFamily="34" charset="0"/>
                <a:ea typeface="Calibri" panose="020F0502020204030204" pitchFamily="34" charset="0"/>
                <a:cs typeface="Calibri" panose="020F0502020204030204" pitchFamily="34" charset="0"/>
              </a:rPr>
            </a:br>
            <a:br>
              <a:rPr lang="en-US" sz="1800" dirty="0">
                <a:latin typeface="Aptos Display" panose="020B0004020202020204" pitchFamily="34" charset="0"/>
                <a:ea typeface="Calibri" panose="020F0502020204030204" pitchFamily="34" charset="0"/>
                <a:cs typeface="Calibri" panose="020F0502020204030204" pitchFamily="34" charset="0"/>
              </a:rPr>
            </a:br>
            <a:r>
              <a:rPr lang="en-US" sz="2000" b="1" dirty="0">
                <a:latin typeface="Aptos Display" panose="020B0004020202020204" pitchFamily="34" charset="0"/>
                <a:ea typeface="Calibri" panose="020F0502020204030204" pitchFamily="34" charset="0"/>
                <a:cs typeface="Calibri" panose="020F0502020204030204" pitchFamily="34" charset="0"/>
              </a:rPr>
              <a:t>Disclaimer Artificial Intelligence</a:t>
            </a:r>
            <a:br>
              <a:rPr lang="en-US" sz="1800" dirty="0">
                <a:latin typeface="Aptos Display" panose="020B0004020202020204" pitchFamily="34" charset="0"/>
                <a:ea typeface="Calibri" panose="020F0502020204030204" pitchFamily="34" charset="0"/>
                <a:cs typeface="Calibri" panose="020F0502020204030204" pitchFamily="34" charset="0"/>
              </a:rPr>
            </a:br>
            <a:r>
              <a:rPr lang="en-US" sz="1800" dirty="0">
                <a:latin typeface="Aptos Display" panose="020B0004020202020204" pitchFamily="34" charset="0"/>
                <a:ea typeface="Calibri" panose="020F0502020204030204" pitchFamily="34" charset="0"/>
                <a:cs typeface="Calibri" panose="020F0502020204030204" pitchFamily="34" charset="0"/>
              </a:rPr>
              <a:t>This online training event is offered by the CDE Assessment Division to support the District Assessment Coordinator prepare for the 2024-2025 ACCESS for ELLs administration window.</a:t>
            </a:r>
            <a:br>
              <a:rPr lang="en-US" sz="1800" dirty="0">
                <a:latin typeface="Aptos Display" panose="020B0004020202020204" pitchFamily="34" charset="0"/>
                <a:ea typeface="Calibri" panose="020F0502020204030204" pitchFamily="34" charset="0"/>
                <a:cs typeface="Calibri" panose="020F0502020204030204" pitchFamily="34" charset="0"/>
              </a:rPr>
            </a:br>
            <a:br>
              <a:rPr lang="en-US" sz="1800" dirty="0">
                <a:latin typeface="Aptos Display" panose="020B0004020202020204" pitchFamily="34" charset="0"/>
                <a:ea typeface="Calibri" panose="020F0502020204030204" pitchFamily="34" charset="0"/>
                <a:cs typeface="Calibri" panose="020F0502020204030204" pitchFamily="34" charset="0"/>
              </a:rPr>
            </a:br>
            <a:r>
              <a:rPr lang="en-US" sz="1800" dirty="0">
                <a:latin typeface="Aptos Display" panose="020B0004020202020204" pitchFamily="34" charset="0"/>
                <a:ea typeface="Calibri" panose="020F0502020204030204" pitchFamily="34" charset="0"/>
                <a:cs typeface="Calibri" panose="020F0502020204030204" pitchFamily="34" charset="0"/>
              </a:rPr>
              <a:t>By participating in this event attendees agree that they will not record, capture, share, or publicly post its contents without expressed permission. Attendees may not use artificial intelligence (AI) software or services to capture the content of the event. CDE reserves the right to remove any attendee employing such services.</a:t>
            </a:r>
          </a:p>
        </p:txBody>
      </p:sp>
    </p:spTree>
    <p:extLst>
      <p:ext uri="{BB962C8B-B14F-4D97-AF65-F5344CB8AC3E}">
        <p14:creationId xmlns:p14="http://schemas.microsoft.com/office/powerpoint/2010/main" val="15535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iPadOS, Linux, and macOS Requirements </a:t>
            </a: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1561761584"/>
              </p:ext>
            </p:extLst>
          </p:nvPr>
        </p:nvGraphicFramePr>
        <p:xfrm>
          <a:off x="311699" y="956225"/>
          <a:ext cx="8614873" cy="3164113"/>
        </p:xfrm>
        <a:graphic>
          <a:graphicData uri="http://schemas.openxmlformats.org/drawingml/2006/table">
            <a:tbl>
              <a:tblPr firstRow="1" firstCol="1">
                <a:tableStyleId>{7DF18680-E054-41AD-8BC1-D1AEF772440D}</a:tableStyleId>
              </a:tblPr>
              <a:tblGrid>
                <a:gridCol w="1106796">
                  <a:extLst>
                    <a:ext uri="{9D8B030D-6E8A-4147-A177-3AD203B41FA5}">
                      <a16:colId xmlns:a16="http://schemas.microsoft.com/office/drawing/2014/main" val="331905948"/>
                    </a:ext>
                  </a:extLst>
                </a:gridCol>
                <a:gridCol w="1566385">
                  <a:extLst>
                    <a:ext uri="{9D8B030D-6E8A-4147-A177-3AD203B41FA5}">
                      <a16:colId xmlns:a16="http://schemas.microsoft.com/office/drawing/2014/main" val="817507394"/>
                    </a:ext>
                  </a:extLst>
                </a:gridCol>
                <a:gridCol w="2098341">
                  <a:extLst>
                    <a:ext uri="{9D8B030D-6E8A-4147-A177-3AD203B41FA5}">
                      <a16:colId xmlns:a16="http://schemas.microsoft.com/office/drawing/2014/main" val="3125008642"/>
                    </a:ext>
                  </a:extLst>
                </a:gridCol>
                <a:gridCol w="2011035">
                  <a:extLst>
                    <a:ext uri="{9D8B030D-6E8A-4147-A177-3AD203B41FA5}">
                      <a16:colId xmlns:a16="http://schemas.microsoft.com/office/drawing/2014/main" val="3924549378"/>
                    </a:ext>
                  </a:extLst>
                </a:gridCol>
                <a:gridCol w="1832316">
                  <a:extLst>
                    <a:ext uri="{9D8B030D-6E8A-4147-A177-3AD203B41FA5}">
                      <a16:colId xmlns:a16="http://schemas.microsoft.com/office/drawing/2014/main" val="2082439785"/>
                    </a:ext>
                  </a:extLst>
                </a:gridCol>
              </a:tblGrid>
              <a:tr h="866528">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CMAS</a:t>
                      </a:r>
                    </a:p>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TN Supported Versions</a:t>
                      </a:r>
                    </a:p>
                  </a:txBody>
                  <a:tcPr marL="3697" marR="3697" marT="3697" marB="0" anchor="ctr"/>
                </a:tc>
                <a:tc>
                  <a:txBody>
                    <a:bodyPr/>
                    <a:lstStyle/>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ACCESS</a:t>
                      </a:r>
                    </a:p>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Insight  Supported Versions</a:t>
                      </a:r>
                    </a:p>
                  </a:txBody>
                  <a:tcPr marL="3697" marR="3697" marT="3697" marB="0" anchor="ctr"/>
                </a:tc>
                <a:tc>
                  <a:txBody>
                    <a:bodyPr/>
                    <a:lstStyle/>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PSAT/SAT</a:t>
                      </a:r>
                    </a:p>
                    <a:p>
                      <a:pPr marL="0" algn="ctr" defTabSz="914400" rtl="0" eaLnBrk="1" fontAlgn="t" latinLnBrk="0" hangingPunct="1"/>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Bluebook  Supported Versions</a:t>
                      </a:r>
                    </a:p>
                  </a:txBody>
                  <a:tcPr marL="3697" marR="3697" marT="3697"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kern="1200" dirty="0" err="1">
                          <a:solidFill>
                            <a:schemeClr val="lt1"/>
                          </a:solidFill>
                          <a:effectLst/>
                          <a:latin typeface="Calibri" panose="020F0502020204030204" pitchFamily="34" charset="0"/>
                          <a:ea typeface="Calibri" panose="020F0502020204030204" pitchFamily="34" charset="0"/>
                          <a:cs typeface="Calibri" panose="020F0502020204030204" pitchFamily="34" charset="0"/>
                        </a:rPr>
                        <a:t>CoAlt</a:t>
                      </a:r>
                      <a:r>
                        <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 DLM KITE</a:t>
                      </a:r>
                    </a:p>
                    <a:p>
                      <a:pPr marL="0" algn="ctr" defTabSz="914400" rtl="0" eaLnBrk="1" fontAlgn="t" latinLnBrk="0" hangingPunct="1"/>
                      <a:endParaRPr lang="en-US" sz="18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1221682264"/>
                  </a:ext>
                </a:extLst>
              </a:tr>
              <a:tr h="306197">
                <a:tc>
                  <a:txBody>
                    <a:bodyPr/>
                    <a:lstStyle/>
                    <a:p>
                      <a:pPr algn="ctr" fontAlgn="t"/>
                      <a:r>
                        <a:rPr lang="en-US" sz="1800" u="none" strike="noStrike" dirty="0" err="1">
                          <a:effectLst/>
                          <a:latin typeface="Calibri" panose="020F0502020204030204" pitchFamily="34" charset="0"/>
                          <a:ea typeface="Calibri" panose="020F0502020204030204" pitchFamily="34" charset="0"/>
                          <a:cs typeface="Calibri" panose="020F0502020204030204" pitchFamily="34" charset="0"/>
                        </a:rPr>
                        <a:t>iPadOS</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16.x, 17.3+, 18.x</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15.4.x-16.x, 17.x</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15.x, 16.x, 17.1+</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15.8.2 – 18.0</a:t>
                      </a:r>
                    </a:p>
                  </a:txBody>
                  <a:tcPr marL="3697" marR="3697" marT="3697" marB="0" anchor="ctr"/>
                </a:tc>
                <a:extLst>
                  <a:ext uri="{0D108BD9-81ED-4DB2-BD59-A6C34878D82A}">
                    <a16:rowId xmlns:a16="http://schemas.microsoft.com/office/drawing/2014/main" val="4164631774"/>
                  </a:ext>
                </a:extLst>
              </a:tr>
              <a:tr h="374407">
                <a:tc>
                  <a:txBody>
                    <a:bodyPr/>
                    <a:lstStyle/>
                    <a:p>
                      <a:pPr algn="ctr"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Laptops, Desktops</a:t>
                      </a:r>
                      <a:endParaRPr lang="en-US"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2740699414"/>
                  </a:ext>
                </a:extLst>
              </a:tr>
              <a:tr h="306197">
                <a:tc>
                  <a:txBody>
                    <a:bodyPr/>
                    <a:lstStyle/>
                    <a:p>
                      <a:pPr algn="ctr"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Linux</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Fedora 39+ x64</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Not Supported</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Not Supported</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3141764021"/>
                  </a:ext>
                </a:extLst>
              </a:tr>
              <a:tr h="0">
                <a:tc>
                  <a:txBody>
                    <a:bodyPr/>
                    <a:lstStyle/>
                    <a:p>
                      <a:pPr algn="ctr"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Ubuntu 24.04+ x64</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Ubuntu, 20.04, 22.04 and 24.04 LTS version with Gnome Shell</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2265538263"/>
                  </a:ext>
                </a:extLst>
              </a:tr>
              <a:tr h="306197">
                <a:tc>
                  <a:txBody>
                    <a:bodyPr/>
                    <a:lstStyle/>
                    <a:p>
                      <a:pPr algn="ctr"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macOS</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13, 14, 15</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fr-FR" sz="1800" u="none" strike="noStrike" dirty="0">
                          <a:effectLst/>
                          <a:latin typeface="Calibri" panose="020F0502020204030204" pitchFamily="34" charset="0"/>
                          <a:ea typeface="Calibri" panose="020F0502020204030204" pitchFamily="34" charset="0"/>
                          <a:cs typeface="Calibri" panose="020F0502020204030204" pitchFamily="34" charset="0"/>
                        </a:rPr>
                        <a:t>11.x, 12.x, 13.x,14.x</a:t>
                      </a:r>
                      <a:endParaRPr lang="fr-FR"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11.7.5,- 14.6.1</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11.7 - 13.3</a:t>
                      </a:r>
                      <a:endPar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500493043"/>
                  </a:ext>
                </a:extLst>
              </a:tr>
            </a:tbl>
          </a:graphicData>
        </a:graphic>
      </p:graphicFrame>
    </p:spTree>
    <p:extLst>
      <p:ext uri="{BB962C8B-B14F-4D97-AF65-F5344CB8AC3E}">
        <p14:creationId xmlns:p14="http://schemas.microsoft.com/office/powerpoint/2010/main" val="161097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8832300" cy="741300"/>
          </a:xfrm>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Assessment Technology Minimum Hardware Specifications 1 of 3</a:t>
            </a: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3142819811"/>
              </p:ext>
            </p:extLst>
          </p:nvPr>
        </p:nvGraphicFramePr>
        <p:xfrm>
          <a:off x="311700" y="956225"/>
          <a:ext cx="8520600" cy="3293504"/>
        </p:xfrm>
        <a:graphic>
          <a:graphicData uri="http://schemas.openxmlformats.org/drawingml/2006/table">
            <a:tbl>
              <a:tblPr firstRow="1" firstCol="1">
                <a:tableStyleId>{7DF18680-E054-41AD-8BC1-D1AEF772440D}</a:tableStyleId>
              </a:tblPr>
              <a:tblGrid>
                <a:gridCol w="1433456">
                  <a:extLst>
                    <a:ext uri="{9D8B030D-6E8A-4147-A177-3AD203B41FA5}">
                      <a16:colId xmlns:a16="http://schemas.microsoft.com/office/drawing/2014/main" val="331905948"/>
                    </a:ext>
                  </a:extLst>
                </a:gridCol>
                <a:gridCol w="2285576">
                  <a:extLst>
                    <a:ext uri="{9D8B030D-6E8A-4147-A177-3AD203B41FA5}">
                      <a16:colId xmlns:a16="http://schemas.microsoft.com/office/drawing/2014/main" val="817507394"/>
                    </a:ext>
                  </a:extLst>
                </a:gridCol>
                <a:gridCol w="2525899">
                  <a:extLst>
                    <a:ext uri="{9D8B030D-6E8A-4147-A177-3AD203B41FA5}">
                      <a16:colId xmlns:a16="http://schemas.microsoft.com/office/drawing/2014/main" val="3125008642"/>
                    </a:ext>
                  </a:extLst>
                </a:gridCol>
                <a:gridCol w="2275669">
                  <a:extLst>
                    <a:ext uri="{9D8B030D-6E8A-4147-A177-3AD203B41FA5}">
                      <a16:colId xmlns:a16="http://schemas.microsoft.com/office/drawing/2014/main" val="3924549378"/>
                    </a:ext>
                  </a:extLst>
                </a:gridCol>
              </a:tblGrid>
              <a:tr h="933924">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Minimum Hardware Specifications</a:t>
                      </a:r>
                    </a:p>
                  </a:txBody>
                  <a:tcPr marL="3697" marR="3697" marT="3697" marB="0" anchor="ctr"/>
                </a:tc>
                <a:tc>
                  <a:txBody>
                    <a:bodyPr/>
                    <a:lstStyle/>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CMAS</a:t>
                      </a:r>
                    </a:p>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TN Supported Versions</a:t>
                      </a:r>
                    </a:p>
                  </a:txBody>
                  <a:tcPr marL="3697" marR="3697" marT="3697" marB="0" anchor="ctr"/>
                </a:tc>
                <a:tc>
                  <a:txBody>
                    <a:bodyPr/>
                    <a:lstStyle/>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ACCESS</a:t>
                      </a:r>
                    </a:p>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Insight  Supported Versions</a:t>
                      </a:r>
                    </a:p>
                  </a:txBody>
                  <a:tcPr marL="3697" marR="3697" marT="3697" marB="0" anchor="ctr"/>
                </a:tc>
                <a:tc>
                  <a:txBody>
                    <a:bodyPr/>
                    <a:lstStyle/>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PSAT/SAT</a:t>
                      </a:r>
                    </a:p>
                    <a:p>
                      <a:pPr marL="0" algn="ctr" defTabSz="914400" rtl="0" eaLnBrk="1" fontAlgn="t" latinLnBrk="0" hangingPunct="1"/>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Bluebook  Supported Versions</a:t>
                      </a:r>
                    </a:p>
                  </a:txBody>
                  <a:tcPr marL="3697" marR="3697" marT="3697" marB="0" anchor="ctr"/>
                </a:tc>
                <a:extLst>
                  <a:ext uri="{0D108BD9-81ED-4DB2-BD59-A6C34878D82A}">
                    <a16:rowId xmlns:a16="http://schemas.microsoft.com/office/drawing/2014/main" val="1221682264"/>
                  </a:ext>
                </a:extLst>
              </a:tr>
              <a:tr h="429558">
                <a:tc rowSpan="2">
                  <a:txBody>
                    <a:bodyPr/>
                    <a:lstStyle/>
                    <a:p>
                      <a:pPr marL="0" algn="ctr" defTabSz="914400" rtl="0" eaLnBrk="1" fontAlgn="t" latinLnBrk="0" hangingPunct="1"/>
                      <a:r>
                        <a:rPr lang="en-US" sz="1400" b="1" u="none" strike="noStrike"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Processor</a:t>
                      </a:r>
                    </a:p>
                  </a:txBody>
                  <a:tcPr marL="4763" marR="4763" marT="4763" marB="0" anchor="ctr"/>
                </a:tc>
                <a:tc>
                  <a:txBody>
                    <a:bodyPr/>
                    <a:lstStyle/>
                    <a:p>
                      <a:pPr algn="l" fontAlgn="t"/>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x64 - AMD, ARM, ARM64, or Intel-based™</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Minimum: CPU benchmark rating of 600*       </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r>
                        <a:rPr lang="en-US" sz="14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 GHz processor</a:t>
                      </a:r>
                      <a:endPar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4164631774"/>
                  </a:ext>
                </a:extLst>
              </a:tr>
              <a:tr h="578175">
                <a:tc vMerge="1">
                  <a:txBody>
                    <a:bodyPr/>
                    <a:lstStyle/>
                    <a:p>
                      <a:pPr marL="0" algn="l" defTabSz="914400" rtl="0" eaLnBrk="1" fontAlgn="t" latinLnBrk="0" hangingPunct="1"/>
                      <a:endParaRPr lang="en-US" sz="1800" b="1" u="none" strike="noStrike" kern="1200" dirty="0">
                        <a:solidFill>
                          <a:schemeClr val="lt1"/>
                        </a:solidFill>
                        <a:effectLst/>
                        <a:latin typeface="+mn-lt"/>
                        <a:ea typeface="+mn-ea"/>
                        <a:cs typeface="+mn-cs"/>
                      </a:endParaRPr>
                    </a:p>
                  </a:txBody>
                  <a:tcPr marL="6350" marR="6350" marT="6350" marB="0"/>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Recommended: CPU benchmark rating of 3000* or higher</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endPar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2740699414"/>
                  </a:ext>
                </a:extLst>
              </a:tr>
              <a:tr h="805301">
                <a:tc rowSpan="2">
                  <a:txBody>
                    <a:bodyPr/>
                    <a:lstStyle/>
                    <a:p>
                      <a:pPr marL="0" algn="ctr" defTabSz="914400" rtl="0" eaLnBrk="1" fontAlgn="t" latinLnBrk="0" hangingPunct="1"/>
                      <a:r>
                        <a:rPr lang="en-US" sz="1400" b="1" u="none" strike="noStrike"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Memory</a:t>
                      </a:r>
                    </a:p>
                  </a:txBody>
                  <a:tcPr marL="4763" marR="4763" marT="4763" marB="0" anchor="ctr"/>
                </a:tc>
                <a:tc>
                  <a:txBody>
                    <a:bodyPr/>
                    <a:lstStyle/>
                    <a:p>
                      <a:pPr algn="l" fontAlgn="t"/>
                      <a:r>
                        <a:rPr lang="en-US" sz="14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Recommended - 4 GB RAM Minimum - 2 GB RAM   </a:t>
                      </a:r>
                      <a:endPar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Minimum – 2 GB RAM</a:t>
                      </a:r>
                      <a:b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Recommended – 4 GB RAM or higher</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r>
                        <a:rPr lang="en-US" sz="14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GB RAM</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2265538263"/>
                  </a:ext>
                </a:extLst>
              </a:tr>
              <a:tr h="544621">
                <a:tc vMerge="1">
                  <a:txBody>
                    <a:bodyPr/>
                    <a:lstStyle/>
                    <a:p>
                      <a:pPr marL="0" algn="l" defTabSz="914400" rtl="0" eaLnBrk="1" fontAlgn="t" latinLnBrk="0" hangingPunct="1"/>
                      <a:endParaRPr lang="en-US" sz="1800" b="1" u="none" strike="noStrike" kern="1200" dirty="0">
                        <a:solidFill>
                          <a:schemeClr val="lt1"/>
                        </a:solidFill>
                        <a:effectLst/>
                        <a:latin typeface="+mn-lt"/>
                        <a:ea typeface="+mn-ea"/>
                        <a:cs typeface="+mn-cs"/>
                      </a:endParaRPr>
                    </a:p>
                  </a:txBody>
                  <a:tcPr marL="6350" marR="6350" marT="6350" marB="0"/>
                </a:tc>
                <a:tc>
                  <a:txBody>
                    <a:bodyPr/>
                    <a:lstStyle/>
                    <a:p>
                      <a:pPr algn="l" fontAlgn="t"/>
                      <a:r>
                        <a:rPr lang="en-US" sz="14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Linux and iOS - 2 GB RAM; Minimum - 1 GB RAM</a:t>
                      </a:r>
                      <a:endParaRPr lang="en-US"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500493043"/>
                  </a:ext>
                </a:extLst>
              </a:tr>
            </a:tbl>
          </a:graphicData>
        </a:graphic>
      </p:graphicFrame>
    </p:spTree>
    <p:extLst>
      <p:ext uri="{BB962C8B-B14F-4D97-AF65-F5344CB8AC3E}">
        <p14:creationId xmlns:p14="http://schemas.microsoft.com/office/powerpoint/2010/main" val="343345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Assessment Technology Minimum Hardware Specifications 2 of 3</a:t>
            </a: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711089687"/>
              </p:ext>
            </p:extLst>
          </p:nvPr>
        </p:nvGraphicFramePr>
        <p:xfrm>
          <a:off x="311699" y="956226"/>
          <a:ext cx="8689893" cy="3320774"/>
        </p:xfrm>
        <a:graphic>
          <a:graphicData uri="http://schemas.openxmlformats.org/drawingml/2006/table">
            <a:tbl>
              <a:tblPr firstRow="1" firstCol="1">
                <a:tableStyleId>{7DF18680-E054-41AD-8BC1-D1AEF772440D}</a:tableStyleId>
              </a:tblPr>
              <a:tblGrid>
                <a:gridCol w="1461937">
                  <a:extLst>
                    <a:ext uri="{9D8B030D-6E8A-4147-A177-3AD203B41FA5}">
                      <a16:colId xmlns:a16="http://schemas.microsoft.com/office/drawing/2014/main" val="331905948"/>
                    </a:ext>
                  </a:extLst>
                </a:gridCol>
                <a:gridCol w="2068997">
                  <a:extLst>
                    <a:ext uri="{9D8B030D-6E8A-4147-A177-3AD203B41FA5}">
                      <a16:colId xmlns:a16="http://schemas.microsoft.com/office/drawing/2014/main" val="817507394"/>
                    </a:ext>
                  </a:extLst>
                </a:gridCol>
                <a:gridCol w="2469695">
                  <a:extLst>
                    <a:ext uri="{9D8B030D-6E8A-4147-A177-3AD203B41FA5}">
                      <a16:colId xmlns:a16="http://schemas.microsoft.com/office/drawing/2014/main" val="3125008642"/>
                    </a:ext>
                  </a:extLst>
                </a:gridCol>
                <a:gridCol w="2689264">
                  <a:extLst>
                    <a:ext uri="{9D8B030D-6E8A-4147-A177-3AD203B41FA5}">
                      <a16:colId xmlns:a16="http://schemas.microsoft.com/office/drawing/2014/main" val="3924549378"/>
                    </a:ext>
                  </a:extLst>
                </a:gridCol>
              </a:tblGrid>
              <a:tr h="1014616">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b="1" kern="1200" dirty="0">
                          <a:solidFill>
                            <a:schemeClr val="lt1"/>
                          </a:solidFill>
                          <a:effectLst/>
                        </a:rPr>
                        <a:t>Minimum Hardware Specifications</a:t>
                      </a:r>
                      <a:endParaRPr lang="en-US" sz="1500" b="1" kern="1200" dirty="0">
                        <a:solidFill>
                          <a:schemeClr val="lt1"/>
                        </a:solidFill>
                        <a:effectLst/>
                        <a:latin typeface="+mn-lt"/>
                        <a:ea typeface="+mn-ea"/>
                        <a:cs typeface="+mn-cs"/>
                      </a:endParaRPr>
                    </a:p>
                  </a:txBody>
                  <a:tcPr marL="3697" marR="3697" marT="3697" marB="0" anchor="ctr"/>
                </a:tc>
                <a:tc>
                  <a:txBody>
                    <a:bodyPr/>
                    <a:lstStyle/>
                    <a:p>
                      <a:pPr marL="0" algn="ctr" defTabSz="914400" rtl="0" eaLnBrk="1" fontAlgn="t" latinLnBrk="0" hangingPunct="1"/>
                      <a:r>
                        <a:rPr lang="en-US" sz="1500" b="1" kern="1200" dirty="0">
                          <a:solidFill>
                            <a:schemeClr val="lt1"/>
                          </a:solidFill>
                          <a:effectLst/>
                        </a:rPr>
                        <a:t>CMAS</a:t>
                      </a:r>
                    </a:p>
                    <a:p>
                      <a:pPr marL="0" algn="ctr" defTabSz="914400" rtl="0" eaLnBrk="1" fontAlgn="t" latinLnBrk="0" hangingPunct="1"/>
                      <a:r>
                        <a:rPr lang="en-US" sz="1500" b="1" kern="1200" dirty="0">
                          <a:solidFill>
                            <a:schemeClr val="lt1"/>
                          </a:solidFill>
                          <a:effectLst/>
                        </a:rPr>
                        <a:t>TN Supported Versions</a:t>
                      </a:r>
                      <a:endParaRPr lang="en-US" sz="1500" b="1" kern="1200" dirty="0">
                        <a:solidFill>
                          <a:schemeClr val="lt1"/>
                        </a:solidFill>
                        <a:effectLst/>
                        <a:latin typeface="+mn-lt"/>
                        <a:ea typeface="+mn-ea"/>
                        <a:cs typeface="+mn-cs"/>
                      </a:endParaRPr>
                    </a:p>
                  </a:txBody>
                  <a:tcPr marL="3697" marR="3697" marT="3697" marB="0" anchor="ctr"/>
                </a:tc>
                <a:tc>
                  <a:txBody>
                    <a:bodyPr/>
                    <a:lstStyle/>
                    <a:p>
                      <a:pPr marL="0" algn="ctr" defTabSz="914400" rtl="0" eaLnBrk="1" fontAlgn="t" latinLnBrk="0" hangingPunct="1"/>
                      <a:r>
                        <a:rPr lang="en-US" sz="1500" b="1" kern="1200" dirty="0">
                          <a:solidFill>
                            <a:schemeClr val="lt1"/>
                          </a:solidFill>
                          <a:effectLst/>
                        </a:rPr>
                        <a:t>ACCESS</a:t>
                      </a:r>
                    </a:p>
                    <a:p>
                      <a:pPr marL="0" algn="ctr" defTabSz="914400" rtl="0" eaLnBrk="1" fontAlgn="t" latinLnBrk="0" hangingPunct="1"/>
                      <a:r>
                        <a:rPr lang="en-US" sz="1500" b="1" kern="1200" dirty="0">
                          <a:solidFill>
                            <a:schemeClr val="lt1"/>
                          </a:solidFill>
                          <a:effectLst/>
                        </a:rPr>
                        <a:t>Insight  Supported Versions</a:t>
                      </a:r>
                      <a:endParaRPr lang="en-US" sz="1500" b="1" kern="1200" dirty="0">
                        <a:solidFill>
                          <a:schemeClr val="lt1"/>
                        </a:solidFill>
                        <a:effectLst/>
                        <a:latin typeface="+mn-lt"/>
                        <a:ea typeface="+mn-ea"/>
                        <a:cs typeface="+mn-cs"/>
                      </a:endParaRPr>
                    </a:p>
                  </a:txBody>
                  <a:tcPr marL="3697" marR="3697" marT="3697" marB="0" anchor="ctr"/>
                </a:tc>
                <a:tc>
                  <a:txBody>
                    <a:bodyPr/>
                    <a:lstStyle/>
                    <a:p>
                      <a:pPr marL="0" algn="ctr" defTabSz="914400" rtl="0" eaLnBrk="1" fontAlgn="t" latinLnBrk="0" hangingPunct="1"/>
                      <a:r>
                        <a:rPr lang="en-US" sz="1500" b="1" kern="1200" dirty="0">
                          <a:solidFill>
                            <a:schemeClr val="lt1"/>
                          </a:solidFill>
                          <a:effectLst/>
                        </a:rPr>
                        <a:t>PSAT/SAT</a:t>
                      </a:r>
                    </a:p>
                    <a:p>
                      <a:pPr marL="0" algn="ctr" defTabSz="914400" rtl="0" eaLnBrk="1" fontAlgn="t" latinLnBrk="0" hangingPunct="1"/>
                      <a:r>
                        <a:rPr lang="en-US" sz="1500" b="1" kern="1200" dirty="0">
                          <a:solidFill>
                            <a:schemeClr val="lt1"/>
                          </a:solidFill>
                          <a:effectLst/>
                        </a:rPr>
                        <a:t>Bluebook  Supported Versions</a:t>
                      </a:r>
                      <a:endParaRPr lang="en-US" sz="1500" b="1" kern="1200" dirty="0">
                        <a:solidFill>
                          <a:schemeClr val="lt1"/>
                        </a:solidFill>
                        <a:effectLst/>
                        <a:latin typeface="+mn-lt"/>
                        <a:ea typeface="+mn-ea"/>
                        <a:cs typeface="+mn-cs"/>
                      </a:endParaRPr>
                    </a:p>
                  </a:txBody>
                  <a:tcPr marL="3697" marR="3697" marT="3697" marB="0" anchor="ctr"/>
                </a:tc>
                <a:extLst>
                  <a:ext uri="{0D108BD9-81ED-4DB2-BD59-A6C34878D82A}">
                    <a16:rowId xmlns:a16="http://schemas.microsoft.com/office/drawing/2014/main" val="1221682264"/>
                  </a:ext>
                </a:extLst>
              </a:tr>
              <a:tr h="813465">
                <a:tc rowSpan="2">
                  <a:txBody>
                    <a:bodyPr/>
                    <a:lstStyle/>
                    <a:p>
                      <a:pPr marL="0" algn="ctr" defTabSz="914400" rtl="0" eaLnBrk="1" fontAlgn="t" latinLnBrk="0" hangingPunct="1"/>
                      <a:r>
                        <a:rPr lang="en-US" sz="1400" b="1" u="none" strike="noStrike" kern="1200" dirty="0">
                          <a:solidFill>
                            <a:schemeClr val="lt1"/>
                          </a:solidFill>
                          <a:effectLst/>
                        </a:rPr>
                        <a:t>Free Disk Space</a:t>
                      </a:r>
                      <a:endParaRPr lang="en-US" sz="1400" b="1" u="none" strike="noStrike" kern="1200" dirty="0">
                        <a:solidFill>
                          <a:schemeClr val="lt1"/>
                        </a:solidFill>
                        <a:effectLst/>
                        <a:latin typeface="+mn-lt"/>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Local File access to home directory                                                                                                                                                                                                                                                         OS X, macOS                                                                                                                                                                                                                                                        Windows</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1 GB</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150 MB free hard drive space on Chromebook, iPads, macOS. </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extLst>
                  <a:ext uri="{0D108BD9-81ED-4DB2-BD59-A6C34878D82A}">
                    <a16:rowId xmlns:a16="http://schemas.microsoft.com/office/drawing/2014/main" val="4164631774"/>
                  </a:ext>
                </a:extLst>
              </a:tr>
              <a:tr h="584989">
                <a:tc vMerge="1">
                  <a:txBody>
                    <a:bodyPr/>
                    <a:lstStyle/>
                    <a:p>
                      <a:pPr marL="0" algn="l" defTabSz="914400" rtl="0" eaLnBrk="1" fontAlgn="t" latinLnBrk="0" hangingPunct="1"/>
                      <a:endParaRPr lang="en-US" sz="1800" b="1" u="none" strike="noStrike" kern="1200" dirty="0">
                        <a:solidFill>
                          <a:schemeClr val="lt1"/>
                        </a:solidFill>
                        <a:effectLst/>
                        <a:latin typeface="+mn-lt"/>
                        <a:ea typeface="+mn-ea"/>
                        <a:cs typeface="+mn-cs"/>
                      </a:endParaRPr>
                    </a:p>
                  </a:txBody>
                  <a:tcPr marL="6350" marR="6350" marT="6350" marB="0"/>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250 MB free hard drive space for Windows device.</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extLst>
                  <a:ext uri="{0D108BD9-81ED-4DB2-BD59-A6C34878D82A}">
                    <a16:rowId xmlns:a16="http://schemas.microsoft.com/office/drawing/2014/main" val="2740699414"/>
                  </a:ext>
                </a:extLst>
              </a:tr>
              <a:tr h="408990">
                <a:tc>
                  <a:txBody>
                    <a:bodyPr/>
                    <a:lstStyle/>
                    <a:p>
                      <a:pPr marL="0" algn="ctr" defTabSz="914400" rtl="0" eaLnBrk="1" fontAlgn="t" latinLnBrk="0" hangingPunct="1"/>
                      <a:r>
                        <a:rPr lang="en-US" sz="1400" b="1" u="none" strike="noStrike" kern="1200" dirty="0">
                          <a:solidFill>
                            <a:schemeClr val="lt1"/>
                          </a:solidFill>
                          <a:effectLst/>
                        </a:rPr>
                        <a:t>Screen Size</a:t>
                      </a:r>
                      <a:endParaRPr lang="en-US" sz="1400" b="1" u="none" strike="noStrike" kern="1200" dirty="0">
                        <a:solidFill>
                          <a:schemeClr val="lt1"/>
                        </a:solidFill>
                        <a:effectLst/>
                        <a:latin typeface="+mn-lt"/>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a:solidFill>
                            <a:srgbClr val="000000"/>
                          </a:solidFill>
                          <a:effectLst/>
                        </a:rPr>
                        <a:t>9.5-in</a:t>
                      </a:r>
                      <a:endParaRPr lang="en-US" sz="1400" b="0" i="0" u="none" strike="noStrike" kern="120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9.5-in</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10 inches on Desktops and Laptops, 8 inches on tablets.</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extLst>
                  <a:ext uri="{0D108BD9-81ED-4DB2-BD59-A6C34878D82A}">
                    <a16:rowId xmlns:a16="http://schemas.microsoft.com/office/drawing/2014/main" val="3141764021"/>
                  </a:ext>
                </a:extLst>
              </a:tr>
              <a:tr h="408990">
                <a:tc>
                  <a:txBody>
                    <a:bodyPr/>
                    <a:lstStyle/>
                    <a:p>
                      <a:pPr marL="0" algn="ctr" defTabSz="914400" rtl="0" eaLnBrk="1" fontAlgn="t" latinLnBrk="0" hangingPunct="1"/>
                      <a:r>
                        <a:rPr lang="en-US" sz="1400" b="1" u="none" strike="noStrike" kern="1200" dirty="0">
                          <a:solidFill>
                            <a:schemeClr val="lt1"/>
                          </a:solidFill>
                          <a:effectLst/>
                        </a:rPr>
                        <a:t>Resolution</a:t>
                      </a:r>
                      <a:br>
                        <a:rPr lang="en-US" sz="1400" b="1" u="none" strike="noStrike" kern="1200" dirty="0">
                          <a:solidFill>
                            <a:schemeClr val="lt1"/>
                          </a:solidFill>
                          <a:effectLst/>
                        </a:rPr>
                      </a:br>
                      <a:endParaRPr lang="en-US" sz="1400" b="1" u="none" strike="noStrike" kern="1200" dirty="0">
                        <a:solidFill>
                          <a:schemeClr val="lt1"/>
                        </a:solidFill>
                        <a:effectLst/>
                        <a:latin typeface="+mn-lt"/>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a:solidFill>
                            <a:srgbClr val="000000"/>
                          </a:solidFill>
                          <a:effectLst/>
                        </a:rPr>
                        <a:t>1024 x 768</a:t>
                      </a:r>
                      <a:endParaRPr lang="en-US" sz="1400" b="0" i="0" u="none" strike="noStrike" kern="120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 1024 x 768</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rPr>
                        <a:t> 1024 x 768</a:t>
                      </a:r>
                      <a:endParaRPr lang="en-US" sz="1400" b="0" i="0" u="none" strike="noStrike" kern="1200" dirty="0">
                        <a:solidFill>
                          <a:srgbClr val="000000"/>
                        </a:solidFill>
                        <a:effectLst/>
                        <a:latin typeface="Calibri" panose="020F0502020204030204" pitchFamily="34" charset="0"/>
                        <a:ea typeface="+mn-ea"/>
                        <a:cs typeface="+mn-cs"/>
                      </a:endParaRPr>
                    </a:p>
                  </a:txBody>
                  <a:tcPr marL="4763" marR="4763" marT="4763" marB="0" anchor="ctr"/>
                </a:tc>
                <a:extLst>
                  <a:ext uri="{0D108BD9-81ED-4DB2-BD59-A6C34878D82A}">
                    <a16:rowId xmlns:a16="http://schemas.microsoft.com/office/drawing/2014/main" val="500493043"/>
                  </a:ext>
                </a:extLst>
              </a:tr>
            </a:tbl>
          </a:graphicData>
        </a:graphic>
      </p:graphicFrame>
    </p:spTree>
    <p:extLst>
      <p:ext uri="{BB962C8B-B14F-4D97-AF65-F5344CB8AC3E}">
        <p14:creationId xmlns:p14="http://schemas.microsoft.com/office/powerpoint/2010/main" val="388999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Assessment Technology Minimum Hardware Specifications 3 of 3</a:t>
            </a: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408460903"/>
              </p:ext>
            </p:extLst>
          </p:nvPr>
        </p:nvGraphicFramePr>
        <p:xfrm>
          <a:off x="311700" y="972786"/>
          <a:ext cx="8772339" cy="3374614"/>
        </p:xfrm>
        <a:graphic>
          <a:graphicData uri="http://schemas.openxmlformats.org/drawingml/2006/table">
            <a:tbl>
              <a:tblPr firstRow="1" firstCol="1">
                <a:tableStyleId>{7DF18680-E054-41AD-8BC1-D1AEF772440D}</a:tableStyleId>
              </a:tblPr>
              <a:tblGrid>
                <a:gridCol w="1160663">
                  <a:extLst>
                    <a:ext uri="{9D8B030D-6E8A-4147-A177-3AD203B41FA5}">
                      <a16:colId xmlns:a16="http://schemas.microsoft.com/office/drawing/2014/main" val="331905948"/>
                    </a:ext>
                  </a:extLst>
                </a:gridCol>
                <a:gridCol w="2557834">
                  <a:extLst>
                    <a:ext uri="{9D8B030D-6E8A-4147-A177-3AD203B41FA5}">
                      <a16:colId xmlns:a16="http://schemas.microsoft.com/office/drawing/2014/main" val="817507394"/>
                    </a:ext>
                  </a:extLst>
                </a:gridCol>
                <a:gridCol w="2752900">
                  <a:extLst>
                    <a:ext uri="{9D8B030D-6E8A-4147-A177-3AD203B41FA5}">
                      <a16:colId xmlns:a16="http://schemas.microsoft.com/office/drawing/2014/main" val="3125008642"/>
                    </a:ext>
                  </a:extLst>
                </a:gridCol>
                <a:gridCol w="2300942">
                  <a:extLst>
                    <a:ext uri="{9D8B030D-6E8A-4147-A177-3AD203B41FA5}">
                      <a16:colId xmlns:a16="http://schemas.microsoft.com/office/drawing/2014/main" val="3924549378"/>
                    </a:ext>
                  </a:extLst>
                </a:gridCol>
              </a:tblGrid>
              <a:tr h="862688">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Minimum Hardware Specifications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CMAS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TN Supported 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ACCESS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Insight  Supported 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PSAT/SAT</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Bluebook  Supported Versions</a:t>
                      </a:r>
                    </a:p>
                  </a:txBody>
                  <a:tcPr marL="3697" marR="3697" marT="3697" marB="0" anchor="ctr"/>
                </a:tc>
                <a:extLst>
                  <a:ext uri="{0D108BD9-81ED-4DB2-BD59-A6C34878D82A}">
                    <a16:rowId xmlns:a16="http://schemas.microsoft.com/office/drawing/2014/main" val="1221682264"/>
                  </a:ext>
                </a:extLst>
              </a:tr>
              <a:tr h="581634">
                <a:tc rowSpan="4">
                  <a:txBody>
                    <a:bodyPr/>
                    <a:lstStyle/>
                    <a:p>
                      <a:pPr marL="0" algn="ctr" defTabSz="914400" rtl="0" eaLnBrk="1" fontAlgn="t" latinLnBrk="0" hangingPunct="1"/>
                      <a:r>
                        <a:rPr lang="en-US" sz="1400" b="1" u="none" strike="noStrike"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External Mice and Keyboards</a:t>
                      </a: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Windows (required), </a:t>
                      </a:r>
                      <a:b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iOS (</a:t>
                      </a:r>
                      <a:r>
                        <a:rPr lang="en-US" sz="1400" b="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recommended</a:t>
                      </a:r>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Headset with Microphone</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External keyboards are </a:t>
                      </a:r>
                      <a:r>
                        <a:rPr lang="en-US" sz="1400" b="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required</a:t>
                      </a:r>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iPads.</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4164631774"/>
                  </a:ext>
                </a:extLst>
              </a:tr>
              <a:tr h="746751">
                <a:tc vMerge="1">
                  <a:txBody>
                    <a:bodyPr/>
                    <a:lstStyle/>
                    <a:p>
                      <a:pPr algn="l" fontAlgn="t"/>
                      <a:endParaRPr lang="en-US" sz="1100" b="0" i="0" u="none" strike="noStrike" dirty="0">
                        <a:solidFill>
                          <a:srgbClr val="000000"/>
                        </a:solidFill>
                        <a:effectLst/>
                        <a:latin typeface="Calibri" panose="020F0502020204030204" pitchFamily="34" charset="0"/>
                      </a:endParaRPr>
                    </a:p>
                  </a:txBody>
                  <a:tcPr marL="6350" marR="6350" marT="6350" marB="0"/>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External keyboard and mouse (or touchpad) for touchscreen devices</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Windows and ChromeOS: Both touchscreen and non-touchscreen devices</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2740699414"/>
                  </a:ext>
                </a:extLst>
              </a:tr>
              <a:tr h="439667">
                <a:tc vMerge="1">
                  <a:txBody>
                    <a:bodyPr/>
                    <a:lstStyle/>
                    <a:p>
                      <a:pPr algn="l" fontAlgn="t"/>
                      <a:endParaRPr lang="en-US" sz="1100" b="0" i="0" u="none" strike="noStrike" dirty="0">
                        <a:solidFill>
                          <a:srgbClr val="000000"/>
                        </a:solidFill>
                        <a:effectLst/>
                        <a:latin typeface="Calibri" panose="020F0502020204030204" pitchFamily="34" charset="0"/>
                      </a:endParaRPr>
                    </a:p>
                  </a:txBody>
                  <a:tcPr marL="6350" marR="6350" marT="6350" marB="0"/>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macOS  and Linux: Non-touchscreen devices only</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3141764021"/>
                  </a:ext>
                </a:extLst>
              </a:tr>
              <a:tr h="743874">
                <a:tc vMerge="1">
                  <a:txBody>
                    <a:bodyPr/>
                    <a:lstStyle/>
                    <a:p>
                      <a:pPr algn="l" fontAlgn="t"/>
                      <a:endParaRPr lang="en-US" sz="1100" b="0" i="0" u="none" strike="noStrike" dirty="0">
                        <a:solidFill>
                          <a:srgbClr val="000000"/>
                        </a:solidFill>
                        <a:effectLst/>
                        <a:latin typeface="Calibri" panose="020F0502020204030204" pitchFamily="34" charset="0"/>
                      </a:endParaRPr>
                    </a:p>
                  </a:txBody>
                  <a:tcPr marL="6350" marR="6350" marT="6350" marB="0"/>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r>
                        <a:rPr lang="en-US" sz="1400" b="0" u="none" strike="noStrike"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iPadOS</a:t>
                      </a:r>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iPads that support </a:t>
                      </a:r>
                      <a:r>
                        <a:rPr lang="en-US" sz="1400" b="0" u="none" strike="noStrike"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iPadOS</a:t>
                      </a:r>
                      <a:r>
                        <a:rPr lang="en-US" sz="1400" b="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15.x or above</a:t>
                      </a:r>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tc>
                  <a:txBody>
                    <a:bodyPr/>
                    <a:lstStyle/>
                    <a:p>
                      <a:pPr marL="0" algn="l" defTabSz="914400" rtl="0" eaLnBrk="1" fontAlgn="t" latinLnBrk="0" hangingPunct="1"/>
                      <a:endParaRPr lang="en-US" sz="14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63" marR="4763" marT="4763" marB="0" anchor="ctr"/>
                </a:tc>
                <a:extLst>
                  <a:ext uri="{0D108BD9-81ED-4DB2-BD59-A6C34878D82A}">
                    <a16:rowId xmlns:a16="http://schemas.microsoft.com/office/drawing/2014/main" val="2265538263"/>
                  </a:ext>
                </a:extLst>
              </a:tr>
            </a:tbl>
          </a:graphicData>
        </a:graphic>
      </p:graphicFrame>
    </p:spTree>
    <p:extLst>
      <p:ext uri="{BB962C8B-B14F-4D97-AF65-F5344CB8AC3E}">
        <p14:creationId xmlns:p14="http://schemas.microsoft.com/office/powerpoint/2010/main" val="298876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50EB9A-2F39-4AA7-ACB7-F04B1A21D928}"/>
              </a:ext>
            </a:extLst>
          </p:cNvPr>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DTC Responsibilities and Privileges</a:t>
            </a:r>
            <a:br>
              <a:rPr lang="en-US" sz="3600" dirty="0">
                <a:solidFill>
                  <a:schemeClr val="bg1"/>
                </a:solidFill>
                <a:latin typeface="Aptos Black" panose="020B0004020202020204" pitchFamily="34" charset="0"/>
              </a:rPr>
            </a:br>
            <a:br>
              <a:rPr lang="en-US" sz="3600" dirty="0">
                <a:solidFill>
                  <a:schemeClr val="bg1"/>
                </a:solidFill>
                <a:latin typeface="Aptos Black" panose="020B0004020202020204" pitchFamily="34" charset="0"/>
              </a:rPr>
            </a:br>
            <a:endParaRPr lang="en-US" sz="3600" dirty="0">
              <a:solidFill>
                <a:schemeClr val="bg1"/>
              </a:solidFill>
              <a:latin typeface="Aptos Black" panose="020B0004020202020204" pitchFamily="34" charset="0"/>
            </a:endParaRPr>
          </a:p>
        </p:txBody>
      </p:sp>
    </p:spTree>
    <p:extLst>
      <p:ext uri="{BB962C8B-B14F-4D97-AF65-F5344CB8AC3E}">
        <p14:creationId xmlns:p14="http://schemas.microsoft.com/office/powerpoint/2010/main" val="300395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CDE Assessment Technology Support</a:t>
            </a:r>
          </a:p>
        </p:txBody>
      </p:sp>
      <p:sp>
        <p:nvSpPr>
          <p:cNvPr id="3" name="Content Placeholder 2"/>
          <p:cNvSpPr>
            <a:spLocks noGrp="1"/>
          </p:cNvSpPr>
          <p:nvPr>
            <p:ph type="body" idx="1"/>
          </p:nvPr>
        </p:nvSpPr>
        <p:spPr>
          <a:xfrm>
            <a:off x="1" y="931026"/>
            <a:ext cx="8994370" cy="336665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57200" indent="-285750"/>
            <a:r>
              <a:rPr lang="en-US" sz="2400" dirty="0">
                <a:latin typeface="Aptos Display" panose="020B0004020202020204" pitchFamily="34" charset="0"/>
              </a:rPr>
              <a:t>Primary technology contact for the district who works with CDE Assessment Division regarding online administration of state assessments</a:t>
            </a:r>
          </a:p>
          <a:p>
            <a:pPr marL="800100" lvl="1" indent="-285750"/>
            <a:r>
              <a:rPr lang="en-US" sz="1800" dirty="0">
                <a:latin typeface="Aptos Display" panose="020B0004020202020204" pitchFamily="34" charset="0"/>
              </a:rPr>
              <a:t>Receive critical, in-depth testing vendor communications directly from CDE during administrations</a:t>
            </a:r>
          </a:p>
          <a:p>
            <a:pPr marL="800100" lvl="1" indent="-285750"/>
            <a:r>
              <a:rPr lang="en-US" sz="1800" dirty="0">
                <a:latin typeface="Aptos Display" panose="020B0004020202020204" pitchFamily="34" charset="0"/>
              </a:rPr>
              <a:t>Communicate pertinent technology information to district stakeholders concerning the online administration of state assessments</a:t>
            </a:r>
          </a:p>
          <a:p>
            <a:pPr marL="457200" indent="-285750"/>
            <a:endParaRPr lang="en-US" sz="1800" dirty="0"/>
          </a:p>
        </p:txBody>
      </p:sp>
    </p:spTree>
    <p:extLst>
      <p:ext uri="{BB962C8B-B14F-4D97-AF65-F5344CB8AC3E}">
        <p14:creationId xmlns:p14="http://schemas.microsoft.com/office/powerpoint/2010/main" val="154991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CMAS Support</a:t>
            </a:r>
          </a:p>
        </p:txBody>
      </p:sp>
      <p:sp>
        <p:nvSpPr>
          <p:cNvPr id="3" name="Content Placeholder 2"/>
          <p:cNvSpPr>
            <a:spLocks noGrp="1"/>
          </p:cNvSpPr>
          <p:nvPr>
            <p:ph type="body" idx="1"/>
          </p:nvPr>
        </p:nvSpPr>
        <p:spPr>
          <a:xfrm>
            <a:off x="1" y="931026"/>
            <a:ext cx="8994370" cy="336665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50" indent="0">
              <a:buNone/>
            </a:pPr>
            <a:endParaRPr lang="en-US" sz="1800" dirty="0"/>
          </a:p>
          <a:p>
            <a:pPr marL="457200" indent="-285750"/>
            <a:r>
              <a:rPr lang="en-US" sz="2400" dirty="0">
                <a:latin typeface="Aptos Display" panose="020B0004020202020204" pitchFamily="34" charset="0"/>
              </a:rPr>
              <a:t>DTC support for CMAS math, ELA, science and social studies</a:t>
            </a:r>
          </a:p>
          <a:p>
            <a:pPr marL="800100" lvl="1" indent="-285750"/>
            <a:r>
              <a:rPr lang="en-US" sz="1800" dirty="0">
                <a:latin typeface="Aptos Display" panose="020B0004020202020204" pitchFamily="34" charset="0"/>
              </a:rPr>
              <a:t>DTCs are escalated to Pearson’s Level 2 Technical Support when contacting the help desk with questions regarding the online assessment system</a:t>
            </a:r>
          </a:p>
          <a:p>
            <a:pPr marL="800100" lvl="1" indent="-285750"/>
            <a:r>
              <a:rPr lang="en-US" sz="1800" dirty="0">
                <a:latin typeface="Aptos Display" panose="020B0004020202020204" pitchFamily="34" charset="0"/>
              </a:rPr>
              <a:t>Note: Only the one officially identified DTC for each district is escalated</a:t>
            </a:r>
          </a:p>
          <a:p>
            <a:pPr marL="457200" indent="-285750"/>
            <a:endParaRPr lang="en-US" sz="1800" dirty="0">
              <a:latin typeface="Aptos Display" panose="020B0004020202020204" pitchFamily="34" charset="0"/>
            </a:endParaRPr>
          </a:p>
          <a:p>
            <a:pPr marL="457200" indent="-285750"/>
            <a:r>
              <a:rPr lang="en-US" sz="2400" dirty="0">
                <a:latin typeface="Aptos Display" panose="020B0004020202020204" pitchFamily="34" charset="0"/>
              </a:rPr>
              <a:t>Request support directly from Collin Bonner in the CDE Assessment Division</a:t>
            </a:r>
          </a:p>
        </p:txBody>
      </p:sp>
    </p:spTree>
    <p:extLst>
      <p:ext uri="{BB962C8B-B14F-4D97-AF65-F5344CB8AC3E}">
        <p14:creationId xmlns:p14="http://schemas.microsoft.com/office/powerpoint/2010/main" val="1565108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99" y="105100"/>
            <a:ext cx="8134031" cy="741300"/>
          </a:xfrm>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District Technology Coordinator (DTC) Contact Information</a:t>
            </a:r>
          </a:p>
        </p:txBody>
      </p:sp>
      <p:sp>
        <p:nvSpPr>
          <p:cNvPr id="3" name="Content Placeholder 2"/>
          <p:cNvSpPr>
            <a:spLocks noGrp="1"/>
          </p:cNvSpPr>
          <p:nvPr>
            <p:ph type="body" idx="1"/>
          </p:nvPr>
        </p:nvSpPr>
        <p:spPr>
          <a:xfrm>
            <a:off x="311699" y="1152475"/>
            <a:ext cx="8433289" cy="303480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r>
              <a:rPr lang="en-US" sz="1800" dirty="0">
                <a:latin typeface="Aptos Display" panose="020B0004020202020204" pitchFamily="34" charset="0"/>
              </a:rPr>
              <a:t>It is important to identify a DTC for the district – make sure this position is updated if there is a change</a:t>
            </a:r>
          </a:p>
          <a:p>
            <a:pPr marL="771525" lvl="1" indent="-257175"/>
            <a:r>
              <a:rPr lang="en-US" sz="1800" dirty="0">
                <a:solidFill>
                  <a:schemeClr val="tx1"/>
                </a:solidFill>
                <a:latin typeface="Aptos Display" panose="020B0004020202020204" pitchFamily="34" charset="0"/>
              </a:rPr>
              <a:t>Superintendent-appointed</a:t>
            </a:r>
          </a:p>
          <a:p>
            <a:pPr marL="257175" indent="-257175"/>
            <a:endParaRPr lang="en-US" sz="1800" dirty="0">
              <a:latin typeface="Aptos Display" panose="020B0004020202020204" pitchFamily="34" charset="0"/>
            </a:endParaRPr>
          </a:p>
          <a:p>
            <a:r>
              <a:rPr lang="en-US" sz="1800" dirty="0">
                <a:latin typeface="Aptos Display" panose="020B0004020202020204" pitchFamily="34" charset="0"/>
              </a:rPr>
              <a:t>DTC receives emails from CDE with information about training and technology updates throughout the year</a:t>
            </a:r>
          </a:p>
          <a:p>
            <a:endParaRPr lang="en-US" sz="1800" dirty="0">
              <a:latin typeface="Aptos Display" panose="020B0004020202020204" pitchFamily="34" charset="0"/>
            </a:endParaRPr>
          </a:p>
          <a:p>
            <a:r>
              <a:rPr lang="en-US" sz="1800" dirty="0">
                <a:latin typeface="Aptos Display" panose="020B0004020202020204" pitchFamily="34" charset="0"/>
              </a:rPr>
              <a:t>DTC email to identify the correct contact information and secondary contact for CMAS</a:t>
            </a:r>
          </a:p>
          <a:p>
            <a:pPr marL="771525" lvl="1" indent="-257175"/>
            <a:r>
              <a:rPr lang="en-US" sz="1800" dirty="0">
                <a:latin typeface="Aptos Display" panose="020B0004020202020204" pitchFamily="34" charset="0"/>
                <a:hlinkClick r:id="rId2"/>
              </a:rPr>
              <a:t>http://www.cde.state.co.us/assessment/DTC</a:t>
            </a:r>
            <a:r>
              <a:rPr lang="en-US" sz="1800" dirty="0">
                <a:latin typeface="Aptos Display" panose="020B0004020202020204" pitchFamily="34" charset="0"/>
              </a:rPr>
              <a:t>  </a:t>
            </a:r>
          </a:p>
          <a:p>
            <a:endParaRPr lang="en-US" sz="1800" dirty="0"/>
          </a:p>
        </p:txBody>
      </p:sp>
    </p:spTree>
    <p:extLst>
      <p:ext uri="{BB962C8B-B14F-4D97-AF65-F5344CB8AC3E}">
        <p14:creationId xmlns:p14="http://schemas.microsoft.com/office/powerpoint/2010/main" val="175426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50EB9A-2F39-4AA7-ACB7-F04B1A21D928}"/>
              </a:ext>
            </a:extLst>
          </p:cNvPr>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DTC</a:t>
            </a:r>
            <a:r>
              <a:rPr lang="en-US" sz="3600" b="1" dirty="0">
                <a:solidFill>
                  <a:schemeClr val="bg1"/>
                </a:solidFill>
                <a:latin typeface="Aptos Black" panose="020B0004020202020204" pitchFamily="34" charset="0"/>
              </a:rPr>
              <a:t> </a:t>
            </a:r>
            <a:r>
              <a:rPr lang="en-US" sz="3600" dirty="0">
                <a:solidFill>
                  <a:schemeClr val="bg1"/>
                </a:solidFill>
                <a:latin typeface="Aptos Black" panose="020B0004020202020204" pitchFamily="34" charset="0"/>
              </a:rPr>
              <a:t>Listserv</a:t>
            </a:r>
          </a:p>
        </p:txBody>
      </p:sp>
    </p:spTree>
    <p:extLst>
      <p:ext uri="{BB962C8B-B14F-4D97-AF65-F5344CB8AC3E}">
        <p14:creationId xmlns:p14="http://schemas.microsoft.com/office/powerpoint/2010/main" val="2143041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DTC Listserv Details</a:t>
            </a:r>
          </a:p>
        </p:txBody>
      </p:sp>
      <p:sp>
        <p:nvSpPr>
          <p:cNvPr id="3" name="Content Placeholder 2"/>
          <p:cNvSpPr>
            <a:spLocks noGrp="1"/>
          </p:cNvSpPr>
          <p:nvPr>
            <p:ph type="body" idx="1"/>
          </p:nvPr>
        </p:nvSpPr>
        <p:spPr>
          <a:xfrm>
            <a:off x="311699" y="989216"/>
            <a:ext cx="8616169" cy="3333402"/>
          </a:xfrm>
        </p:spPr>
        <p:txBody>
          <a:bodyPr>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200" dirty="0">
                <a:latin typeface="Aptos Display" panose="020B0004020202020204" pitchFamily="34" charset="0"/>
              </a:rPr>
              <a:t>Option to unsubscribe from this listserv reply to </a:t>
            </a:r>
            <a:r>
              <a:rPr lang="en-US" sz="2200" u="sng" dirty="0">
                <a:latin typeface="Aptos Display" panose="020B0004020202020204" pitchFamily="34" charset="0"/>
                <a:hlinkClick r:id="rId3"/>
              </a:rPr>
              <a:t>dtc-unsubscribe-request@cdelist.cde.state.co.us</a:t>
            </a:r>
            <a:r>
              <a:rPr lang="en-US" sz="2200" dirty="0">
                <a:latin typeface="Aptos Display" panose="020B0004020202020204" pitchFamily="34" charset="0"/>
              </a:rPr>
              <a:t>  </a:t>
            </a:r>
          </a:p>
          <a:p>
            <a:endParaRPr lang="en-US" sz="2000" dirty="0">
              <a:latin typeface="Aptos Display" panose="020B0004020202020204" pitchFamily="34" charset="0"/>
            </a:endParaRPr>
          </a:p>
          <a:p>
            <a:r>
              <a:rPr lang="en-US" sz="2200" dirty="0">
                <a:latin typeface="Aptos Display" panose="020B0004020202020204" pitchFamily="34" charset="0"/>
              </a:rPr>
              <a:t>Delivery errors automatically  deleted from  the list  when:</a:t>
            </a:r>
          </a:p>
          <a:p>
            <a:pPr lvl="2">
              <a:buFont typeface="Courier New" panose="02070309020205020404" pitchFamily="49" charset="0"/>
              <a:buChar char="o"/>
            </a:pPr>
            <a:r>
              <a:rPr lang="en-US" sz="1900" dirty="0">
                <a:latin typeface="Aptos Display" panose="020B0004020202020204" pitchFamily="34" charset="0"/>
              </a:rPr>
              <a:t>errors have been  reported for a period  of 4 days or more or,</a:t>
            </a:r>
          </a:p>
          <a:p>
            <a:pPr lvl="2">
              <a:buFont typeface="Courier New" panose="02070309020205020404" pitchFamily="49" charset="0"/>
              <a:buChar char="o"/>
            </a:pPr>
            <a:r>
              <a:rPr lang="en-US" sz="1900" dirty="0">
                <a:latin typeface="Aptos Display" panose="020B0004020202020204" pitchFamily="34" charset="0"/>
              </a:rPr>
              <a:t>more than  100 delivery  errors have  been received</a:t>
            </a:r>
          </a:p>
          <a:p>
            <a:pPr lvl="1"/>
            <a:endParaRPr lang="en-US" sz="1800" dirty="0">
              <a:latin typeface="Aptos Display" panose="020B0004020202020204" pitchFamily="34" charset="0"/>
            </a:endParaRPr>
          </a:p>
          <a:p>
            <a:r>
              <a:rPr lang="en-US" sz="2200" dirty="0">
                <a:latin typeface="Aptos Display" panose="020B0004020202020204" pitchFamily="34" charset="0"/>
              </a:rPr>
              <a:t>I will only reach out when active DTCs receive errors.</a:t>
            </a:r>
          </a:p>
          <a:p>
            <a:endParaRPr lang="en-US" sz="2200" dirty="0">
              <a:latin typeface="Aptos Display" panose="020B0004020202020204" pitchFamily="34" charset="0"/>
            </a:endParaRPr>
          </a:p>
          <a:p>
            <a:r>
              <a:rPr lang="en-US" sz="2200" dirty="0">
                <a:latin typeface="Aptos Display" panose="020B0004020202020204" pitchFamily="34" charset="0"/>
              </a:rPr>
              <a:t>Contact me to request additional district subscriptions.</a:t>
            </a:r>
          </a:p>
          <a:p>
            <a:pPr marL="0" indent="0">
              <a:buNone/>
            </a:pPr>
            <a:endParaRPr lang="en-US" dirty="0"/>
          </a:p>
          <a:p>
            <a:pPr lvl="1"/>
            <a:endParaRPr lang="en-US" dirty="0"/>
          </a:p>
          <a:p>
            <a:endParaRPr lang="en-US" dirty="0"/>
          </a:p>
          <a:p>
            <a:pPr marL="0" indent="0">
              <a:buNone/>
            </a:pPr>
            <a:endParaRPr lang="en-US" dirty="0"/>
          </a:p>
          <a:p>
            <a:pPr marL="685800" lvl="1" indent="-342900">
              <a:buFont typeface="+mj-lt"/>
              <a:buAutoNum type="arabicPeriod"/>
            </a:pPr>
            <a:endParaRPr lang="en-US" dirty="0"/>
          </a:p>
        </p:txBody>
      </p:sp>
    </p:spTree>
    <p:extLst>
      <p:ext uri="{BB962C8B-B14F-4D97-AF65-F5344CB8AC3E}">
        <p14:creationId xmlns:p14="http://schemas.microsoft.com/office/powerpoint/2010/main" val="3986809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E7A6-048E-19E1-985D-3F367081044A}"/>
              </a:ext>
            </a:extLst>
          </p:cNvPr>
          <p:cNvSpPr>
            <a:spLocks noGrp="1"/>
          </p:cNvSpPr>
          <p:nvPr>
            <p:ph type="title"/>
          </p:nvPr>
        </p:nvSpPr>
        <p:spPr/>
        <p:txBody>
          <a:bodyPr/>
          <a:lstStyle/>
          <a:p>
            <a:r>
              <a:rPr lang="en-US" b="1" dirty="0"/>
              <a:t>Teams Meeting Logistics</a:t>
            </a:r>
          </a:p>
        </p:txBody>
      </p:sp>
      <p:sp>
        <p:nvSpPr>
          <p:cNvPr id="5" name="Content Placeholder 4">
            <a:extLst>
              <a:ext uri="{FF2B5EF4-FFF2-40B4-BE49-F238E27FC236}">
                <a16:creationId xmlns:a16="http://schemas.microsoft.com/office/drawing/2014/main" id="{D9ED8B18-26A8-6091-3CD3-33C1DAA2C350}"/>
              </a:ext>
            </a:extLst>
          </p:cNvPr>
          <p:cNvSpPr>
            <a:spLocks noGrp="1"/>
          </p:cNvSpPr>
          <p:nvPr>
            <p:ph type="body" idx="1"/>
          </p:nvPr>
        </p:nvSpPr>
        <p:spPr>
          <a:xfrm>
            <a:off x="248395" y="1054350"/>
            <a:ext cx="4862882" cy="3034800"/>
          </a:xfrm>
        </p:spPr>
        <p:txBody>
          <a:bodyPr>
            <a:normAutofit/>
          </a:bodyPr>
          <a:lstStyle/>
          <a:p>
            <a:pPr marL="0" indent="0">
              <a:buNone/>
            </a:pPr>
            <a:r>
              <a:rPr lang="en-US" sz="2000" b="1" dirty="0">
                <a:ea typeface="Calibri" panose="020F0502020204030204" pitchFamily="34" charset="0"/>
                <a:cs typeface="Calibri" panose="020F0502020204030204" pitchFamily="34" charset="0"/>
              </a:rPr>
              <a:t>Enable closed captioning</a:t>
            </a:r>
          </a:p>
          <a:p>
            <a:pPr marL="0" indent="0">
              <a:buNone/>
            </a:pPr>
            <a:r>
              <a:rPr lang="en-US" dirty="0">
                <a:ea typeface="Calibri" panose="020F0502020204030204" pitchFamily="34" charset="0"/>
                <a:cs typeface="Calibri" panose="020F0502020204030204" pitchFamily="34" charset="0"/>
              </a:rPr>
              <a:t>Above More select the 3 dots (…) </a:t>
            </a:r>
            <a:r>
              <a:rPr lang="en-US" dirty="0">
                <a:ea typeface="Calibri" panose="020F0502020204030204" pitchFamily="34" charset="0"/>
                <a:cs typeface="Calibri" panose="020F0502020204030204" pitchFamily="34" charset="0"/>
                <a:sym typeface="Wingdings" panose="05000000000000000000" pitchFamily="2" charset="2"/>
              </a:rPr>
              <a:t> Settings  Language and speech   Show live captions</a:t>
            </a:r>
            <a:endParaRPr lang="en-US" dirty="0">
              <a:ea typeface="Calibri" panose="020F0502020204030204" pitchFamily="34" charset="0"/>
              <a:cs typeface="Calibri" panose="020F0502020204030204" pitchFamily="34" charset="0"/>
            </a:endParaRPr>
          </a:p>
        </p:txBody>
      </p:sp>
      <p:pic>
        <p:nvPicPr>
          <p:cNvPr id="11" name="Picture 10" descr="Screen shot of MS Teams Language and Speech">
            <a:extLst>
              <a:ext uri="{FF2B5EF4-FFF2-40B4-BE49-F238E27FC236}">
                <a16:creationId xmlns:a16="http://schemas.microsoft.com/office/drawing/2014/main" id="{C02050E3-7644-86E2-B709-FEF4CFE0EE03}"/>
              </a:ext>
            </a:extLst>
          </p:cNvPr>
          <p:cNvPicPr>
            <a:picLocks noChangeAspect="1"/>
          </p:cNvPicPr>
          <p:nvPr/>
        </p:nvPicPr>
        <p:blipFill>
          <a:blip r:embed="rId2"/>
          <a:stretch>
            <a:fillRect/>
          </a:stretch>
        </p:blipFill>
        <p:spPr>
          <a:xfrm>
            <a:off x="311700" y="2115428"/>
            <a:ext cx="2681449" cy="2080251"/>
          </a:xfrm>
          <a:prstGeom prst="rect">
            <a:avLst/>
          </a:prstGeom>
        </p:spPr>
      </p:pic>
      <p:sp>
        <p:nvSpPr>
          <p:cNvPr id="6" name="Content Placeholder 5">
            <a:extLst>
              <a:ext uri="{FF2B5EF4-FFF2-40B4-BE49-F238E27FC236}">
                <a16:creationId xmlns:a16="http://schemas.microsoft.com/office/drawing/2014/main" id="{3917A35B-7E0E-7D83-B4F2-24EB1C5CC817}"/>
              </a:ext>
            </a:extLst>
          </p:cNvPr>
          <p:cNvSpPr>
            <a:spLocks noGrp="1"/>
          </p:cNvSpPr>
          <p:nvPr>
            <p:ph sz="half" idx="4294967295"/>
          </p:nvPr>
        </p:nvSpPr>
        <p:spPr>
          <a:xfrm>
            <a:off x="5267950" y="1054350"/>
            <a:ext cx="3414712" cy="3438525"/>
          </a:xfrm>
        </p:spPr>
        <p:txBody>
          <a:bodyPr>
            <a:normAutofit/>
          </a:bodyPr>
          <a:lstStyle/>
          <a:p>
            <a:pPr marL="0" indent="0">
              <a:buClr>
                <a:schemeClr val="dk1"/>
              </a:buClr>
              <a:buSzPts val="1600"/>
              <a:buNone/>
            </a:pPr>
            <a:r>
              <a:rPr lang="en-US" sz="2000" b="1"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Roboto"/>
              </a:rPr>
              <a:t>Question and Answer (Q&amp;A)</a:t>
            </a:r>
          </a:p>
          <a:p>
            <a:pPr marL="0" indent="0">
              <a:buClr>
                <a:schemeClr val="dk1"/>
              </a:buClr>
              <a:buSzPts val="1600"/>
              <a:buNone/>
            </a:pPr>
            <a:r>
              <a:rPr lang="en-US"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Roboto"/>
              </a:rPr>
              <a:t>Select the Q&amp;A icon </a:t>
            </a:r>
            <a:r>
              <a:rPr lang="en-US"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Wingdings" panose="05000000000000000000" pitchFamily="2" charset="2"/>
              </a:rPr>
              <a:t></a:t>
            </a:r>
            <a:r>
              <a:rPr lang="en-US"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Roboto"/>
              </a:rPr>
              <a:t> Ask a question </a:t>
            </a:r>
          </a:p>
        </p:txBody>
      </p:sp>
      <p:pic>
        <p:nvPicPr>
          <p:cNvPr id="9" name="Picture 8" descr="Screen shot of MS Teams Q and A&#10;">
            <a:extLst>
              <a:ext uri="{FF2B5EF4-FFF2-40B4-BE49-F238E27FC236}">
                <a16:creationId xmlns:a16="http://schemas.microsoft.com/office/drawing/2014/main" id="{D891E648-92AE-5ACC-FA77-2729AA509ADE}"/>
              </a:ext>
            </a:extLst>
          </p:cNvPr>
          <p:cNvPicPr>
            <a:picLocks noChangeAspect="1"/>
          </p:cNvPicPr>
          <p:nvPr/>
        </p:nvPicPr>
        <p:blipFill>
          <a:blip r:embed="rId3"/>
          <a:stretch>
            <a:fillRect/>
          </a:stretch>
        </p:blipFill>
        <p:spPr>
          <a:xfrm>
            <a:off x="5427065" y="2256105"/>
            <a:ext cx="3341930" cy="1377694"/>
          </a:xfrm>
          <a:prstGeom prst="rect">
            <a:avLst/>
          </a:prstGeom>
        </p:spPr>
      </p:pic>
    </p:spTree>
    <p:extLst>
      <p:ext uri="{BB962C8B-B14F-4D97-AF65-F5344CB8AC3E}">
        <p14:creationId xmlns:p14="http://schemas.microsoft.com/office/powerpoint/2010/main" val="257284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2024-2025 State Assessment Schedule</a:t>
            </a:r>
          </a:p>
        </p:txBody>
      </p:sp>
    </p:spTree>
    <p:extLst>
      <p:ext uri="{BB962C8B-B14F-4D97-AF65-F5344CB8AC3E}">
        <p14:creationId xmlns:p14="http://schemas.microsoft.com/office/powerpoint/2010/main" val="298836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E818C0-1E4C-176F-76CB-1DF6F74DBB72}"/>
              </a:ext>
            </a:extLst>
          </p:cNvPr>
          <p:cNvSpPr>
            <a:spLocks noGrp="1"/>
          </p:cNvSpPr>
          <p:nvPr>
            <p:ph type="title"/>
          </p:nvPr>
        </p:nvSpPr>
        <p:spPr/>
        <p:txBody>
          <a:bodyPr anchor="ctr">
            <a:noAutofit/>
          </a:bodyPr>
          <a:lstStyle/>
          <a:p>
            <a:r>
              <a:rPr lang="en-US" sz="2400" dirty="0"/>
              <a:t>Tentative 2024-25 State Assessment Calendar</a:t>
            </a:r>
          </a:p>
        </p:txBody>
      </p:sp>
      <p:sp>
        <p:nvSpPr>
          <p:cNvPr id="2" name="Text Placeholder 1">
            <a:extLst>
              <a:ext uri="{FF2B5EF4-FFF2-40B4-BE49-F238E27FC236}">
                <a16:creationId xmlns:a16="http://schemas.microsoft.com/office/drawing/2014/main" id="{D7596AE7-DF83-7521-781B-CDDC08C78CF7}"/>
              </a:ext>
            </a:extLst>
          </p:cNvPr>
          <p:cNvSpPr>
            <a:spLocks noGrp="1"/>
          </p:cNvSpPr>
          <p:nvPr>
            <p:ph type="body" idx="1"/>
          </p:nvPr>
        </p:nvSpPr>
        <p:spPr/>
        <p:txBody>
          <a:bodyPr/>
          <a:lstStyle/>
          <a:p>
            <a:endParaRPr lang="en-US"/>
          </a:p>
        </p:txBody>
      </p:sp>
      <p:graphicFrame>
        <p:nvGraphicFramePr>
          <p:cNvPr id="6" name="Content Placeholder 5">
            <a:extLst>
              <a:ext uri="{FF2B5EF4-FFF2-40B4-BE49-F238E27FC236}">
                <a16:creationId xmlns:a16="http://schemas.microsoft.com/office/drawing/2014/main" id="{69494AD1-C8C9-090F-20C5-B79C83F8FC8E}"/>
              </a:ext>
            </a:extLst>
          </p:cNvPr>
          <p:cNvGraphicFramePr>
            <a:graphicFrameLocks noGrp="1"/>
          </p:cNvGraphicFramePr>
          <p:nvPr>
            <p:ph idx="4294967295"/>
            <p:extLst>
              <p:ext uri="{D42A27DB-BD31-4B8C-83A1-F6EECF244321}">
                <p14:modId xmlns:p14="http://schemas.microsoft.com/office/powerpoint/2010/main" val="1739638780"/>
              </p:ext>
            </p:extLst>
          </p:nvPr>
        </p:nvGraphicFramePr>
        <p:xfrm>
          <a:off x="0" y="572462"/>
          <a:ext cx="8981609" cy="4105098"/>
        </p:xfrm>
        <a:graphic>
          <a:graphicData uri="http://schemas.openxmlformats.org/drawingml/2006/table">
            <a:tbl>
              <a:tblPr firstRow="1" bandRow="1">
                <a:tableStyleId>{7DF18680-E054-41AD-8BC1-D1AEF772440D}</a:tableStyleId>
              </a:tblPr>
              <a:tblGrid>
                <a:gridCol w="3154007">
                  <a:extLst>
                    <a:ext uri="{9D8B030D-6E8A-4147-A177-3AD203B41FA5}">
                      <a16:colId xmlns:a16="http://schemas.microsoft.com/office/drawing/2014/main" val="3869824488"/>
                    </a:ext>
                  </a:extLst>
                </a:gridCol>
                <a:gridCol w="1455160">
                  <a:extLst>
                    <a:ext uri="{9D8B030D-6E8A-4147-A177-3AD203B41FA5}">
                      <a16:colId xmlns:a16="http://schemas.microsoft.com/office/drawing/2014/main" val="3876007094"/>
                    </a:ext>
                  </a:extLst>
                </a:gridCol>
                <a:gridCol w="4372442">
                  <a:extLst>
                    <a:ext uri="{9D8B030D-6E8A-4147-A177-3AD203B41FA5}">
                      <a16:colId xmlns:a16="http://schemas.microsoft.com/office/drawing/2014/main" val="3171202556"/>
                    </a:ext>
                  </a:extLst>
                </a:gridCol>
              </a:tblGrid>
              <a:tr h="33457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Assessment</a:t>
                      </a:r>
                    </a:p>
                  </a:txBody>
                  <a:tcPr marL="68580" marR="68580" marT="34290" marB="34290"/>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Grade(s)</a:t>
                      </a:r>
                    </a:p>
                  </a:txBody>
                  <a:tcPr marL="68580" marR="68580" marT="34290" marB="34290"/>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Tentative Window</a:t>
                      </a:r>
                    </a:p>
                  </a:txBody>
                  <a:tcPr marL="68580" marR="68580" marT="34290" marB="34290"/>
                </a:tc>
                <a:extLst>
                  <a:ext uri="{0D108BD9-81ED-4DB2-BD59-A6C34878D82A}">
                    <a16:rowId xmlns:a16="http://schemas.microsoft.com/office/drawing/2014/main" val="3387602776"/>
                  </a:ext>
                </a:extLst>
              </a:tr>
              <a:tr h="267658">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ACCESS for ELLs® </a:t>
                      </a:r>
                      <a:endParaRPr lang="en-US" sz="18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K through 12</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January 13 through February 14, 2025</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920720751"/>
                  </a:ext>
                </a:extLst>
              </a:tr>
              <a:tr h="14052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CMAS and CoAlt: Science</a:t>
                      </a:r>
                      <a:endParaRPr lang="en-US" sz="1800" b="0" baseline="30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30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CMAS and CoAlt: Social Studies</a:t>
                      </a:r>
                      <a:r>
                        <a:rPr lang="en-US" sz="1800" b="0" baseline="30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CMAS:</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Math</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and ELA (CSLA</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2</a:t>
                      </a:r>
                      <a:r>
                        <a:rPr lang="en-US" sz="1800" baseline="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5, 8, 11</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1</a:t>
                      </a:r>
                      <a:endPar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      4 and 7       </a:t>
                      </a:r>
                      <a:endPar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3 through 8</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1</a:t>
                      </a:r>
                      <a:endPar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April 7 through 25, 2025</a:t>
                      </a:r>
                      <a:endPar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901880144"/>
                  </a:ext>
                </a:extLst>
              </a:tr>
              <a:tr h="6022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CoAlt: DLM ELA and</a:t>
                      </a:r>
                      <a:r>
                        <a:rPr lang="en-US" sz="1800" baseline="0" dirty="0">
                          <a:effectLst/>
                          <a:latin typeface="Calibri" panose="020F0502020204030204" pitchFamily="34" charset="0"/>
                          <a:ea typeface="Calibri" panose="020F0502020204030204" pitchFamily="34" charset="0"/>
                          <a:cs typeface="Calibri" panose="020F0502020204030204" pitchFamily="34" charset="0"/>
                        </a:rPr>
                        <a:t> Math</a:t>
                      </a:r>
                      <a:endParaRPr lang="en-US" sz="1800" b="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3 through 8</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Aligned to CMAS: Math </a:t>
                      </a:r>
                      <a:r>
                        <a:rPr lang="en-US" sz="1800" baseline="0" dirty="0">
                          <a:effectLst/>
                          <a:latin typeface="Calibri" panose="020F0502020204030204" pitchFamily="34" charset="0"/>
                          <a:ea typeface="Calibri" panose="020F0502020204030204" pitchFamily="34" charset="0"/>
                          <a:cs typeface="Calibri" panose="020F0502020204030204" pitchFamily="34" charset="0"/>
                        </a:rPr>
                        <a:t>and ELA schedule</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757919050"/>
                  </a:ext>
                </a:extLst>
              </a:tr>
              <a:tr h="1137545">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CO PSAT</a:t>
                      </a:r>
                      <a:endParaRPr lang="en-US" sz="1800" b="0" baseline="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CO SAT</a:t>
                      </a:r>
                      <a:endParaRPr lang="en-US" sz="1800" b="0" baseline="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9 and</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10</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cs typeface="Calibri" panose="020F0502020204030204" pitchFamily="34" charset="0"/>
                        </a:rPr>
                        <a:t>11</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April 14 through April 25, 2025</a:t>
                      </a:r>
                    </a:p>
                    <a:p>
                      <a:pPr algn="ctr"/>
                      <a:r>
                        <a:rPr lang="en-US" sz="1800" b="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Dates may be selected based on district/school preference within this window</a:t>
                      </a:r>
                      <a:endParaRPr lang="en-US" sz="18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011133947"/>
                  </a:ext>
                </a:extLst>
              </a:tr>
              <a:tr h="3345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CoAlt: DLM ELA and Math</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through 11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Aligned to PSAT and SAT schedules</a:t>
                      </a:r>
                    </a:p>
                  </a:txBody>
                  <a:tcPr marL="68580" marR="68580" marT="34290" marB="34290"/>
                </a:tc>
                <a:extLst>
                  <a:ext uri="{0D108BD9-81ED-4DB2-BD59-A6C34878D82A}">
                    <a16:rowId xmlns:a16="http://schemas.microsoft.com/office/drawing/2014/main" val="3720516266"/>
                  </a:ext>
                </a:extLst>
              </a:tr>
            </a:tbl>
          </a:graphicData>
        </a:graphic>
      </p:graphicFrame>
    </p:spTree>
    <p:extLst>
      <p:ext uri="{BB962C8B-B14F-4D97-AF65-F5344CB8AC3E}">
        <p14:creationId xmlns:p14="http://schemas.microsoft.com/office/powerpoint/2010/main" val="219392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WIDA ACCESS for ELLs</a:t>
            </a:r>
            <a:r>
              <a:rPr lang="en-US" sz="3600" baseline="30000" dirty="0">
                <a:solidFill>
                  <a:schemeClr val="bg1"/>
                </a:solidFill>
                <a:latin typeface="Aptos Black" panose="020B0004020202020204" pitchFamily="34" charset="0"/>
              </a:rPr>
              <a:t>®</a:t>
            </a:r>
            <a:br>
              <a:rPr lang="en-US" dirty="0">
                <a:solidFill>
                  <a:schemeClr val="bg1"/>
                </a:solidFill>
                <a:latin typeface="Aptos Black" panose="020B0004020202020204" pitchFamily="34" charset="0"/>
              </a:rPr>
            </a:br>
            <a:endParaRPr lang="en-US" dirty="0">
              <a:solidFill>
                <a:schemeClr val="bg1"/>
              </a:solidFill>
              <a:latin typeface="Aptos Black" panose="020B0004020202020204" pitchFamily="34" charset="0"/>
            </a:endParaRPr>
          </a:p>
        </p:txBody>
      </p:sp>
    </p:spTree>
    <p:extLst>
      <p:ext uri="{BB962C8B-B14F-4D97-AF65-F5344CB8AC3E}">
        <p14:creationId xmlns:p14="http://schemas.microsoft.com/office/powerpoint/2010/main" val="107837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400" dirty="0"/>
              <a:t>ACCESS for ELLs</a:t>
            </a:r>
            <a:r>
              <a:rPr lang="en-US" sz="2400" baseline="30000" dirty="0"/>
              <a:t>® </a:t>
            </a:r>
            <a:r>
              <a:rPr lang="en-US" sz="2400" dirty="0"/>
              <a:t>Key Dates</a:t>
            </a:r>
          </a:p>
        </p:txBody>
      </p:sp>
      <p:sp>
        <p:nvSpPr>
          <p:cNvPr id="3" name="Content Placeholder 2"/>
          <p:cNvSpPr>
            <a:spLocks noGrp="1"/>
          </p:cNvSpPr>
          <p:nvPr>
            <p:ph type="body" idx="1"/>
          </p:nvPr>
        </p:nvSpPr>
        <p:spPr>
          <a:xfrm>
            <a:off x="311699" y="1152475"/>
            <a:ext cx="8462845" cy="3034800"/>
          </a:xfrm>
        </p:spPr>
        <p:txBody>
          <a:bodyPr vert="horz" lIns="0" tIns="0" rIns="0" bIns="34290" rtlCol="0" anchor="t">
            <a:noAutofit/>
          </a:bodyPr>
          <a:lstStyle/>
          <a:p>
            <a:pPr marL="0" indent="0">
              <a:buNone/>
            </a:pPr>
            <a:r>
              <a:rPr lang="en-US" sz="2400" dirty="0"/>
              <a:t>ACCESS Testing Window</a:t>
            </a:r>
          </a:p>
          <a:p>
            <a:pPr marL="771525" lvl="1" indent="-257175"/>
            <a:r>
              <a:rPr lang="en-US" sz="1800" dirty="0">
                <a:latin typeface="Aptos Display" panose="020B0004020202020204" pitchFamily="34" charset="0"/>
              </a:rPr>
              <a:t>Monday, January 13 through Friday, February 14, 2025</a:t>
            </a:r>
            <a:endParaRPr lang="en-US" sz="1800" dirty="0">
              <a:latin typeface="Aptos Display" panose="020B0004020202020204" pitchFamily="34" charset="0"/>
              <a:ea typeface="Calibri"/>
              <a:cs typeface="Calibri"/>
            </a:endParaRPr>
          </a:p>
          <a:p>
            <a:pPr marL="257175" indent="-257175">
              <a:buFont typeface="Arial" panose="020B0604020202020204" pitchFamily="34" charset="0"/>
              <a:buChar char="•"/>
            </a:pPr>
            <a:endParaRPr lang="en-US" sz="2400" dirty="0"/>
          </a:p>
          <a:p>
            <a:pPr marL="0" indent="0">
              <a:buNone/>
            </a:pPr>
            <a:r>
              <a:rPr lang="en-US" sz="2400" dirty="0"/>
              <a:t>WIDA AMS Test Setup Available</a:t>
            </a:r>
          </a:p>
          <a:p>
            <a:pPr marL="771525" lvl="1" indent="-257175"/>
            <a:r>
              <a:rPr lang="en-US" sz="1800" dirty="0">
                <a:latin typeface="Aptos Display" panose="020B0004020202020204" pitchFamily="34" charset="0"/>
              </a:rPr>
              <a:t>December 3, 2024, through February 19, 2025</a:t>
            </a:r>
            <a:endParaRPr lang="en-US" sz="1800" dirty="0">
              <a:latin typeface="Aptos Display" panose="020B0004020202020204" pitchFamily="34" charset="0"/>
              <a:ea typeface="Calibri"/>
              <a:cs typeface="Calibri"/>
            </a:endParaRPr>
          </a:p>
        </p:txBody>
      </p:sp>
    </p:spTree>
    <p:extLst>
      <p:ext uri="{BB962C8B-B14F-4D97-AF65-F5344CB8AC3E}">
        <p14:creationId xmlns:p14="http://schemas.microsoft.com/office/powerpoint/2010/main" val="3860893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AA0D-BCC2-F2B5-5FEE-A5FDB54B663A}"/>
              </a:ext>
            </a:extLst>
          </p:cNvPr>
          <p:cNvSpPr>
            <a:spLocks noGrp="1"/>
          </p:cNvSpPr>
          <p:nvPr>
            <p:ph type="title"/>
          </p:nvPr>
        </p:nvSpPr>
        <p:spPr/>
        <p:txBody>
          <a:bodyPr>
            <a:normAutofit/>
          </a:bodyPr>
          <a:lstStyle/>
          <a:p>
            <a:r>
              <a:rPr lang="en-US" dirty="0"/>
              <a:t>WIDA AMS Changes</a:t>
            </a:r>
          </a:p>
        </p:txBody>
      </p:sp>
      <p:sp>
        <p:nvSpPr>
          <p:cNvPr id="3" name="Text Placeholder 2">
            <a:extLst>
              <a:ext uri="{FF2B5EF4-FFF2-40B4-BE49-F238E27FC236}">
                <a16:creationId xmlns:a16="http://schemas.microsoft.com/office/drawing/2014/main" id="{8FE90BBA-B5A9-E713-9837-11CA5DE4C6D0}"/>
              </a:ext>
            </a:extLst>
          </p:cNvPr>
          <p:cNvSpPr>
            <a:spLocks noGrp="1"/>
          </p:cNvSpPr>
          <p:nvPr>
            <p:ph type="body" idx="1"/>
          </p:nvPr>
        </p:nvSpPr>
        <p:spPr/>
        <p:txBody>
          <a:bodyPr>
            <a:noAutofit/>
          </a:bodyPr>
          <a:lstStyle/>
          <a:p>
            <a:r>
              <a:rPr lang="en-US" sz="2400" dirty="0">
                <a:ea typeface="Calibri" panose="020F0502020204030204" pitchFamily="34" charset="0"/>
                <a:cs typeface="Calibri" panose="020F0502020204030204" pitchFamily="34" charset="0"/>
              </a:rPr>
              <a:t>New Landing Page </a:t>
            </a:r>
          </a:p>
          <a:p>
            <a:r>
              <a:rPr lang="en-US" sz="2400" dirty="0">
                <a:ea typeface="Calibri" panose="020F0502020204030204" pitchFamily="34" charset="0"/>
                <a:cs typeface="Calibri" panose="020F0502020204030204" pitchFamily="34" charset="0"/>
              </a:rPr>
              <a:t>Import Management</a:t>
            </a:r>
          </a:p>
          <a:p>
            <a:r>
              <a:rPr lang="en-US" sz="2400" dirty="0">
                <a:ea typeface="Calibri" panose="020F0502020204030204" pitchFamily="34" charset="0"/>
                <a:cs typeface="Calibri" panose="020F0502020204030204" pitchFamily="34" charset="0"/>
              </a:rPr>
              <a:t>Student Management</a:t>
            </a:r>
          </a:p>
          <a:p>
            <a:r>
              <a:rPr lang="en-US" sz="2400" dirty="0">
                <a:ea typeface="Calibri" panose="020F0502020204030204" pitchFamily="34" charset="0"/>
                <a:cs typeface="Calibri" panose="020F0502020204030204" pitchFamily="34" charset="0"/>
              </a:rPr>
              <a:t>Test Management</a:t>
            </a:r>
          </a:p>
          <a:p>
            <a:r>
              <a:rPr lang="en-US" sz="2400" dirty="0">
                <a:ea typeface="Calibri" panose="020F0502020204030204" pitchFamily="34" charset="0"/>
                <a:cs typeface="Calibri" panose="020F0502020204030204" pitchFamily="34" charset="0"/>
              </a:rPr>
              <a:t>Test Monitoring</a:t>
            </a:r>
          </a:p>
          <a:p>
            <a:r>
              <a:rPr lang="en-US" sz="2400" dirty="0">
                <a:ea typeface="Calibri" panose="020F0502020204030204" pitchFamily="34" charset="0"/>
                <a:cs typeface="Calibri" panose="020F0502020204030204" pitchFamily="34" charset="0"/>
              </a:rPr>
              <a:t>Reporting Services</a:t>
            </a:r>
          </a:p>
        </p:txBody>
      </p:sp>
    </p:spTree>
    <p:extLst>
      <p:ext uri="{BB962C8B-B14F-4D97-AF65-F5344CB8AC3E}">
        <p14:creationId xmlns:p14="http://schemas.microsoft.com/office/powerpoint/2010/main" val="2645824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BD251C-210E-E062-AE47-A7DA557D1861}"/>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latin typeface="Aptos Black" panose="020B0004020202020204" pitchFamily="34" charset="0"/>
              </a:rPr>
              <a:t>Technology Updates</a:t>
            </a:r>
          </a:p>
        </p:txBody>
      </p:sp>
      <p:sp>
        <p:nvSpPr>
          <p:cNvPr id="7" name="Content Placeholder 6">
            <a:extLst>
              <a:ext uri="{FF2B5EF4-FFF2-40B4-BE49-F238E27FC236}">
                <a16:creationId xmlns:a16="http://schemas.microsoft.com/office/drawing/2014/main" id="{2738F15E-F8FA-2B89-8BCE-C447357264BF}"/>
              </a:ext>
            </a:extLst>
          </p:cNvPr>
          <p:cNvSpPr>
            <a:spLocks noGrp="1"/>
          </p:cNvSpPr>
          <p:nvPr>
            <p:ph type="body" idx="1"/>
          </p:nvPr>
        </p:nvSpPr>
        <p:spPr>
          <a:xfrm>
            <a:off x="264563" y="692459"/>
            <a:ext cx="8746272" cy="395944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r>
              <a:rPr lang="en-US" sz="2000" dirty="0">
                <a:solidFill>
                  <a:srgbClr val="000000"/>
                </a:solidFill>
                <a:effectLst/>
                <a:latin typeface="Aptos Display" panose="020B0004020202020204" pitchFamily="34" charset="0"/>
                <a:ea typeface="Times New Roman" panose="02020603050405020304" pitchFamily="18" charset="0"/>
                <a:cs typeface="Arial" panose="020B0604020202020204" pitchFamily="34" charset="0"/>
              </a:rPr>
              <a:t>INSIGHT Secure Application Version 15</a:t>
            </a:r>
          </a:p>
          <a:p>
            <a:pPr marL="342900" indent="-342900"/>
            <a:r>
              <a:rPr lang="en-US"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Cross Website Tracking</a:t>
            </a:r>
          </a:p>
          <a:p>
            <a:pPr marL="628650" lvl="1" indent="-285750"/>
            <a:r>
              <a:rPr lang="en-US" sz="1800" b="0" dirty="0">
                <a:solidFill>
                  <a:srgbClr val="000000"/>
                </a:solidFill>
                <a:effectLst/>
                <a:latin typeface="Aptos Display" panose="020B0004020202020204" pitchFamily="34" charset="0"/>
                <a:ea typeface="Times New Roman" panose="02020603050405020304" pitchFamily="18" charset="0"/>
                <a:cs typeface="Arial" panose="020B0604020202020204" pitchFamily="34" charset="0"/>
              </a:rPr>
              <a:t>No longer required for iPadOS 16.2 and higher</a:t>
            </a:r>
          </a:p>
          <a:p>
            <a:pPr marL="342900" indent="-342900"/>
            <a:r>
              <a:rPr lang="fr-FR"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Central Office Services (COS) Service </a:t>
            </a:r>
            <a:r>
              <a:rPr lang="fr-FR" sz="2000" dirty="0" err="1">
                <a:solidFill>
                  <a:srgbClr val="000000"/>
                </a:solidFill>
                <a:latin typeface="Aptos Display" panose="020B0004020202020204" pitchFamily="34" charset="0"/>
                <a:ea typeface="Times New Roman" panose="02020603050405020304" pitchFamily="18" charset="0"/>
                <a:cs typeface="Arial" panose="020B0604020202020204" pitchFamily="34" charset="0"/>
              </a:rPr>
              <a:t>Device</a:t>
            </a:r>
            <a:r>
              <a:rPr lang="fr-FR"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 - Version 8 </a:t>
            </a:r>
          </a:p>
          <a:p>
            <a:pPr marL="342900" indent="-342900"/>
            <a:r>
              <a:rPr lang="en-US"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iPad COS Configuration Registration </a:t>
            </a:r>
          </a:p>
          <a:p>
            <a:pPr marL="685800" lvl="1" indent="-342900"/>
            <a:r>
              <a:rPr lang="en-US"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Requires Org Unit ID and Device Name</a:t>
            </a:r>
          </a:p>
          <a:p>
            <a:pPr marL="342900" indent="-342900"/>
            <a:r>
              <a:rPr lang="en-US" sz="20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Content Management</a:t>
            </a:r>
          </a:p>
          <a:p>
            <a:pPr marL="628650" lvl="1" indent="-285750"/>
            <a:r>
              <a:rPr lang="en-US" sz="18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EWD369 - WIDA Screener Assessment - for the 24-25 administration </a:t>
            </a:r>
          </a:p>
          <a:p>
            <a:pPr marL="628650" lvl="1" indent="-285750"/>
            <a:r>
              <a:rPr lang="en-US" sz="18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EWD372 - Sample Item </a:t>
            </a:r>
          </a:p>
          <a:p>
            <a:pPr marL="628650" lvl="1" indent="-285750"/>
            <a:r>
              <a:rPr lang="en-US" sz="1800" dirty="0">
                <a:solidFill>
                  <a:srgbClr val="000000"/>
                </a:solidFill>
                <a:latin typeface="Aptos Display" panose="020B0004020202020204" pitchFamily="34" charset="0"/>
                <a:ea typeface="Times New Roman" panose="02020603050405020304" pitchFamily="18" charset="0"/>
                <a:cs typeface="Arial" panose="020B0604020202020204" pitchFamily="34" charset="0"/>
              </a:rPr>
              <a:t>EWD361 - ACCESS for ELLs Assessment - for the 24-25 administration</a:t>
            </a:r>
          </a:p>
          <a:p>
            <a:pPr indent="0">
              <a:buNone/>
            </a:pPr>
            <a:endParaRPr lang="en-US" sz="2000" dirty="0">
              <a:solidFill>
                <a:srgbClr val="000000"/>
              </a:solidFill>
              <a:latin typeface="Verdana" panose="020B060403050404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3612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B0FE-0467-4324-A3F7-471D7F99E1E3}"/>
              </a:ext>
            </a:extLst>
          </p:cNvPr>
          <p:cNvSpPr>
            <a:spLocks noGrp="1"/>
          </p:cNvSpPr>
          <p:nvPr>
            <p:ph type="title"/>
          </p:nvPr>
        </p:nvSpPr>
        <p:spPr/>
        <p:txBody>
          <a:bodyPr/>
          <a:lstStyle/>
          <a:p>
            <a:r>
              <a:rPr lang="en-US" b="0" dirty="0">
                <a:solidFill>
                  <a:srgbClr val="000000"/>
                </a:solidFill>
                <a:effectLst/>
                <a:ea typeface="Times New Roman" panose="02020603050405020304" pitchFamily="18" charset="0"/>
                <a:cs typeface="Arial" panose="020B0604020202020204" pitchFamily="34" charset="0"/>
              </a:rPr>
              <a:t>DRC INSIGHT Network Connectivity</a:t>
            </a:r>
            <a:endParaRPr lang="en-US" dirty="0"/>
          </a:p>
        </p:txBody>
      </p:sp>
      <p:sp>
        <p:nvSpPr>
          <p:cNvPr id="3" name="Text Placeholder 2">
            <a:extLst>
              <a:ext uri="{FF2B5EF4-FFF2-40B4-BE49-F238E27FC236}">
                <a16:creationId xmlns:a16="http://schemas.microsoft.com/office/drawing/2014/main" id="{D4E3EC8A-8627-ACCE-2835-AF21C6E616AA}"/>
              </a:ext>
            </a:extLst>
          </p:cNvPr>
          <p:cNvSpPr>
            <a:spLocks noGrp="1"/>
          </p:cNvSpPr>
          <p:nvPr>
            <p:ph type="body" idx="1"/>
          </p:nvPr>
        </p:nvSpPr>
        <p:spPr/>
        <p:txBody>
          <a:bodyPr/>
          <a:lstStyle/>
          <a:p>
            <a:pPr marL="127000" indent="0">
              <a:buNone/>
            </a:pPr>
            <a:r>
              <a:rPr lang="en-US" sz="2000" b="1" dirty="0"/>
              <a:t>Additional </a:t>
            </a:r>
            <a:r>
              <a:rPr lang="en-US" sz="2000" b="1" dirty="0">
                <a:solidFill>
                  <a:srgbClr val="000000"/>
                </a:solidFill>
                <a:effectLst/>
                <a:ea typeface="Times New Roman" panose="02020603050405020304" pitchFamily="18" charset="0"/>
                <a:cs typeface="Arial" panose="020B0604020202020204" pitchFamily="34" charset="0"/>
              </a:rPr>
              <a:t>URLs to be added to your network’s allowlist</a:t>
            </a:r>
          </a:p>
          <a:p>
            <a:pPr lvl="1"/>
            <a:r>
              <a:rPr lang="en-US" sz="1800" dirty="0">
                <a:latin typeface="Aptos Display" panose="020B0004020202020204" pitchFamily="34" charset="0"/>
              </a:rPr>
              <a:t>DRC INSIGHT Allowlist URLs</a:t>
            </a:r>
          </a:p>
          <a:p>
            <a:pPr lvl="1"/>
            <a:r>
              <a:rPr lang="en-US" sz="1800" dirty="0">
                <a:latin typeface="Aptos Display" panose="020B0004020202020204" pitchFamily="34" charset="0"/>
              </a:rPr>
              <a:t>WIDA AMS Allowlist URLs</a:t>
            </a:r>
          </a:p>
          <a:p>
            <a:pPr lvl="1"/>
            <a:r>
              <a:rPr lang="en-US" sz="1800" dirty="0">
                <a:latin typeface="Aptos Display" panose="020B0004020202020204" pitchFamily="34" charset="0"/>
              </a:rPr>
              <a:t>WIDA AMS Allowlist URLs</a:t>
            </a:r>
          </a:p>
          <a:p>
            <a:pPr lvl="1"/>
            <a:r>
              <a:rPr lang="en-US" sz="1800" dirty="0">
                <a:latin typeface="Aptos Display" panose="020B0004020202020204" pitchFamily="34" charset="0"/>
              </a:rPr>
              <a:t>New Set-up and Config Allowlist URL </a:t>
            </a:r>
          </a:p>
          <a:p>
            <a:endParaRPr lang="en-US" dirty="0"/>
          </a:p>
          <a:p>
            <a:pPr marL="127000" indent="0">
              <a:buNone/>
            </a:pPr>
            <a:r>
              <a:rPr lang="en-US" sz="1800" dirty="0">
                <a:solidFill>
                  <a:srgbClr val="000000"/>
                </a:solidFill>
                <a:effectLst/>
                <a:ea typeface="Times New Roman" panose="02020603050405020304" pitchFamily="18" charset="0"/>
                <a:cs typeface="Arial" panose="020B0604020202020204" pitchFamily="34" charset="0"/>
              </a:rPr>
              <a:t>A complete list can be found in the System Requirements and Testing Information section of the Technology User Guide located in </a:t>
            </a:r>
            <a:r>
              <a:rPr lang="en-US" sz="1800" u="sng" dirty="0">
                <a:solidFill>
                  <a:srgbClr val="2E6096"/>
                </a:solidFill>
                <a:effectLst/>
                <a:ea typeface="Times New Roman" panose="02020603050405020304" pitchFamily="18" charset="0"/>
                <a:cs typeface="Arial" panose="020B0604020202020204" pitchFamily="34" charset="0"/>
              </a:rPr>
              <a:t>WIDA AMS</a:t>
            </a:r>
            <a:r>
              <a:rPr lang="en-US" sz="1800" dirty="0">
                <a:solidFill>
                  <a:srgbClr val="000000"/>
                </a:solidFill>
                <a:effectLst/>
                <a:ea typeface="Times New Roman" panose="02020603050405020304" pitchFamily="18" charset="0"/>
                <a:cs typeface="Arial" panose="020B0604020202020204" pitchFamily="34" charset="0"/>
              </a:rPr>
              <a:t> under My Applications / General Information / Documents. </a:t>
            </a:r>
            <a:endParaRPr lang="en-US" b="1" dirty="0"/>
          </a:p>
        </p:txBody>
      </p:sp>
    </p:spTree>
    <p:extLst>
      <p:ext uri="{BB962C8B-B14F-4D97-AF65-F5344CB8AC3E}">
        <p14:creationId xmlns:p14="http://schemas.microsoft.com/office/powerpoint/2010/main" val="176344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91" y="214925"/>
            <a:ext cx="8614874" cy="741300"/>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latin typeface="Aptos Black" panose="020B0004020202020204" pitchFamily="34" charset="0"/>
              </a:rPr>
              <a:t>Disable Background Processes</a:t>
            </a:r>
          </a:p>
        </p:txBody>
      </p:sp>
      <p:sp>
        <p:nvSpPr>
          <p:cNvPr id="3" name="Content Placeholder 2"/>
          <p:cNvSpPr>
            <a:spLocks noGrp="1"/>
          </p:cNvSpPr>
          <p:nvPr>
            <p:ph type="body"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0000"/>
              </a:lnSpc>
              <a:buNone/>
            </a:pPr>
            <a:r>
              <a:rPr lang="en-US" sz="1800" dirty="0">
                <a:latin typeface="Aptos Display" panose="020B0004020202020204" pitchFamily="34" charset="0"/>
              </a:rPr>
              <a:t>For both test </a:t>
            </a:r>
            <a:r>
              <a:rPr lang="en-US" sz="1800" b="1" dirty="0">
                <a:latin typeface="Aptos Display" panose="020B0004020202020204" pitchFamily="34" charset="0"/>
              </a:rPr>
              <a:t>security</a:t>
            </a:r>
            <a:r>
              <a:rPr lang="en-US" sz="1800" dirty="0">
                <a:latin typeface="Aptos Display" panose="020B0004020202020204" pitchFamily="34" charset="0"/>
              </a:rPr>
              <a:t> and </a:t>
            </a:r>
            <a:r>
              <a:rPr lang="en-US" sz="1800" b="1" dirty="0">
                <a:latin typeface="Aptos Display" panose="020B0004020202020204" pitchFamily="34" charset="0"/>
              </a:rPr>
              <a:t>device performance</a:t>
            </a:r>
            <a:r>
              <a:rPr lang="en-US" sz="1800" dirty="0">
                <a:latin typeface="Aptos Display" panose="020B0004020202020204" pitchFamily="34" charset="0"/>
              </a:rPr>
              <a:t>, DRC recommends that unnecessary background processes and software be disabled.</a:t>
            </a:r>
          </a:p>
          <a:p>
            <a:pPr marL="0" indent="0">
              <a:lnSpc>
                <a:spcPct val="100000"/>
              </a:lnSpc>
              <a:buNone/>
            </a:pPr>
            <a:r>
              <a:rPr lang="en-US" sz="2000" b="1" dirty="0">
                <a:latin typeface="Aptos Display" panose="020B0004020202020204" pitchFamily="34" charset="0"/>
              </a:rPr>
              <a:t>Test Performance </a:t>
            </a:r>
          </a:p>
          <a:p>
            <a:pPr marL="771525" lvl="1" indent="-257175">
              <a:lnSpc>
                <a:spcPct val="100000"/>
              </a:lnSpc>
            </a:pPr>
            <a:r>
              <a:rPr lang="en-US" sz="1800" dirty="0">
                <a:latin typeface="Aptos Display" panose="020B0004020202020204" pitchFamily="34" charset="0"/>
              </a:rPr>
              <a:t>Update processes or unnecessary applications and features running in the background on testing devices consume CPU and memory</a:t>
            </a:r>
          </a:p>
          <a:p>
            <a:pPr marL="771525" lvl="1" indent="-257175">
              <a:lnSpc>
                <a:spcPct val="100000"/>
              </a:lnSpc>
            </a:pPr>
            <a:r>
              <a:rPr lang="en-US" sz="1800" dirty="0">
                <a:latin typeface="Aptos Display" panose="020B0004020202020204" pitchFamily="34" charset="0"/>
              </a:rPr>
              <a:t>Can affect the testing experience</a:t>
            </a:r>
          </a:p>
          <a:p>
            <a:pPr marL="1114425" lvl="2" indent="-257175">
              <a:lnSpc>
                <a:spcPct val="100000"/>
              </a:lnSpc>
            </a:pPr>
            <a:r>
              <a:rPr lang="en-US" sz="1800" dirty="0">
                <a:latin typeface="Aptos Display" panose="020B0004020202020204" pitchFamily="34" charset="0"/>
              </a:rPr>
              <a:t>Audio playback may be choppy </a:t>
            </a:r>
          </a:p>
          <a:p>
            <a:pPr marL="1114425" lvl="2" indent="-257175">
              <a:lnSpc>
                <a:spcPct val="100000"/>
              </a:lnSpc>
            </a:pPr>
            <a:r>
              <a:rPr lang="en-US" sz="1800" dirty="0">
                <a:latin typeface="Aptos Display" panose="020B0004020202020204" pitchFamily="34" charset="0"/>
              </a:rPr>
              <a:t>Speaking test responses may be distorted</a:t>
            </a:r>
          </a:p>
          <a:p>
            <a:pPr marL="0" indent="0">
              <a:lnSpc>
                <a:spcPct val="100000"/>
              </a:lnSpc>
              <a:buNone/>
            </a:pPr>
            <a:r>
              <a:rPr lang="en-US" sz="2000" b="1" dirty="0">
                <a:latin typeface="Aptos Display" panose="020B0004020202020204" pitchFamily="34" charset="0"/>
              </a:rPr>
              <a:t>Test Security</a:t>
            </a:r>
          </a:p>
          <a:p>
            <a:pPr lvl="1">
              <a:lnSpc>
                <a:spcPct val="100000"/>
              </a:lnSpc>
            </a:pPr>
            <a:r>
              <a:rPr lang="en-US" sz="1800" dirty="0">
                <a:latin typeface="Aptos Display" panose="020B0004020202020204" pitchFamily="34" charset="0"/>
              </a:rPr>
              <a:t>Software that can compromise test content</a:t>
            </a:r>
          </a:p>
        </p:txBody>
      </p:sp>
    </p:spTree>
    <p:extLst>
      <p:ext uri="{BB962C8B-B14F-4D97-AF65-F5344CB8AC3E}">
        <p14:creationId xmlns:p14="http://schemas.microsoft.com/office/powerpoint/2010/main" val="3060820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latin typeface="Aptos Black" panose="020B0004020202020204" pitchFamily="34" charset="0"/>
              </a:rPr>
              <a:t>Disable Background Applications</a:t>
            </a:r>
          </a:p>
        </p:txBody>
      </p:sp>
      <p:sp>
        <p:nvSpPr>
          <p:cNvPr id="3" name="Content Placeholder 2"/>
          <p:cNvSpPr>
            <a:spLocks noGrp="1"/>
          </p:cNvSpPr>
          <p:nvPr>
            <p:ph type="body"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0000"/>
              </a:lnSpc>
              <a:buNone/>
            </a:pPr>
            <a:r>
              <a:rPr lang="en-US" sz="2000" dirty="0">
                <a:latin typeface="Aptos Display" panose="020B0004020202020204" pitchFamily="34" charset="0"/>
              </a:rPr>
              <a:t>The following are five (5) types of applications sites should review before devices are used for testing:</a:t>
            </a:r>
          </a:p>
          <a:p>
            <a:pPr marL="771525" lvl="1" indent="-257175">
              <a:lnSpc>
                <a:spcPct val="100000"/>
              </a:lnSpc>
            </a:pPr>
            <a:r>
              <a:rPr lang="en-US" sz="1800" dirty="0">
                <a:latin typeface="Aptos Display" panose="020B0004020202020204" pitchFamily="34" charset="0"/>
              </a:rPr>
              <a:t>Instructional Software </a:t>
            </a:r>
          </a:p>
          <a:p>
            <a:pPr marL="771525" lvl="1" indent="-257175">
              <a:lnSpc>
                <a:spcPct val="100000"/>
              </a:lnSpc>
            </a:pPr>
            <a:r>
              <a:rPr lang="en-US" sz="1800" dirty="0">
                <a:latin typeface="Aptos Display" panose="020B0004020202020204" pitchFamily="34" charset="0"/>
              </a:rPr>
              <a:t> Automatic Updates </a:t>
            </a:r>
          </a:p>
          <a:p>
            <a:pPr marL="771525" lvl="1" indent="-257175">
              <a:lnSpc>
                <a:spcPct val="100000"/>
              </a:lnSpc>
            </a:pPr>
            <a:r>
              <a:rPr lang="en-US" sz="1800" dirty="0">
                <a:latin typeface="Aptos Display" panose="020B0004020202020204" pitchFamily="34" charset="0"/>
              </a:rPr>
              <a:t>Intelligent Personal Assistant (IPA) </a:t>
            </a:r>
          </a:p>
          <a:p>
            <a:pPr marL="771525" lvl="1" indent="-257175">
              <a:lnSpc>
                <a:spcPct val="100000"/>
              </a:lnSpc>
            </a:pPr>
            <a:r>
              <a:rPr lang="en-US" sz="1800" dirty="0" err="1">
                <a:latin typeface="Aptos Display" panose="020B0004020202020204" pitchFamily="34" charset="0"/>
              </a:rPr>
              <a:t>iPadOS</a:t>
            </a:r>
            <a:r>
              <a:rPr lang="en-US" sz="1800" dirty="0">
                <a:latin typeface="Aptos Display" panose="020B0004020202020204" pitchFamily="34" charset="0"/>
              </a:rPr>
              <a:t>, Chrome OS, Netbook Devices </a:t>
            </a:r>
          </a:p>
          <a:p>
            <a:pPr marL="771525" lvl="1" indent="-257175">
              <a:lnSpc>
                <a:spcPct val="100000"/>
              </a:lnSpc>
            </a:pPr>
            <a:r>
              <a:rPr lang="en-US" sz="1800" dirty="0">
                <a:latin typeface="Aptos Display" panose="020B0004020202020204" pitchFamily="34" charset="0"/>
              </a:rPr>
              <a:t>Collaboration Tools </a:t>
            </a:r>
          </a:p>
          <a:p>
            <a:pPr marL="771525" lvl="1" indent="-257175">
              <a:lnSpc>
                <a:spcPct val="100000"/>
              </a:lnSpc>
            </a:pPr>
            <a:r>
              <a:rPr lang="en-US" sz="1800" dirty="0">
                <a:latin typeface="Aptos Display" panose="020B0004020202020204" pitchFamily="34" charset="0"/>
              </a:rPr>
              <a:t>Microsoft Game Bar and Other Screen Capture Software</a:t>
            </a:r>
          </a:p>
        </p:txBody>
      </p:sp>
    </p:spTree>
    <p:extLst>
      <p:ext uri="{BB962C8B-B14F-4D97-AF65-F5344CB8AC3E}">
        <p14:creationId xmlns:p14="http://schemas.microsoft.com/office/powerpoint/2010/main" val="734401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dirty="0">
                <a:latin typeface="Aptos Black" panose="020B0004020202020204" pitchFamily="34" charset="0"/>
              </a:rPr>
              <a:t>CDE Access Support</a:t>
            </a:r>
          </a:p>
        </p:txBody>
      </p:sp>
      <p:sp>
        <p:nvSpPr>
          <p:cNvPr id="3" name="Content Placeholder 2"/>
          <p:cNvSpPr>
            <a:spLocks noGrp="1"/>
          </p:cNvSpPr>
          <p:nvPr>
            <p:ph type="body" idx="1"/>
          </p:nvPr>
        </p:nvSpPr>
        <p:spPr>
          <a:xfrm>
            <a:off x="264563" y="951875"/>
            <a:ext cx="8765137" cy="3207896"/>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000" b="1" dirty="0">
                <a:latin typeface="Aptos Display" panose="020B0004020202020204" pitchFamily="34" charset="0"/>
              </a:rPr>
              <a:t>Webinars</a:t>
            </a:r>
          </a:p>
          <a:p>
            <a:pPr marL="25400" lvl="1" indent="0">
              <a:buNone/>
            </a:pPr>
            <a:r>
              <a:rPr lang="en-US" sz="1800" b="0" i="0" dirty="0">
                <a:solidFill>
                  <a:srgbClr val="333333"/>
                </a:solidFill>
                <a:effectLst/>
                <a:latin typeface="Aptos Display" panose="020B0004020202020204" pitchFamily="34" charset="0"/>
              </a:rPr>
              <a:t>DRC and WIDA will be hosting a series of </a:t>
            </a:r>
            <a:r>
              <a:rPr lang="en-US" sz="1800" b="0" i="0" u="sng" dirty="0">
                <a:solidFill>
                  <a:srgbClr val="3A88DD"/>
                </a:solidFill>
                <a:effectLst/>
                <a:latin typeface="Aptos Display" panose="020B0004020202020204" pitchFamily="34" charset="0"/>
                <a:hlinkClick r:id="rId2"/>
              </a:rPr>
              <a:t>Technology Webinars for Technology Coordinators in the 2024-2025</a:t>
            </a:r>
            <a:r>
              <a:rPr lang="en-US" sz="1800" b="0" i="0" dirty="0">
                <a:solidFill>
                  <a:srgbClr val="333333"/>
                </a:solidFill>
                <a:effectLst/>
                <a:latin typeface="Aptos Display" panose="020B0004020202020204" pitchFamily="34" charset="0"/>
              </a:rPr>
              <a:t> school year. </a:t>
            </a:r>
          </a:p>
          <a:p>
            <a:pPr lvl="2">
              <a:buFont typeface="Courier New" panose="02070309020205020404" pitchFamily="49" charset="0"/>
              <a:buChar char="o"/>
            </a:pPr>
            <a:r>
              <a:rPr lang="en-US" sz="1800" b="0" i="0" dirty="0">
                <a:solidFill>
                  <a:srgbClr val="333333"/>
                </a:solidFill>
                <a:effectLst/>
                <a:latin typeface="Aptos Display" panose="020B0004020202020204" pitchFamily="34" charset="0"/>
              </a:rPr>
              <a:t>Pre-Testing: Software Updates and Tech Readiness Checklist </a:t>
            </a:r>
          </a:p>
          <a:p>
            <a:pPr lvl="2">
              <a:buFont typeface="Courier New" panose="02070309020205020404" pitchFamily="49" charset="0"/>
              <a:buChar char="o"/>
            </a:pPr>
            <a:r>
              <a:rPr lang="en-US" sz="1800" b="0" i="0" dirty="0">
                <a:solidFill>
                  <a:srgbClr val="333333"/>
                </a:solidFill>
                <a:effectLst/>
                <a:latin typeface="Aptos Display" panose="020B0004020202020204" pitchFamily="34" charset="0"/>
              </a:rPr>
              <a:t>Pre-Testing: Technology Installations - Part 1</a:t>
            </a:r>
          </a:p>
          <a:p>
            <a:pPr lvl="2">
              <a:buFont typeface="Courier New" panose="02070309020205020404" pitchFamily="49" charset="0"/>
              <a:buChar char="o"/>
            </a:pPr>
            <a:r>
              <a:rPr lang="en-US" sz="1800" b="0" i="0" dirty="0">
                <a:solidFill>
                  <a:srgbClr val="333333"/>
                </a:solidFill>
                <a:effectLst/>
                <a:latin typeface="Aptos Display" panose="020B0004020202020204" pitchFamily="34" charset="0"/>
              </a:rPr>
              <a:t>Pre-Testing: Technology Installations - Part 2</a:t>
            </a:r>
          </a:p>
          <a:p>
            <a:pPr lvl="2">
              <a:buFont typeface="Courier New" panose="02070309020205020404" pitchFamily="49" charset="0"/>
              <a:buChar char="o"/>
            </a:pPr>
            <a:r>
              <a:rPr lang="en-US" sz="1800" b="0" i="0" dirty="0">
                <a:solidFill>
                  <a:srgbClr val="333333"/>
                </a:solidFill>
                <a:effectLst/>
                <a:latin typeface="Aptos Display" panose="020B0004020202020204" pitchFamily="34" charset="0"/>
              </a:rPr>
              <a:t>Pre-Testing: Technology Support and Online Preparedness </a:t>
            </a:r>
          </a:p>
          <a:p>
            <a:pPr lvl="2">
              <a:buFont typeface="Courier New" panose="02070309020205020404" pitchFamily="49" charset="0"/>
              <a:buChar char="o"/>
            </a:pPr>
            <a:r>
              <a:rPr lang="en-US" sz="1800" b="0" i="0" dirty="0">
                <a:solidFill>
                  <a:srgbClr val="333333"/>
                </a:solidFill>
                <a:effectLst/>
                <a:latin typeface="Aptos Display" panose="020B0004020202020204" pitchFamily="34" charset="0"/>
              </a:rPr>
              <a:t>During Testing: Technology Troubleshooting</a:t>
            </a:r>
          </a:p>
          <a:p>
            <a:pPr indent="0">
              <a:buNone/>
            </a:pPr>
            <a:endParaRPr lang="en-US" sz="1800" b="1" dirty="0">
              <a:latin typeface="Aptos Display" panose="020B0004020202020204" pitchFamily="34" charset="0"/>
            </a:endParaRPr>
          </a:p>
        </p:txBody>
      </p:sp>
    </p:spTree>
    <p:extLst>
      <p:ext uri="{BB962C8B-B14F-4D97-AF65-F5344CB8AC3E}">
        <p14:creationId xmlns:p14="http://schemas.microsoft.com/office/powerpoint/2010/main" val="316392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47FFB9-372A-F130-3B98-AD7D32FEBB38}"/>
              </a:ext>
            </a:extLst>
          </p:cNvPr>
          <p:cNvSpPr>
            <a:spLocks noGrp="1"/>
          </p:cNvSpPr>
          <p:nvPr>
            <p:ph type="title" idx="3"/>
          </p:nvPr>
        </p:nvSpPr>
        <p:spPr>
          <a:xfrm>
            <a:off x="577515" y="1217174"/>
            <a:ext cx="8815632" cy="1458850"/>
          </a:xfrm>
        </p:spPr>
        <p:txBody>
          <a:bodyPr/>
          <a:lstStyle/>
          <a:p>
            <a:pPr indent="0" algn="l"/>
            <a:r>
              <a:rPr lang="en-US" sz="4400" b="1" dirty="0">
                <a:solidFill>
                  <a:schemeClr val="bg1"/>
                </a:solidFill>
                <a:latin typeface="Aptos Black" panose="020B0004020202020204" pitchFamily="34" charset="0"/>
              </a:rPr>
              <a:t>2024-2025 District Technology Coordinator Kickoff</a:t>
            </a:r>
          </a:p>
        </p:txBody>
      </p:sp>
      <p:sp>
        <p:nvSpPr>
          <p:cNvPr id="3" name="Subtitle 2"/>
          <p:cNvSpPr>
            <a:spLocks noGrp="1"/>
          </p:cNvSpPr>
          <p:nvPr>
            <p:ph type="subTitle" idx="4294967295"/>
          </p:nvPr>
        </p:nvSpPr>
        <p:spPr>
          <a:xfrm>
            <a:off x="577515" y="3105651"/>
            <a:ext cx="5143500" cy="108133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800" dirty="0">
                <a:latin typeface="Aptos Display" panose="020B0004020202020204" pitchFamily="34" charset="0"/>
                <a:ea typeface="Calibri" panose="020F0502020204030204" pitchFamily="34" charset="0"/>
                <a:cs typeface="Calibri" panose="020F0502020204030204" pitchFamily="34" charset="0"/>
              </a:rPr>
              <a:t>CDE Assessment Division</a:t>
            </a:r>
            <a:br>
              <a:rPr lang="en-US" sz="2800" dirty="0">
                <a:latin typeface="Aptos Display" panose="020B0004020202020204" pitchFamily="34" charset="0"/>
                <a:ea typeface="Calibri" panose="020F0502020204030204" pitchFamily="34" charset="0"/>
                <a:cs typeface="Calibri" panose="020F0502020204030204" pitchFamily="34" charset="0"/>
              </a:rPr>
            </a:br>
            <a:r>
              <a:rPr lang="en-US" sz="2800" dirty="0">
                <a:latin typeface="Aptos Display" panose="020B0004020202020204" pitchFamily="34" charset="0"/>
                <a:ea typeface="Calibri" panose="020F0502020204030204" pitchFamily="34" charset="0"/>
                <a:cs typeface="Calibri" panose="020F0502020204030204" pitchFamily="34" charset="0"/>
              </a:rPr>
              <a:t>October 17, 2024</a:t>
            </a:r>
          </a:p>
        </p:txBody>
      </p:sp>
    </p:spTree>
    <p:extLst>
      <p:ext uri="{BB962C8B-B14F-4D97-AF65-F5344CB8AC3E}">
        <p14:creationId xmlns:p14="http://schemas.microsoft.com/office/powerpoint/2010/main" val="2534138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24" y="473243"/>
            <a:ext cx="8815633" cy="213375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CMAS</a:t>
            </a:r>
            <a:br>
              <a:rPr lang="en-US" sz="3300" dirty="0">
                <a:solidFill>
                  <a:schemeClr val="bg1"/>
                </a:solidFill>
                <a:latin typeface="Aptos Black" panose="020B0004020202020204" pitchFamily="34" charset="0"/>
              </a:rPr>
            </a:br>
            <a:r>
              <a:rPr lang="en-US" sz="3300" dirty="0">
                <a:solidFill>
                  <a:schemeClr val="bg1"/>
                </a:solidFill>
                <a:latin typeface="Aptos Black" panose="020B0004020202020204" pitchFamily="34" charset="0"/>
              </a:rPr>
              <a:t>Mathematics, English Language Arts/Literacy, Colorado Spanish Language Arts (CSLA) &amp; Science </a:t>
            </a:r>
          </a:p>
        </p:txBody>
      </p:sp>
    </p:spTree>
    <p:extLst>
      <p:ext uri="{BB962C8B-B14F-4D97-AF65-F5344CB8AC3E}">
        <p14:creationId xmlns:p14="http://schemas.microsoft.com/office/powerpoint/2010/main" val="749768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latin typeface="+mn-lt"/>
              </a:rPr>
              <a:t>CMAS Administration</a:t>
            </a:r>
          </a:p>
        </p:txBody>
      </p:sp>
      <p:graphicFrame>
        <p:nvGraphicFramePr>
          <p:cNvPr id="6" name="Content Placeholder 2" descr="Science&#10; Grades 5, 8 and 11&#10;Math&#10; Grades 3 through 8&#10;ELA&#10; Grades 3 through 8&#10;  CSLA: ELA accommodation for eligible multilingual learners &#10;  in grades 3 and 4&#10;Social Studies&#10; Grades 4 and 7&#10;  Administered only at selected schools">
            <a:extLst>
              <a:ext uri="{FF2B5EF4-FFF2-40B4-BE49-F238E27FC236}">
                <a16:creationId xmlns:a16="http://schemas.microsoft.com/office/drawing/2014/main" id="{0D1F6FF8-59FA-3EEF-03E3-B477E38FE4C7}"/>
              </a:ext>
            </a:extLst>
          </p:cNvPr>
          <p:cNvGraphicFramePr>
            <a:graphicFrameLocks noGrp="1"/>
          </p:cNvGraphicFramePr>
          <p:nvPr>
            <p:ph idx="4294967295"/>
            <p:extLst>
              <p:ext uri="{D42A27DB-BD31-4B8C-83A1-F6EECF244321}">
                <p14:modId xmlns:p14="http://schemas.microsoft.com/office/powerpoint/2010/main" val="2915133855"/>
              </p:ext>
            </p:extLst>
          </p:nvPr>
        </p:nvGraphicFramePr>
        <p:xfrm>
          <a:off x="264563" y="696945"/>
          <a:ext cx="6625524" cy="3954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TextBox 35">
            <a:extLst>
              <a:ext uri="{FF2B5EF4-FFF2-40B4-BE49-F238E27FC236}">
                <a16:creationId xmlns:a16="http://schemas.microsoft.com/office/drawing/2014/main" id="{CC2B3821-AC97-B9CD-DA12-073E58813C21}"/>
              </a:ext>
            </a:extLst>
          </p:cNvPr>
          <p:cNvSpPr txBox="1"/>
          <p:nvPr/>
        </p:nvSpPr>
        <p:spPr>
          <a:xfrm>
            <a:off x="7066003" y="858820"/>
            <a:ext cx="189100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b="1" dirty="0">
                <a:cs typeface="Calibri"/>
              </a:rPr>
              <a:t>Window</a:t>
            </a:r>
            <a:r>
              <a:rPr lang="en-US" sz="1800" dirty="0">
                <a:cs typeface="Calibri"/>
              </a:rPr>
              <a:t>: April 7 through 25, 2025</a:t>
            </a:r>
          </a:p>
        </p:txBody>
      </p:sp>
      <p:pic>
        <p:nvPicPr>
          <p:cNvPr id="7" name="Picture 6">
            <a:extLst>
              <a:ext uri="{FF2B5EF4-FFF2-40B4-BE49-F238E27FC236}">
                <a16:creationId xmlns:a16="http://schemas.microsoft.com/office/drawing/2014/main" id="{AA6A6383-54C7-1CF4-08B7-688865526AA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51555" y="914432"/>
            <a:ext cx="356765" cy="403537"/>
          </a:xfrm>
          <a:prstGeom prst="rect">
            <a:avLst/>
          </a:prstGeom>
        </p:spPr>
      </p:pic>
      <p:pic>
        <p:nvPicPr>
          <p:cNvPr id="11" name="Picture 10">
            <a:extLst>
              <a:ext uri="{FF2B5EF4-FFF2-40B4-BE49-F238E27FC236}">
                <a16:creationId xmlns:a16="http://schemas.microsoft.com/office/drawing/2014/main" id="{7902BB67-9161-5FB4-890E-7FBC3D9667A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51555" y="1670275"/>
            <a:ext cx="407282" cy="400814"/>
          </a:xfrm>
          <a:prstGeom prst="rect">
            <a:avLst/>
          </a:prstGeom>
        </p:spPr>
      </p:pic>
      <p:pic>
        <p:nvPicPr>
          <p:cNvPr id="9" name="Picture 8">
            <a:extLst>
              <a:ext uri="{FF2B5EF4-FFF2-40B4-BE49-F238E27FC236}">
                <a16:creationId xmlns:a16="http://schemas.microsoft.com/office/drawing/2014/main" id="{C2826C4D-ECC1-E6D2-35E7-8A8B496DE31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151555" y="2674162"/>
            <a:ext cx="573094" cy="501024"/>
          </a:xfrm>
          <a:prstGeom prst="rect">
            <a:avLst/>
          </a:prstGeom>
        </p:spPr>
      </p:pic>
      <p:pic>
        <p:nvPicPr>
          <p:cNvPr id="15" name="Picture 14">
            <a:extLst>
              <a:ext uri="{FF2B5EF4-FFF2-40B4-BE49-F238E27FC236}">
                <a16:creationId xmlns:a16="http://schemas.microsoft.com/office/drawing/2014/main" id="{EEC45BEA-E19B-329A-446D-62E3B87AE0E1}"/>
              </a:ext>
              <a:ext uri="{C183D7F6-B498-43B3-948B-1728B52AA6E4}">
                <adec:decorative xmlns:adec="http://schemas.microsoft.com/office/drawing/2017/decorative" val="1"/>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Effect>
                      <a14:saturation sat="0"/>
                    </a14:imgEffect>
                  </a14:imgLayer>
                </a14:imgProps>
              </a:ext>
            </a:extLst>
          </a:blip>
          <a:stretch>
            <a:fillRect/>
          </a:stretch>
        </p:blipFill>
        <p:spPr>
          <a:xfrm>
            <a:off x="6258633" y="3898312"/>
            <a:ext cx="358938" cy="548243"/>
          </a:xfrm>
          <a:prstGeom prst="rect">
            <a:avLst/>
          </a:prstGeom>
        </p:spPr>
      </p:pic>
    </p:spTree>
    <p:extLst>
      <p:ext uri="{BB962C8B-B14F-4D97-AF65-F5344CB8AC3E}">
        <p14:creationId xmlns:p14="http://schemas.microsoft.com/office/powerpoint/2010/main" val="324853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PearsonAccess</a:t>
            </a:r>
            <a:r>
              <a:rPr lang="en-US" sz="2700" baseline="30000" dirty="0">
                <a:latin typeface="Aptos Black" panose="020B0004020202020204" pitchFamily="34" charset="0"/>
              </a:rPr>
              <a:t>next</a:t>
            </a:r>
          </a:p>
        </p:txBody>
      </p:sp>
      <p:sp>
        <p:nvSpPr>
          <p:cNvPr id="3" name="Content Placeholder 2"/>
          <p:cNvSpPr>
            <a:spLocks noGrp="1"/>
          </p:cNvSpPr>
          <p:nvPr>
            <p:ph type="body" idx="1"/>
          </p:nvPr>
        </p:nvSpPr>
        <p:spPr>
          <a:xfrm>
            <a:off x="311700" y="1152475"/>
            <a:ext cx="8698657" cy="303480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000" b="1" dirty="0">
                <a:solidFill>
                  <a:schemeClr val="tx1"/>
                </a:solidFill>
                <a:latin typeface="Aptos Display" panose="020B0004020202020204" pitchFamily="34" charset="0"/>
              </a:rPr>
              <a:t>The online platform used for CMAS data management and administration</a:t>
            </a:r>
          </a:p>
          <a:p>
            <a:pPr marL="600075" lvl="1" indent="-257175"/>
            <a:endParaRPr lang="en-US" sz="1800" dirty="0">
              <a:latin typeface="Aptos Display" panose="020B0004020202020204" pitchFamily="34" charset="0"/>
            </a:endParaRPr>
          </a:p>
          <a:p>
            <a:pPr marL="600075" lvl="1" indent="-257175"/>
            <a:r>
              <a:rPr lang="en-US" sz="1800" dirty="0">
                <a:latin typeface="Aptos Display" panose="020B0004020202020204" pitchFamily="34" charset="0"/>
              </a:rPr>
              <a:t>DAC grants district accounts and permissions throughout the year in </a:t>
            </a:r>
            <a:r>
              <a:rPr lang="en-US" sz="1800" dirty="0" err="1">
                <a:solidFill>
                  <a:schemeClr val="tx1"/>
                </a:solidFill>
                <a:latin typeface="Aptos Display" panose="020B0004020202020204" pitchFamily="34" charset="0"/>
              </a:rPr>
              <a:t>PearsonAccess</a:t>
            </a:r>
            <a:r>
              <a:rPr lang="en-US" sz="1800" baseline="30000" dirty="0" err="1">
                <a:solidFill>
                  <a:schemeClr val="tx1"/>
                </a:solidFill>
                <a:latin typeface="Aptos Display" panose="020B0004020202020204" pitchFamily="34" charset="0"/>
              </a:rPr>
              <a:t>next</a:t>
            </a:r>
            <a:endParaRPr lang="en-US" sz="1800" baseline="30000" dirty="0">
              <a:solidFill>
                <a:schemeClr val="tx1"/>
              </a:solidFill>
              <a:latin typeface="Aptos Display" panose="020B0004020202020204" pitchFamily="34" charset="0"/>
            </a:endParaRPr>
          </a:p>
          <a:p>
            <a:pPr marL="685800" lvl="1" indent="-342900"/>
            <a:endParaRPr lang="en-US" sz="1800" dirty="0">
              <a:latin typeface="Aptos Display" panose="020B0004020202020204" pitchFamily="34" charset="0"/>
            </a:endParaRPr>
          </a:p>
          <a:p>
            <a:pPr marL="685800" lvl="1" indent="-342900"/>
            <a:r>
              <a:rPr lang="en-US" sz="1800" dirty="0">
                <a:latin typeface="Aptos Display" panose="020B0004020202020204" pitchFamily="34" charset="0"/>
              </a:rPr>
              <a:t>DTC will need access to complete the TestNav Configuration if your have a proctor caching configuration.</a:t>
            </a:r>
          </a:p>
        </p:txBody>
      </p:sp>
    </p:spTree>
    <p:extLst>
      <p:ext uri="{BB962C8B-B14F-4D97-AF65-F5344CB8AC3E}">
        <p14:creationId xmlns:p14="http://schemas.microsoft.com/office/powerpoint/2010/main" val="3735567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8614874" cy="554389"/>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TestNav Requirements Policy</a:t>
            </a:r>
            <a:endParaRPr lang="en-US" sz="2700" baseline="30000" dirty="0">
              <a:latin typeface="Aptos Black" panose="020B0004020202020204" pitchFamily="34" charset="0"/>
            </a:endParaRPr>
          </a:p>
        </p:txBody>
      </p:sp>
      <p:graphicFrame>
        <p:nvGraphicFramePr>
          <p:cNvPr id="5" name="Table 4">
            <a:extLst>
              <a:ext uri="{FF2B5EF4-FFF2-40B4-BE49-F238E27FC236}">
                <a16:creationId xmlns:a16="http://schemas.microsoft.com/office/drawing/2014/main" id="{137650A2-7D68-4140-80A3-073641EF718B}"/>
              </a:ext>
            </a:extLst>
          </p:cNvPr>
          <p:cNvGraphicFramePr>
            <a:graphicFrameLocks noGrp="1"/>
          </p:cNvGraphicFramePr>
          <p:nvPr>
            <p:extLst>
              <p:ext uri="{D42A27DB-BD31-4B8C-83A1-F6EECF244321}">
                <p14:modId xmlns:p14="http://schemas.microsoft.com/office/powerpoint/2010/main" val="672191797"/>
              </p:ext>
            </p:extLst>
          </p:nvPr>
        </p:nvGraphicFramePr>
        <p:xfrm>
          <a:off x="101233" y="804940"/>
          <a:ext cx="8941534" cy="3823116"/>
        </p:xfrm>
        <a:graphic>
          <a:graphicData uri="http://schemas.openxmlformats.org/drawingml/2006/table">
            <a:tbl>
              <a:tblPr firstRow="1" bandRow="1">
                <a:tableStyleId>{5A111915-BE36-4E01-A7E5-04B1672EAD32}</a:tableStyleId>
              </a:tblPr>
              <a:tblGrid>
                <a:gridCol w="1574830">
                  <a:extLst>
                    <a:ext uri="{9D8B030D-6E8A-4147-A177-3AD203B41FA5}">
                      <a16:colId xmlns:a16="http://schemas.microsoft.com/office/drawing/2014/main" val="126237389"/>
                    </a:ext>
                  </a:extLst>
                </a:gridCol>
                <a:gridCol w="4634121">
                  <a:extLst>
                    <a:ext uri="{9D8B030D-6E8A-4147-A177-3AD203B41FA5}">
                      <a16:colId xmlns:a16="http://schemas.microsoft.com/office/drawing/2014/main" val="874784100"/>
                    </a:ext>
                  </a:extLst>
                </a:gridCol>
                <a:gridCol w="2732583">
                  <a:extLst>
                    <a:ext uri="{9D8B030D-6E8A-4147-A177-3AD203B41FA5}">
                      <a16:colId xmlns:a16="http://schemas.microsoft.com/office/drawing/2014/main" val="3796661186"/>
                    </a:ext>
                  </a:extLst>
                </a:gridCol>
              </a:tblGrid>
              <a:tr h="624504">
                <a:tc>
                  <a:txBody>
                    <a:bodyPr/>
                    <a:lstStyle/>
                    <a:p>
                      <a:pPr algn="l" fontAlgn="t"/>
                      <a:r>
                        <a:rPr lang="en-US" sz="1800" dirty="0">
                          <a:effectLst/>
                        </a:rPr>
                        <a:t>OS: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Based on manufacturer support Pearson will support: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Resources: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578628003"/>
                  </a:ext>
                </a:extLst>
              </a:tr>
              <a:tr h="624504">
                <a:tc>
                  <a:txBody>
                    <a:bodyPr/>
                    <a:lstStyle/>
                    <a:p>
                      <a:pPr algn="l" fontAlgn="t"/>
                      <a:r>
                        <a:rPr lang="en-US" sz="1800" dirty="0">
                          <a:effectLst/>
                        </a:rPr>
                        <a:t>OS X and macOS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The two past releases as of July 15.</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N/A</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3514949110"/>
                  </a:ext>
                </a:extLst>
              </a:tr>
              <a:tr h="624504">
                <a:tc>
                  <a:txBody>
                    <a:bodyPr/>
                    <a:lstStyle/>
                    <a:p>
                      <a:pPr algn="l" fontAlgn="t"/>
                      <a:r>
                        <a:rPr lang="en-US" sz="1800">
                          <a:effectLst/>
                        </a:rPr>
                        <a:t>iOS</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a:effectLst/>
                        </a:rPr>
                        <a:t>The two past releases as of July 15.</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u="none" strike="noStrike">
                          <a:effectLst/>
                          <a:hlinkClick r:id="rId3"/>
                        </a:rPr>
                        <a:t>iOS Life Cycle Management</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1373260375"/>
                  </a:ext>
                </a:extLst>
              </a:tr>
              <a:tr h="624504">
                <a:tc>
                  <a:txBody>
                    <a:bodyPr/>
                    <a:lstStyle/>
                    <a:p>
                      <a:pPr algn="l" fontAlgn="t"/>
                      <a:r>
                        <a:rPr lang="en-US" sz="1800" dirty="0" err="1">
                          <a:effectLst/>
                        </a:rPr>
                        <a:t>ChromeOS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Releases Google supports as of July 15 of the current calendar school year.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u="none" strike="noStrike">
                          <a:effectLst/>
                          <a:hlinkClick r:id="rId4"/>
                        </a:rPr>
                        <a:t>Chrome Update Policy</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3578071310"/>
                  </a:ext>
                </a:extLst>
              </a:tr>
              <a:tr h="893365">
                <a:tc>
                  <a:txBody>
                    <a:bodyPr/>
                    <a:lstStyle/>
                    <a:p>
                      <a:pPr algn="l" fontAlgn="t"/>
                      <a:r>
                        <a:rPr lang="en-US" sz="1800">
                          <a:effectLst/>
                        </a:rPr>
                        <a:t>Windows</a:t>
                      </a:r>
                    </a:p>
                    <a:p>
                      <a:pPr algn="l" fontAlgn="t"/>
                      <a:br>
                        <a:rPr lang="en-US" sz="1800">
                          <a:effectLst/>
                        </a:rPr>
                      </a:b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Releases Microsoft supports as of July 15 of the current calendar school year.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u="none" strike="noStrike" dirty="0">
                          <a:effectLst/>
                          <a:hlinkClick r:id="rId5"/>
                        </a:rPr>
                        <a:t>Windows lifecycle fact sheet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1375356253"/>
                  </a:ext>
                </a:extLst>
              </a:tr>
              <a:tr h="357021">
                <a:tc>
                  <a:txBody>
                    <a:bodyPr/>
                    <a:lstStyle/>
                    <a:p>
                      <a:pPr algn="l" fontAlgn="t"/>
                      <a:r>
                        <a:rPr lang="en-US" sz="1800" dirty="0">
                          <a:effectLst/>
                        </a:rPr>
                        <a:t>Ubuntu</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a:effectLst/>
                        </a:rPr>
                        <a:t>The last two long-term releases.</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tc>
                  <a:txBody>
                    <a:bodyPr/>
                    <a:lstStyle/>
                    <a:p>
                      <a:pPr algn="l" fontAlgn="t"/>
                      <a:r>
                        <a:rPr lang="en-US" sz="1800" dirty="0">
                          <a:effectLst/>
                        </a:rPr>
                        <a:t>N/A</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3246" marR="63246" marT="44273" marB="44273"/>
                </a:tc>
                <a:extLst>
                  <a:ext uri="{0D108BD9-81ED-4DB2-BD59-A6C34878D82A}">
                    <a16:rowId xmlns:a16="http://schemas.microsoft.com/office/drawing/2014/main" val="1140792607"/>
                  </a:ext>
                </a:extLst>
              </a:tr>
            </a:tbl>
          </a:graphicData>
        </a:graphic>
      </p:graphicFrame>
    </p:spTree>
    <p:extLst>
      <p:ext uri="{BB962C8B-B14F-4D97-AF65-F5344CB8AC3E}">
        <p14:creationId xmlns:p14="http://schemas.microsoft.com/office/powerpoint/2010/main" val="612090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ctr"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mn-lt"/>
              </a:rPr>
              <a:t>TestNav Components 2024-25</a:t>
            </a:r>
          </a:p>
        </p:txBody>
      </p:sp>
      <p:graphicFrame>
        <p:nvGraphicFramePr>
          <p:cNvPr id="3" name="Table 2">
            <a:extLst>
              <a:ext uri="{FF2B5EF4-FFF2-40B4-BE49-F238E27FC236}">
                <a16:creationId xmlns:a16="http://schemas.microsoft.com/office/drawing/2014/main" id="{59F6A28C-3120-436B-BA6F-3C0C9DCE5480}"/>
              </a:ext>
            </a:extLst>
          </p:cNvPr>
          <p:cNvGraphicFramePr>
            <a:graphicFrameLocks noGrp="1"/>
          </p:cNvGraphicFramePr>
          <p:nvPr>
            <p:extLst>
              <p:ext uri="{D42A27DB-BD31-4B8C-83A1-F6EECF244321}">
                <p14:modId xmlns:p14="http://schemas.microsoft.com/office/powerpoint/2010/main" val="2182167047"/>
              </p:ext>
            </p:extLst>
          </p:nvPr>
        </p:nvGraphicFramePr>
        <p:xfrm>
          <a:off x="6696" y="873176"/>
          <a:ext cx="9130607" cy="3665178"/>
        </p:xfrm>
        <a:graphic>
          <a:graphicData uri="http://schemas.openxmlformats.org/drawingml/2006/table">
            <a:tbl>
              <a:tblPr firstRow="1" firstCol="1" bandRow="1">
                <a:tableStyleId>{5A111915-BE36-4E01-A7E5-04B1672EAD32}</a:tableStyleId>
              </a:tblPr>
              <a:tblGrid>
                <a:gridCol w="3309897">
                  <a:extLst>
                    <a:ext uri="{9D8B030D-6E8A-4147-A177-3AD203B41FA5}">
                      <a16:colId xmlns:a16="http://schemas.microsoft.com/office/drawing/2014/main" val="37276868"/>
                    </a:ext>
                  </a:extLst>
                </a:gridCol>
                <a:gridCol w="5820710">
                  <a:extLst>
                    <a:ext uri="{9D8B030D-6E8A-4147-A177-3AD203B41FA5}">
                      <a16:colId xmlns:a16="http://schemas.microsoft.com/office/drawing/2014/main" val="3647765831"/>
                    </a:ext>
                  </a:extLst>
                </a:gridCol>
              </a:tblGrid>
              <a:tr h="430501">
                <a:tc>
                  <a:txBody>
                    <a:bodyPr/>
                    <a:lstStyle/>
                    <a:p>
                      <a:pPr marL="0" marR="0" algn="ctr">
                        <a:spcBef>
                          <a:spcPts val="0"/>
                        </a:spcBef>
                        <a:spcAft>
                          <a:spcPts val="0"/>
                        </a:spcAft>
                      </a:pPr>
                      <a:r>
                        <a:rPr lang="en-US" sz="1800" dirty="0">
                          <a:effectLst/>
                        </a:rPr>
                        <a:t>Component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lgn="ctr">
                        <a:spcBef>
                          <a:spcPts val="0"/>
                        </a:spcBef>
                        <a:spcAft>
                          <a:spcPts val="0"/>
                        </a:spcAft>
                      </a:pPr>
                      <a:r>
                        <a:rPr lang="en-US" sz="1800" dirty="0">
                          <a:effectLst/>
                        </a:rPr>
                        <a:t>Installation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456003143"/>
                  </a:ext>
                </a:extLst>
              </a:tr>
              <a:tr h="623994">
                <a:tc>
                  <a:txBody>
                    <a:bodyPr/>
                    <a:lstStyle/>
                    <a:p>
                      <a:pPr marL="0" marR="0">
                        <a:spcBef>
                          <a:spcPts val="0"/>
                        </a:spcBef>
                        <a:spcAft>
                          <a:spcPts val="0"/>
                        </a:spcAft>
                      </a:pPr>
                      <a:r>
                        <a:rPr lang="en-US" sz="1800" dirty="0">
                          <a:effectLst/>
                        </a:rPr>
                        <a:t>Proctor Caching</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spcBef>
                          <a:spcPts val="0"/>
                        </a:spcBef>
                        <a:spcAft>
                          <a:spcPts val="0"/>
                        </a:spcAft>
                      </a:pPr>
                      <a:r>
                        <a:rPr lang="en-US" sz="1800" dirty="0">
                          <a:effectLst/>
                        </a:rPr>
                        <a:t>No updates, uninstall and reinstall current version if necessary</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1846638475"/>
                  </a:ext>
                </a:extLst>
              </a:tr>
              <a:tr h="445389">
                <a:tc>
                  <a:txBody>
                    <a:bodyPr/>
                    <a:lstStyle/>
                    <a:p>
                      <a:pPr marL="0" marR="0">
                        <a:spcBef>
                          <a:spcPts val="0"/>
                        </a:spcBef>
                        <a:spcAft>
                          <a:spcPts val="0"/>
                        </a:spcAft>
                      </a:pPr>
                      <a:r>
                        <a:rPr lang="en-US" sz="1800" dirty="0">
                          <a:effectLst/>
                        </a:rPr>
                        <a:t>TestNav Server side software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spcBef>
                          <a:spcPts val="0"/>
                        </a:spcBef>
                        <a:spcAft>
                          <a:spcPts val="0"/>
                        </a:spcAft>
                      </a:pPr>
                      <a:r>
                        <a:rPr lang="en-US" sz="1800">
                          <a:effectLst/>
                        </a:rPr>
                        <a:t>No install required apps are automatically updated</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3304183952"/>
                  </a:ext>
                </a:extLst>
              </a:tr>
              <a:tr h="1309606">
                <a:tc>
                  <a:txBody>
                    <a:bodyPr/>
                    <a:lstStyle/>
                    <a:p>
                      <a:pPr marL="0" marR="0">
                        <a:spcBef>
                          <a:spcPts val="0"/>
                        </a:spcBef>
                        <a:spcAft>
                          <a:spcPts val="0"/>
                        </a:spcAft>
                      </a:pPr>
                      <a:r>
                        <a:rPr lang="en-US" sz="1800">
                          <a:effectLst/>
                        </a:rPr>
                        <a:t>Desktop Client App</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spcBef>
                          <a:spcPts val="0"/>
                        </a:spcBef>
                        <a:spcAft>
                          <a:spcPts val="0"/>
                        </a:spcAft>
                      </a:pPr>
                      <a:r>
                        <a:rPr lang="en-US" sz="1800" dirty="0">
                          <a:effectLst/>
                        </a:rPr>
                        <a:t>The new app can be pushed out to Mac OS or Windows OS devices without the need to uninstall the old version</a:t>
                      </a:r>
                    </a:p>
                    <a:p>
                      <a:pPr marL="0" marR="0">
                        <a:spcBef>
                          <a:spcPts val="0"/>
                        </a:spcBef>
                        <a:spcAft>
                          <a:spcPts val="0"/>
                        </a:spcAft>
                      </a:pPr>
                      <a:endParaRPr lang="en-US" sz="1800" dirty="0">
                        <a:effectLst/>
                      </a:endParaRPr>
                    </a:p>
                    <a:p>
                      <a:pPr marL="0" marR="0">
                        <a:spcBef>
                          <a:spcPts val="0"/>
                        </a:spcBef>
                        <a:spcAft>
                          <a:spcPts val="0"/>
                        </a:spcAft>
                      </a:pPr>
                      <a:r>
                        <a:rPr lang="en-US" sz="1800" kern="1200" dirty="0">
                          <a:solidFill>
                            <a:schemeClr val="dk1"/>
                          </a:solidFill>
                          <a:effectLst/>
                        </a:rPr>
                        <a:t>Apps on windows stores now support auto updates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3064562739"/>
                  </a:ext>
                </a:extLst>
              </a:tr>
              <a:tr h="340329">
                <a:tc>
                  <a:txBody>
                    <a:bodyPr/>
                    <a:lstStyle/>
                    <a:p>
                      <a:pPr marL="0" marR="0">
                        <a:spcBef>
                          <a:spcPts val="0"/>
                        </a:spcBef>
                        <a:spcAft>
                          <a:spcPts val="0"/>
                        </a:spcAft>
                      </a:pPr>
                      <a:r>
                        <a:rPr lang="en-US" sz="1800">
                          <a:effectLst/>
                        </a:rPr>
                        <a:t>iPad Client App</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spcBef>
                          <a:spcPts val="0"/>
                        </a:spcBef>
                        <a:spcAft>
                          <a:spcPts val="0"/>
                        </a:spcAft>
                      </a:pPr>
                      <a:r>
                        <a:rPr lang="en-US" sz="1800">
                          <a:effectLst/>
                        </a:rPr>
                        <a:t>Auto updates are supported</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1379046574"/>
                  </a:ext>
                </a:extLst>
              </a:tr>
              <a:tr h="515359">
                <a:tc>
                  <a:txBody>
                    <a:bodyPr/>
                    <a:lstStyle/>
                    <a:p>
                      <a:pPr marL="0" marR="0">
                        <a:spcBef>
                          <a:spcPts val="0"/>
                        </a:spcBef>
                        <a:spcAft>
                          <a:spcPts val="0"/>
                        </a:spcAft>
                      </a:pPr>
                      <a:r>
                        <a:rPr lang="en-US" sz="1800" dirty="0">
                          <a:effectLst/>
                        </a:rPr>
                        <a:t>Chromebook Client App</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tc>
                  <a:txBody>
                    <a:bodyPr/>
                    <a:lstStyle/>
                    <a:p>
                      <a:pPr marL="0" marR="0">
                        <a:spcBef>
                          <a:spcPts val="0"/>
                        </a:spcBef>
                        <a:spcAft>
                          <a:spcPts val="0"/>
                        </a:spcAft>
                      </a:pPr>
                      <a:r>
                        <a:rPr lang="en-US" sz="1800" dirty="0">
                          <a:effectLst/>
                        </a:rPr>
                        <a:t>Auto updates are supported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54798" marR="54798" marT="27399" marB="27399" anchor="ctr"/>
                </a:tc>
                <a:extLst>
                  <a:ext uri="{0D108BD9-81ED-4DB2-BD59-A6C34878D82A}">
                    <a16:rowId xmlns:a16="http://schemas.microsoft.com/office/drawing/2014/main" val="2373800495"/>
                  </a:ext>
                </a:extLst>
              </a:tr>
            </a:tbl>
          </a:graphicData>
        </a:graphic>
      </p:graphicFrame>
    </p:spTree>
    <p:extLst>
      <p:ext uri="{BB962C8B-B14F-4D97-AF65-F5344CB8AC3E}">
        <p14:creationId xmlns:p14="http://schemas.microsoft.com/office/powerpoint/2010/main" val="1266500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Site Readiness Activities 2024-25</a:t>
            </a:r>
            <a:endParaRPr lang="en-US" sz="2700" baseline="30000" dirty="0">
              <a:latin typeface="Aptos Black" panose="020B0004020202020204" pitchFamily="34" charset="0"/>
            </a:endParaRPr>
          </a:p>
        </p:txBody>
      </p:sp>
      <p:sp>
        <p:nvSpPr>
          <p:cNvPr id="3" name="Content Placeholder 2"/>
          <p:cNvSpPr>
            <a:spLocks noGrp="1"/>
          </p:cNvSpPr>
          <p:nvPr>
            <p:ph type="body"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400" dirty="0"/>
              <a:t>CDE recommends:</a:t>
            </a:r>
          </a:p>
          <a:p>
            <a:pPr marL="771525" lvl="1" indent="-257175"/>
            <a:r>
              <a:rPr lang="en-US" sz="2100" dirty="0"/>
              <a:t>Conduct CMAS Test Simulator Form through the </a:t>
            </a:r>
            <a:r>
              <a:rPr lang="en-US" sz="2100" dirty="0" err="1"/>
              <a:t>PearsonAccess</a:t>
            </a:r>
            <a:r>
              <a:rPr lang="en-US" sz="2100" baseline="30000" dirty="0" err="1"/>
              <a:t>next</a:t>
            </a:r>
            <a:r>
              <a:rPr lang="en-US" sz="2100" dirty="0"/>
              <a:t> Training Site</a:t>
            </a:r>
          </a:p>
          <a:p>
            <a:pPr marL="800100" lvl="1" indent="-285750">
              <a:buFont typeface="Courier New" panose="02070309020205020404" pitchFamily="49" charset="0"/>
              <a:buChar char="o"/>
            </a:pPr>
            <a:endParaRPr lang="en-US" sz="1800" dirty="0"/>
          </a:p>
          <a:p>
            <a:pPr marL="1143000" lvl="2" indent="-285750">
              <a:buFont typeface="Courier New" panose="02070309020205020404" pitchFamily="49" charset="0"/>
              <a:buChar char="o"/>
            </a:pPr>
            <a:r>
              <a:rPr lang="en-US" sz="1800" dirty="0"/>
              <a:t>Provides a way to test the local online assessment environment to verify the network, proctor caching devices and student testing devices are configured correctly using CMAS items </a:t>
            </a:r>
          </a:p>
          <a:p>
            <a:pPr marL="1143000" lvl="2" indent="-285750">
              <a:buFont typeface="Courier New" panose="02070309020205020404" pitchFamily="49" charset="0"/>
              <a:buChar char="o"/>
            </a:pPr>
            <a:endParaRPr lang="en-US" sz="1800" dirty="0"/>
          </a:p>
          <a:p>
            <a:pPr marL="1143000" lvl="2" indent="-285750">
              <a:buFont typeface="Courier New" panose="02070309020205020404" pitchFamily="49" charset="0"/>
              <a:buChar char="o"/>
            </a:pPr>
            <a:r>
              <a:rPr lang="en-US" sz="1800" dirty="0"/>
              <a:t>Highly recommended for districts and schools using virtualized device solutions</a:t>
            </a:r>
          </a:p>
        </p:txBody>
      </p:sp>
    </p:spTree>
    <p:extLst>
      <p:ext uri="{BB962C8B-B14F-4D97-AF65-F5344CB8AC3E}">
        <p14:creationId xmlns:p14="http://schemas.microsoft.com/office/powerpoint/2010/main" val="3803593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88C78-1DBD-9B2D-CD17-A2A5CB95CFF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dirty="0">
                <a:solidFill>
                  <a:schemeClr val="bg1"/>
                </a:solidFill>
                <a:latin typeface="Aptos Black" panose="020B0004020202020204" pitchFamily="34" charset="0"/>
              </a:rPr>
              <a:t>2024 CMAS Administration</a:t>
            </a:r>
          </a:p>
        </p:txBody>
      </p:sp>
    </p:spTree>
    <p:extLst>
      <p:ext uri="{BB962C8B-B14F-4D97-AF65-F5344CB8AC3E}">
        <p14:creationId xmlns:p14="http://schemas.microsoft.com/office/powerpoint/2010/main" val="2999546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Graph of 2024 CMAS Operating System Usage. Chrome OS 80%, Windows 14%, iOS 6%, and Mac OS .3%&#10;"/>
          <p:cNvSpPr txBox="1">
            <a:spLocks noGrp="1"/>
          </p:cNvSpPr>
          <p:nvPr>
            <p:ph type="title"/>
          </p:nvPr>
        </p:nvSpPr>
        <p:spPr>
          <a:xfrm>
            <a:off x="311700" y="231654"/>
            <a:ext cx="8614874" cy="488191"/>
          </a:xfrm>
        </p:spPr>
        <p:txBody>
          <a:bodyPr vert="horz" wrap="square" lIns="0" tIns="11771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latin typeface="Aptos Black" panose="020B0004020202020204" pitchFamily="34" charset="0"/>
                <a:ea typeface="Roboto" panose="02000000000000000000" pitchFamily="2" charset="0"/>
              </a:rPr>
              <a:t>2024 CMAS Operating System Usage</a:t>
            </a:r>
          </a:p>
        </p:txBody>
      </p:sp>
      <p:sp>
        <p:nvSpPr>
          <p:cNvPr id="6" name="Content Placeholder 5">
            <a:extLst>
              <a:ext uri="{FF2B5EF4-FFF2-40B4-BE49-F238E27FC236}">
                <a16:creationId xmlns:a16="http://schemas.microsoft.com/office/drawing/2014/main" id="{2299AB0A-9D3D-8328-3548-7FFD4392C841}"/>
              </a:ext>
            </a:extLst>
          </p:cNvPr>
          <p:cNvSpPr>
            <a:spLocks noGrp="1"/>
          </p:cNvSpPr>
          <p:nvPr>
            <p:ph type="body" idx="1"/>
          </p:nvPr>
        </p:nvSpPr>
        <p:spPr>
          <a:xfrm>
            <a:off x="311699" y="1152475"/>
            <a:ext cx="5427249" cy="30348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000" b="1" dirty="0">
                <a:latin typeface="Aptos Display" panose="020B0004020202020204" pitchFamily="34" charset="0"/>
              </a:rPr>
              <a:t>Most Common</a:t>
            </a:r>
          </a:p>
          <a:p>
            <a:pPr indent="0">
              <a:buNone/>
            </a:pPr>
            <a:r>
              <a:rPr lang="en-US" sz="1800" dirty="0">
                <a:latin typeface="Aptos Display" panose="020B0004020202020204" pitchFamily="34" charset="0"/>
              </a:rPr>
              <a:t>Devices using Chrome OS were the most-used during this testing period, accounting for 1,791,912 tests.</a:t>
            </a:r>
          </a:p>
          <a:p>
            <a:pPr marL="0" indent="0">
              <a:buNone/>
            </a:pPr>
            <a:endParaRPr lang="en-US" sz="1800" b="1" dirty="0">
              <a:latin typeface="Aptos Display" panose="020B0004020202020204" pitchFamily="34" charset="0"/>
            </a:endParaRPr>
          </a:p>
          <a:p>
            <a:pPr marL="0" indent="0">
              <a:buNone/>
            </a:pPr>
            <a:r>
              <a:rPr lang="en-US" sz="2000" b="1" dirty="0">
                <a:latin typeface="Aptos Display" panose="020B0004020202020204" pitchFamily="34" charset="0"/>
              </a:rPr>
              <a:t>Least Common</a:t>
            </a:r>
          </a:p>
          <a:p>
            <a:pPr indent="0">
              <a:lnSpc>
                <a:spcPct val="100000"/>
              </a:lnSpc>
              <a:spcBef>
                <a:spcPts val="470"/>
              </a:spcBef>
              <a:buNone/>
            </a:pPr>
            <a:r>
              <a:rPr lang="en-US" sz="1800" dirty="0">
                <a:latin typeface="Aptos Display" panose="020B0004020202020204" pitchFamily="34" charset="0"/>
                <a:cs typeface="Open Sans"/>
              </a:rPr>
              <a:t>Mac OS</a:t>
            </a:r>
            <a:r>
              <a:rPr lang="en-US" sz="1800" spc="5" dirty="0">
                <a:latin typeface="Aptos Display" panose="020B0004020202020204" pitchFamily="34" charset="0"/>
                <a:cs typeface="Open Sans"/>
              </a:rPr>
              <a:t> </a:t>
            </a:r>
            <a:r>
              <a:rPr lang="en-US" sz="1800" dirty="0">
                <a:latin typeface="Aptos Display" panose="020B0004020202020204" pitchFamily="34" charset="0"/>
                <a:cs typeface="Open Sans"/>
              </a:rPr>
              <a:t>X</a:t>
            </a:r>
            <a:r>
              <a:rPr lang="en-US" sz="1800" spc="5" dirty="0">
                <a:latin typeface="Aptos Display" panose="020B0004020202020204" pitchFamily="34" charset="0"/>
                <a:cs typeface="Open Sans"/>
              </a:rPr>
              <a:t> </a:t>
            </a:r>
            <a:r>
              <a:rPr lang="en-US" sz="1800" dirty="0">
                <a:latin typeface="Aptos Display" panose="020B0004020202020204" pitchFamily="34" charset="0"/>
                <a:cs typeface="Open Sans"/>
              </a:rPr>
              <a:t>was</a:t>
            </a:r>
            <a:r>
              <a:rPr lang="en-US" sz="1800" spc="5" dirty="0">
                <a:latin typeface="Aptos Display" panose="020B0004020202020204" pitchFamily="34" charset="0"/>
                <a:cs typeface="Open Sans"/>
              </a:rPr>
              <a:t> </a:t>
            </a:r>
            <a:r>
              <a:rPr lang="en-US" sz="1800" dirty="0">
                <a:latin typeface="Aptos Display" panose="020B0004020202020204" pitchFamily="34" charset="0"/>
                <a:cs typeface="Open Sans"/>
              </a:rPr>
              <a:t>the</a:t>
            </a:r>
            <a:r>
              <a:rPr lang="en-US" sz="1800" spc="5" dirty="0">
                <a:latin typeface="Aptos Display" panose="020B0004020202020204" pitchFamily="34" charset="0"/>
                <a:cs typeface="Open Sans"/>
              </a:rPr>
              <a:t> </a:t>
            </a:r>
            <a:r>
              <a:rPr lang="en-US" sz="1800" dirty="0">
                <a:latin typeface="Aptos Display" panose="020B0004020202020204" pitchFamily="34" charset="0"/>
                <a:cs typeface="Open Sans"/>
              </a:rPr>
              <a:t>least</a:t>
            </a:r>
            <a:r>
              <a:rPr lang="en-US" sz="1800" spc="5" dirty="0">
                <a:latin typeface="Aptos Display" panose="020B0004020202020204" pitchFamily="34" charset="0"/>
                <a:cs typeface="Open Sans"/>
              </a:rPr>
              <a:t> </a:t>
            </a:r>
            <a:r>
              <a:rPr lang="en-US" sz="1800" spc="-10" dirty="0">
                <a:latin typeface="Aptos Display" panose="020B0004020202020204" pitchFamily="34" charset="0"/>
                <a:cs typeface="Open Sans"/>
              </a:rPr>
              <a:t>common </a:t>
            </a:r>
            <a:r>
              <a:rPr lang="en-US" sz="1800" dirty="0">
                <a:latin typeface="Aptos Display" panose="020B0004020202020204" pitchFamily="34" charset="0"/>
                <a:cs typeface="Open Sans"/>
              </a:rPr>
              <a:t>operating</a:t>
            </a:r>
            <a:r>
              <a:rPr lang="en-US" sz="1800" spc="10" dirty="0">
                <a:latin typeface="Aptos Display" panose="020B0004020202020204" pitchFamily="34" charset="0"/>
                <a:cs typeface="Open Sans"/>
              </a:rPr>
              <a:t> </a:t>
            </a:r>
            <a:r>
              <a:rPr lang="en-US" sz="1800" dirty="0">
                <a:latin typeface="Aptos Display" panose="020B0004020202020204" pitchFamily="34" charset="0"/>
                <a:cs typeface="Open Sans"/>
              </a:rPr>
              <a:t>system;</a:t>
            </a:r>
            <a:r>
              <a:rPr lang="en-US" sz="1800" spc="10" dirty="0">
                <a:latin typeface="Aptos Display" panose="020B0004020202020204" pitchFamily="34" charset="0"/>
                <a:cs typeface="Open Sans"/>
              </a:rPr>
              <a:t> </a:t>
            </a:r>
            <a:r>
              <a:rPr lang="en-US" sz="1800" dirty="0">
                <a:latin typeface="Aptos Display" panose="020B0004020202020204" pitchFamily="34" charset="0"/>
                <a:cs typeface="Open Sans"/>
              </a:rPr>
              <a:t>it</a:t>
            </a:r>
            <a:r>
              <a:rPr lang="en-US" sz="1800" spc="10" dirty="0">
                <a:latin typeface="Aptos Display" panose="020B0004020202020204" pitchFamily="34" charset="0"/>
                <a:cs typeface="Open Sans"/>
              </a:rPr>
              <a:t> </a:t>
            </a:r>
            <a:r>
              <a:rPr lang="en-US" sz="1800" dirty="0">
                <a:latin typeface="Aptos Display" panose="020B0004020202020204" pitchFamily="34" charset="0"/>
                <a:cs typeface="Open Sans"/>
              </a:rPr>
              <a:t>was</a:t>
            </a:r>
            <a:r>
              <a:rPr lang="en-US" sz="1800" spc="15" dirty="0">
                <a:latin typeface="Aptos Display" panose="020B0004020202020204" pitchFamily="34" charset="0"/>
                <a:cs typeface="Open Sans"/>
              </a:rPr>
              <a:t> </a:t>
            </a:r>
            <a:r>
              <a:rPr lang="en-US" sz="1800" dirty="0">
                <a:latin typeface="Aptos Display" panose="020B0004020202020204" pitchFamily="34" charset="0"/>
                <a:cs typeface="Open Sans"/>
              </a:rPr>
              <a:t>used</a:t>
            </a:r>
            <a:r>
              <a:rPr lang="en-US" sz="1800" spc="10" dirty="0">
                <a:latin typeface="Aptos Display" panose="020B0004020202020204" pitchFamily="34" charset="0"/>
                <a:cs typeface="Open Sans"/>
              </a:rPr>
              <a:t> </a:t>
            </a:r>
            <a:r>
              <a:rPr lang="en-US" sz="1800" dirty="0">
                <a:latin typeface="Aptos Display" panose="020B0004020202020204" pitchFamily="34" charset="0"/>
                <a:cs typeface="Open Sans"/>
              </a:rPr>
              <a:t>for</a:t>
            </a:r>
            <a:r>
              <a:rPr lang="en-US" sz="1800" spc="10" dirty="0">
                <a:latin typeface="Aptos Display" panose="020B0004020202020204" pitchFamily="34" charset="0"/>
                <a:cs typeface="Open Sans"/>
              </a:rPr>
              <a:t> </a:t>
            </a:r>
            <a:r>
              <a:rPr lang="en-US" sz="1800" spc="-20" dirty="0">
                <a:latin typeface="Aptos Display" panose="020B0004020202020204" pitchFamily="34" charset="0"/>
                <a:cs typeface="Open Sans"/>
              </a:rPr>
              <a:t>only </a:t>
            </a:r>
            <a:r>
              <a:rPr lang="en-US" sz="1800" dirty="0">
                <a:latin typeface="Aptos Display" panose="020B0004020202020204" pitchFamily="34" charset="0"/>
                <a:cs typeface="Open Sans"/>
              </a:rPr>
              <a:t>3,726 </a:t>
            </a:r>
            <a:r>
              <a:rPr lang="en-US" sz="1800" spc="-10" dirty="0">
                <a:latin typeface="Aptos Display" panose="020B0004020202020204" pitchFamily="34" charset="0"/>
                <a:cs typeface="Open Sans"/>
              </a:rPr>
              <a:t>tests.</a:t>
            </a:r>
            <a:endParaRPr lang="en-US" sz="1800" dirty="0">
              <a:latin typeface="Aptos Display" panose="020B0004020202020204" pitchFamily="34" charset="0"/>
              <a:cs typeface="Open Sans"/>
            </a:endParaRPr>
          </a:p>
          <a:p>
            <a:endParaRPr lang="en-US" dirty="0"/>
          </a:p>
        </p:txBody>
      </p:sp>
      <p:pic>
        <p:nvPicPr>
          <p:cNvPr id="3" name="object 3" descr="Graph of 2024 CMAS Operating System Usage. Chrome OS 80%, Windows 14%, iOS 6%, and Mac OS .3%&#10;&#10;"/>
          <p:cNvPicPr/>
          <p:nvPr/>
        </p:nvPicPr>
        <p:blipFill>
          <a:blip r:embed="rId2" cstate="print"/>
          <a:stretch>
            <a:fillRect/>
          </a:stretch>
        </p:blipFill>
        <p:spPr>
          <a:xfrm>
            <a:off x="5803350" y="1152475"/>
            <a:ext cx="3028950" cy="2695193"/>
          </a:xfrm>
          <a:prstGeom prst="rect">
            <a:avLst/>
          </a:prstGeom>
        </p:spPr>
      </p:pic>
    </p:spTree>
    <p:extLst>
      <p:ext uri="{BB962C8B-B14F-4D97-AF65-F5344CB8AC3E}">
        <p14:creationId xmlns:p14="http://schemas.microsoft.com/office/powerpoint/2010/main" val="820417960"/>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Graph of Spring 2024 Testing Volume April 1 under  400,000 tests, April 8 over 1,000,000 tests, April 15 over 600,000 tests, April 22 100,00 tests."/>
          <p:cNvSpPr txBox="1">
            <a:spLocks noGrp="1"/>
          </p:cNvSpPr>
          <p:nvPr>
            <p:ph type="title"/>
          </p:nvPr>
        </p:nvSpPr>
        <p:spPr>
          <a:xfrm>
            <a:off x="311700" y="105100"/>
            <a:ext cx="8614874" cy="506039"/>
          </a:xfrm>
          <a:prstGeom prst="rect">
            <a:avLst/>
          </a:prstGeom>
        </p:spPr>
        <p:txBody>
          <a:bodyPr spcFirstLastPara="1" vert="horz" wrap="square" lIns="0" tIns="122685" rIns="0" bIns="0" rtlCol="0" anchor="t" anchorCtr="0">
            <a:spAutoFit/>
          </a:bodyPr>
          <a:lstStyle/>
          <a:p>
            <a:pPr marL="9525">
              <a:spcBef>
                <a:spcPts val="79"/>
              </a:spcBef>
            </a:pPr>
            <a:r>
              <a:rPr dirty="0"/>
              <a:t>Spring</a:t>
            </a:r>
            <a:r>
              <a:rPr spc="-23" dirty="0"/>
              <a:t> </a:t>
            </a:r>
            <a:r>
              <a:rPr dirty="0"/>
              <a:t>2024</a:t>
            </a:r>
            <a:r>
              <a:rPr spc="-19" dirty="0"/>
              <a:t> </a:t>
            </a:r>
            <a:r>
              <a:rPr dirty="0"/>
              <a:t>Testing</a:t>
            </a:r>
            <a:r>
              <a:rPr spc="-23" dirty="0"/>
              <a:t> </a:t>
            </a:r>
            <a:r>
              <a:rPr spc="-8" dirty="0"/>
              <a:t>Volume</a:t>
            </a:r>
          </a:p>
        </p:txBody>
      </p:sp>
      <p:sp>
        <p:nvSpPr>
          <p:cNvPr id="5" name="Text Placeholder 4">
            <a:extLst>
              <a:ext uri="{FF2B5EF4-FFF2-40B4-BE49-F238E27FC236}">
                <a16:creationId xmlns:a16="http://schemas.microsoft.com/office/drawing/2014/main" id="{5D2D797A-CBD6-D88E-9351-11C3D0BA1D35}"/>
              </a:ext>
            </a:extLst>
          </p:cNvPr>
          <p:cNvSpPr>
            <a:spLocks noGrp="1"/>
          </p:cNvSpPr>
          <p:nvPr>
            <p:ph type="body" idx="1"/>
          </p:nvPr>
        </p:nvSpPr>
        <p:spPr>
          <a:xfrm>
            <a:off x="217426" y="1152475"/>
            <a:ext cx="4557772" cy="3034800"/>
          </a:xfrm>
        </p:spPr>
        <p:txBody>
          <a:bodyPr>
            <a:normAutofit/>
          </a:bodyPr>
          <a:lstStyle/>
          <a:p>
            <a:pPr marL="0" indent="0">
              <a:spcBef>
                <a:spcPts val="4"/>
              </a:spcBef>
              <a:buNone/>
            </a:pPr>
            <a:r>
              <a:rPr lang="en-US" sz="2000" b="1" dirty="0">
                <a:cs typeface="Open Sans"/>
              </a:rPr>
              <a:t>Testing Period</a:t>
            </a:r>
          </a:p>
          <a:p>
            <a:pPr marL="0" marR="9049" indent="0">
              <a:lnSpc>
                <a:spcPct val="110700"/>
              </a:lnSpc>
              <a:spcBef>
                <a:spcPts val="221"/>
              </a:spcBef>
              <a:buNone/>
            </a:pPr>
            <a:r>
              <a:rPr lang="en-US" sz="1800" dirty="0">
                <a:cs typeface="Open Sans"/>
              </a:rPr>
              <a:t>For</a:t>
            </a:r>
            <a:r>
              <a:rPr lang="en-US" sz="1800" spc="4" dirty="0">
                <a:cs typeface="Open Sans"/>
              </a:rPr>
              <a:t> </a:t>
            </a:r>
            <a:r>
              <a:rPr lang="en-US" sz="1800" dirty="0">
                <a:cs typeface="Open Sans"/>
              </a:rPr>
              <a:t>this</a:t>
            </a:r>
            <a:r>
              <a:rPr lang="en-US" sz="1800" spc="4" dirty="0">
                <a:cs typeface="Open Sans"/>
              </a:rPr>
              <a:t> </a:t>
            </a:r>
            <a:r>
              <a:rPr lang="en-US" sz="1800" dirty="0">
                <a:cs typeface="Open Sans"/>
              </a:rPr>
              <a:t>season,</a:t>
            </a:r>
            <a:r>
              <a:rPr lang="en-US" sz="1800" spc="4" dirty="0">
                <a:cs typeface="Open Sans"/>
              </a:rPr>
              <a:t> </a:t>
            </a:r>
            <a:r>
              <a:rPr lang="en-US" sz="1800" dirty="0">
                <a:cs typeface="Open Sans"/>
              </a:rPr>
              <a:t>testing</a:t>
            </a:r>
            <a:r>
              <a:rPr lang="en-US" sz="1800" spc="4" dirty="0">
                <a:cs typeface="Open Sans"/>
              </a:rPr>
              <a:t> </a:t>
            </a:r>
            <a:r>
              <a:rPr lang="en-US" sz="1800" spc="-8" dirty="0">
                <a:cs typeface="Open Sans"/>
              </a:rPr>
              <a:t>occurred </a:t>
            </a:r>
            <a:r>
              <a:rPr lang="en-US" sz="1800" dirty="0">
                <a:cs typeface="Open Sans"/>
              </a:rPr>
              <a:t>between the</a:t>
            </a:r>
            <a:r>
              <a:rPr lang="en-US" sz="1800" spc="4" dirty="0">
                <a:cs typeface="Open Sans"/>
              </a:rPr>
              <a:t> </a:t>
            </a:r>
            <a:r>
              <a:rPr lang="en-US" sz="1800" dirty="0">
                <a:cs typeface="Open Sans"/>
              </a:rPr>
              <a:t>weeks</a:t>
            </a:r>
            <a:r>
              <a:rPr lang="en-US" sz="1800" spc="4" dirty="0">
                <a:cs typeface="Open Sans"/>
              </a:rPr>
              <a:t> </a:t>
            </a:r>
            <a:r>
              <a:rPr lang="en-US" sz="1800" dirty="0">
                <a:cs typeface="Open Sans"/>
              </a:rPr>
              <a:t>of</a:t>
            </a:r>
            <a:r>
              <a:rPr lang="en-US" sz="1800" spc="4" dirty="0">
                <a:cs typeface="Open Sans"/>
              </a:rPr>
              <a:t> </a:t>
            </a:r>
            <a:r>
              <a:rPr lang="en-US" sz="1800" dirty="0">
                <a:cs typeface="Open Sans"/>
              </a:rPr>
              <a:t>April</a:t>
            </a:r>
            <a:r>
              <a:rPr lang="en-US" sz="1800" spc="4" dirty="0">
                <a:cs typeface="Open Sans"/>
              </a:rPr>
              <a:t> </a:t>
            </a:r>
            <a:r>
              <a:rPr lang="en-US" sz="1800" dirty="0">
                <a:cs typeface="Open Sans"/>
              </a:rPr>
              <a:t>1</a:t>
            </a:r>
            <a:r>
              <a:rPr lang="en-US" sz="1800" spc="4" dirty="0">
                <a:cs typeface="Open Sans"/>
              </a:rPr>
              <a:t> </a:t>
            </a:r>
            <a:r>
              <a:rPr lang="en-US" sz="1800" spc="-19" dirty="0">
                <a:cs typeface="Open Sans"/>
              </a:rPr>
              <a:t>and </a:t>
            </a:r>
            <a:r>
              <a:rPr lang="en-US" sz="1800" dirty="0">
                <a:cs typeface="Open Sans"/>
              </a:rPr>
              <a:t>April</a:t>
            </a:r>
            <a:r>
              <a:rPr lang="en-US" sz="1800" spc="19" dirty="0">
                <a:cs typeface="Open Sans"/>
              </a:rPr>
              <a:t> </a:t>
            </a:r>
            <a:r>
              <a:rPr lang="en-US" sz="1800" spc="-19" dirty="0">
                <a:cs typeface="Open Sans"/>
              </a:rPr>
              <a:t>29.</a:t>
            </a:r>
            <a:endParaRPr lang="en-US" sz="1800" dirty="0">
              <a:cs typeface="Open Sans"/>
            </a:endParaRPr>
          </a:p>
          <a:p>
            <a:pPr>
              <a:spcBef>
                <a:spcPts val="544"/>
              </a:spcBef>
            </a:pPr>
            <a:endParaRPr lang="en-US" sz="1800" dirty="0">
              <a:latin typeface="Open Sans"/>
              <a:cs typeface="Open Sans"/>
            </a:endParaRPr>
          </a:p>
          <a:p>
            <a:pPr marL="0" indent="0">
              <a:spcBef>
                <a:spcPts val="4"/>
              </a:spcBef>
              <a:buNone/>
            </a:pPr>
            <a:r>
              <a:rPr lang="en-US" sz="2000" b="1" dirty="0">
                <a:cs typeface="Open Sans"/>
              </a:rPr>
              <a:t>Peak Volume</a:t>
            </a:r>
          </a:p>
          <a:p>
            <a:pPr marL="0" marR="9049" lvl="1" indent="0">
              <a:lnSpc>
                <a:spcPct val="110700"/>
              </a:lnSpc>
              <a:spcBef>
                <a:spcPts val="221"/>
              </a:spcBef>
              <a:buSzPts val="1600"/>
              <a:buNone/>
            </a:pPr>
            <a:r>
              <a:rPr lang="en-US" sz="1800" dirty="0">
                <a:latin typeface="Aptos Display" panose="020B0004020202020204" pitchFamily="34" charset="0"/>
                <a:cs typeface="Open Sans"/>
              </a:rPr>
              <a:t>Testing was at its highest volume during the week of April 8, during which 1,078,827 tests were administered.</a:t>
            </a:r>
          </a:p>
          <a:p>
            <a:endParaRPr lang="en-US" dirty="0"/>
          </a:p>
        </p:txBody>
      </p:sp>
      <p:pic>
        <p:nvPicPr>
          <p:cNvPr id="4" name="object 4" descr="A graph of a bar&#10; Spring 2024 Testing Volume April 1 under  400,000 tests, April 8 over 1,000,000 tests, April 15 over 600,000 tests, April 22 100,00 tests.&#10;&#10;"/>
          <p:cNvPicPr/>
          <p:nvPr/>
        </p:nvPicPr>
        <p:blipFill>
          <a:blip r:embed="rId2" cstate="print"/>
          <a:stretch>
            <a:fillRect/>
          </a:stretch>
        </p:blipFill>
        <p:spPr>
          <a:xfrm>
            <a:off x="4775198" y="1327023"/>
            <a:ext cx="4151376" cy="2489454"/>
          </a:xfrm>
          <a:prstGeom prst="rect">
            <a:avLst/>
          </a:prstGeom>
        </p:spPr>
      </p:pic>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Top Ten Errors Observed 2023&#10;31,035 count for the  3005 error, 19,949 of the "/>
          <p:cNvSpPr txBox="1">
            <a:spLocks noGrp="1"/>
          </p:cNvSpPr>
          <p:nvPr>
            <p:ph type="title"/>
          </p:nvPr>
        </p:nvSpPr>
        <p:spPr>
          <a:xfrm>
            <a:off x="945632" y="766580"/>
            <a:ext cx="5318760" cy="589970"/>
          </a:xfrm>
          <a:prstGeom prst="rect">
            <a:avLst/>
          </a:prstGeom>
        </p:spPr>
        <p:txBody>
          <a:bodyPr vert="horz" wrap="square" lIns="0" tIns="9334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735"/>
              </a:spcBef>
            </a:pPr>
            <a:r>
              <a:rPr spc="41" dirty="0"/>
              <a:t>Top</a:t>
            </a:r>
            <a:r>
              <a:rPr spc="-38" dirty="0"/>
              <a:t> </a:t>
            </a:r>
            <a:r>
              <a:rPr spc="49" dirty="0"/>
              <a:t>Errors</a:t>
            </a:r>
          </a:p>
          <a:p>
            <a:pPr marL="9525">
              <a:lnSpc>
                <a:spcPct val="100000"/>
              </a:lnSpc>
              <a:spcBef>
                <a:spcPts val="428"/>
              </a:spcBef>
            </a:pPr>
            <a:r>
              <a:rPr sz="1538" dirty="0"/>
              <a:t>Top</a:t>
            </a:r>
            <a:r>
              <a:rPr sz="1538" spc="34" dirty="0"/>
              <a:t> </a:t>
            </a:r>
            <a:r>
              <a:rPr sz="1538" dirty="0"/>
              <a:t>Ten</a:t>
            </a:r>
            <a:r>
              <a:rPr sz="1538" spc="26" dirty="0"/>
              <a:t> </a:t>
            </a:r>
            <a:r>
              <a:rPr sz="1538" spc="41" dirty="0"/>
              <a:t>Errors</a:t>
            </a:r>
            <a:r>
              <a:rPr sz="1538" spc="30" dirty="0"/>
              <a:t> </a:t>
            </a:r>
            <a:r>
              <a:rPr sz="1538" spc="34" dirty="0"/>
              <a:t>Observed</a:t>
            </a:r>
            <a:r>
              <a:rPr lang="en-US" sz="1538" spc="34" dirty="0"/>
              <a:t> 2023</a:t>
            </a:r>
            <a:endParaRPr sz="1538" dirty="0"/>
          </a:p>
        </p:txBody>
      </p:sp>
      <p:pic>
        <p:nvPicPr>
          <p:cNvPr id="3" name="object 3" descr="Top Ten Errors Observed 2023&#10;31,035 count for the  3005 error, 19,949 of the 1018 error, 15,440 count for the 1005 error, 4,202 count for the 1009 error, 1,627 count for the 8026 error, and 1,281 count for the 5032 error"/>
          <p:cNvPicPr/>
          <p:nvPr/>
        </p:nvPicPr>
        <p:blipFill>
          <a:blip r:embed="rId3" cstate="print"/>
          <a:stretch>
            <a:fillRect/>
          </a:stretch>
        </p:blipFill>
        <p:spPr>
          <a:xfrm>
            <a:off x="1187911" y="1985410"/>
            <a:ext cx="7264907" cy="2692907"/>
          </a:xfrm>
          <a:prstGeom prst="rect">
            <a:avLst/>
          </a:prstGeom>
        </p:spPr>
      </p:pic>
    </p:spTree>
    <p:extLst>
      <p:ext uri="{BB962C8B-B14F-4D97-AF65-F5344CB8AC3E}">
        <p14:creationId xmlns:p14="http://schemas.microsoft.com/office/powerpoint/2010/main" val="3012803414"/>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Welcome and Agenda</a:t>
            </a:r>
          </a:p>
        </p:txBody>
      </p:sp>
      <p:sp>
        <p:nvSpPr>
          <p:cNvPr id="3" name="Content Placeholder 2"/>
          <p:cNvSpPr>
            <a:spLocks noGrp="1"/>
          </p:cNvSpPr>
          <p:nvPr>
            <p:ph type="body" idx="1"/>
          </p:nvPr>
        </p:nvSpPr>
        <p:spPr>
          <a:xfrm>
            <a:off x="124287" y="1152474"/>
            <a:ext cx="9019713" cy="3159273"/>
          </a:xfrm>
        </p:spPr>
        <p:txBody>
          <a:bodyPr numCol="2">
            <a:normAutofit fontScale="92500"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400" dirty="0">
                <a:latin typeface="Aptos Display" panose="020B0004020202020204" pitchFamily="34" charset="0"/>
              </a:rPr>
              <a:t>General Information</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DTC responsibilities and privileges</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DTC Listserv</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State Assessment Schedule</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ACCESS/DRC updates</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CMAS/Pearson updates</a:t>
            </a:r>
          </a:p>
          <a:p>
            <a:pPr indent="0">
              <a:buNone/>
            </a:pPr>
            <a:endParaRPr lang="en-US" sz="2400" dirty="0">
              <a:latin typeface="Aptos Display" panose="020B0004020202020204" pitchFamily="34" charset="0"/>
            </a:endParaRPr>
          </a:p>
          <a:p>
            <a:pPr indent="0">
              <a:buNone/>
            </a:pPr>
            <a:r>
              <a:rPr lang="en-US" sz="2400" dirty="0" err="1">
                <a:latin typeface="Aptos Display" panose="020B0004020202020204" pitchFamily="34" charset="0"/>
              </a:rPr>
              <a:t>CoAlt</a:t>
            </a:r>
            <a:r>
              <a:rPr lang="en-US" sz="2400" dirty="0">
                <a:latin typeface="Aptos Display" panose="020B0004020202020204" pitchFamily="34" charset="0"/>
              </a:rPr>
              <a:t>/KITE updates</a:t>
            </a:r>
          </a:p>
          <a:p>
            <a:pPr indent="0">
              <a:buNone/>
            </a:pPr>
            <a:endParaRPr lang="en-US" sz="2400" dirty="0">
              <a:latin typeface="Aptos Display" panose="020B0004020202020204" pitchFamily="34" charset="0"/>
            </a:endParaRPr>
          </a:p>
          <a:p>
            <a:pPr indent="0">
              <a:buNone/>
            </a:pPr>
            <a:r>
              <a:rPr lang="en-US" sz="2400" dirty="0">
                <a:latin typeface="Aptos Display" panose="020B0004020202020204" pitchFamily="34" charset="0"/>
              </a:rPr>
              <a:t>PSAT/SAT Technology Updates</a:t>
            </a:r>
          </a:p>
        </p:txBody>
      </p:sp>
    </p:spTree>
    <p:extLst>
      <p:ext uri="{BB962C8B-B14F-4D97-AF65-F5344CB8AC3E}">
        <p14:creationId xmlns:p14="http://schemas.microsoft.com/office/powerpoint/2010/main" val="399548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990" y="48436"/>
            <a:ext cx="8520600" cy="500999"/>
          </a:xfrm>
          <a:prstGeom prst="rect">
            <a:avLst/>
          </a:prstGeom>
        </p:spPr>
        <p:txBody>
          <a:bodyPr spcFirstLastPara="1" vert="horz" wrap="square" lIns="0" tIns="117694" rIns="0" bIns="0" rtlCol="0" anchor="t" anchorCtr="0">
            <a:spAutoFit/>
          </a:bodyPr>
          <a:lstStyle/>
          <a:p>
            <a:pPr marL="9525">
              <a:spcBef>
                <a:spcPts val="79"/>
              </a:spcBef>
            </a:pPr>
            <a:r>
              <a:rPr sz="2400" dirty="0">
                <a:latin typeface="Aptos Black" panose="020B0004020202020204" pitchFamily="34" charset="0"/>
              </a:rPr>
              <a:t>Testing </a:t>
            </a:r>
            <a:r>
              <a:rPr sz="2400" spc="-8" dirty="0">
                <a:latin typeface="Aptos Black" panose="020B0004020202020204" pitchFamily="34" charset="0"/>
              </a:rPr>
              <a:t>Interruptions</a:t>
            </a:r>
          </a:p>
        </p:txBody>
      </p:sp>
      <p:graphicFrame>
        <p:nvGraphicFramePr>
          <p:cNvPr id="15" name="Table 14">
            <a:extLst>
              <a:ext uri="{FF2B5EF4-FFF2-40B4-BE49-F238E27FC236}">
                <a16:creationId xmlns:a16="http://schemas.microsoft.com/office/drawing/2014/main" id="{0DBD874F-C4CC-C0B7-524E-FE7870D8B8A7}"/>
              </a:ext>
            </a:extLst>
          </p:cNvPr>
          <p:cNvGraphicFramePr>
            <a:graphicFrameLocks noGrp="1"/>
          </p:cNvGraphicFramePr>
          <p:nvPr>
            <p:extLst>
              <p:ext uri="{D42A27DB-BD31-4B8C-83A1-F6EECF244321}">
                <p14:modId xmlns:p14="http://schemas.microsoft.com/office/powerpoint/2010/main" val="1153961332"/>
              </p:ext>
            </p:extLst>
          </p:nvPr>
        </p:nvGraphicFramePr>
        <p:xfrm>
          <a:off x="0" y="596475"/>
          <a:ext cx="9144000" cy="4532024"/>
        </p:xfrm>
        <a:graphic>
          <a:graphicData uri="http://schemas.openxmlformats.org/drawingml/2006/table">
            <a:tbl>
              <a:tblPr firstRow="1" bandRow="1">
                <a:tableStyleId>{5A111915-BE36-4E01-A7E5-04B1672EAD32}</a:tableStyleId>
              </a:tblPr>
              <a:tblGrid>
                <a:gridCol w="800100">
                  <a:extLst>
                    <a:ext uri="{9D8B030D-6E8A-4147-A177-3AD203B41FA5}">
                      <a16:colId xmlns:a16="http://schemas.microsoft.com/office/drawing/2014/main" val="3254305669"/>
                    </a:ext>
                  </a:extLst>
                </a:gridCol>
                <a:gridCol w="1069521">
                  <a:extLst>
                    <a:ext uri="{9D8B030D-6E8A-4147-A177-3AD203B41FA5}">
                      <a16:colId xmlns:a16="http://schemas.microsoft.com/office/drawing/2014/main" val="1279706869"/>
                    </a:ext>
                  </a:extLst>
                </a:gridCol>
                <a:gridCol w="7274379">
                  <a:extLst>
                    <a:ext uri="{9D8B030D-6E8A-4147-A177-3AD203B41FA5}">
                      <a16:colId xmlns:a16="http://schemas.microsoft.com/office/drawing/2014/main" val="3153237895"/>
                    </a:ext>
                  </a:extLst>
                </a:gridCol>
              </a:tblGrid>
              <a:tr h="0">
                <a:tc>
                  <a:txBody>
                    <a:bodyPr/>
                    <a:lstStyle/>
                    <a:p>
                      <a:r>
                        <a:rPr lang="en-US" sz="1800" b="1" spc="-8" dirty="0">
                          <a:latin typeface="Calibri" panose="020F0502020204030204" pitchFamily="34" charset="0"/>
                          <a:ea typeface="Calibri" panose="020F0502020204030204" pitchFamily="34" charset="0"/>
                          <a:cs typeface="Calibri" panose="020F0502020204030204" pitchFamily="34" charset="0"/>
                        </a:rPr>
                        <a:t>Error</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1" dirty="0">
                          <a:latin typeface="Calibri" panose="020F0502020204030204" pitchFamily="34" charset="0"/>
                          <a:ea typeface="Calibri" panose="020F0502020204030204" pitchFamily="34" charset="0"/>
                          <a:cs typeface="Calibri" panose="020F0502020204030204" pitchFamily="34" charset="0"/>
                        </a:rPr>
                        <a:t>Count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1" spc="-8" dirty="0">
                          <a:latin typeface="Calibri" panose="020F0502020204030204" pitchFamily="34" charset="0"/>
                          <a:ea typeface="Calibri" panose="020F0502020204030204" pitchFamily="34" charset="0"/>
                          <a:cs typeface="Calibri" panose="020F0502020204030204" pitchFamily="34" charset="0"/>
                        </a:rPr>
                        <a:t>Description</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79045384"/>
                  </a:ext>
                </a:extLst>
              </a:tr>
              <a:tr h="545123">
                <a:tc>
                  <a:txBody>
                    <a:bodyPr/>
                    <a:lstStyle/>
                    <a:p>
                      <a:r>
                        <a:rPr lang="en-US" sz="1800" b="1" spc="-15" dirty="0">
                          <a:latin typeface="Calibri" panose="020F0502020204030204" pitchFamily="34" charset="0"/>
                          <a:ea typeface="Calibri" panose="020F0502020204030204" pitchFamily="34" charset="0"/>
                          <a:cs typeface="Calibri" panose="020F0502020204030204" pitchFamily="34" charset="0"/>
                        </a:rPr>
                        <a:t>1005</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spc="-8" dirty="0">
                          <a:latin typeface="Calibri" panose="020F0502020204030204" pitchFamily="34" charset="0"/>
                          <a:ea typeface="Calibri" panose="020F0502020204030204" pitchFamily="34" charset="0"/>
                          <a:cs typeface="Calibri" panose="020F0502020204030204" pitchFamily="34" charset="0"/>
                        </a:rPr>
                        <a:t>17,655</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No</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saved</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response</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ﬁle</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found.</a:t>
                      </a:r>
                      <a:r>
                        <a:rPr lang="en-US" sz="1800" spc="16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Student</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was</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in</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Resumed-Upload</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status.</a:t>
                      </a:r>
                      <a:r>
                        <a:rPr lang="en-US" sz="1800" spc="16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Student</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presented</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option</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either</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Skip</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Upload</a:t>
                      </a:r>
                      <a:r>
                        <a:rPr lang="en-US" sz="1800" spc="83"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or</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spc="-15" dirty="0">
                          <a:latin typeface="Calibri" panose="020F0502020204030204" pitchFamily="34" charset="0"/>
                          <a:ea typeface="Calibri" panose="020F0502020204030204" pitchFamily="34" charset="0"/>
                          <a:cs typeface="Calibri" panose="020F0502020204030204" pitchFamily="34" charset="0"/>
                        </a:rPr>
                        <a:t>Exit </a:t>
                      </a:r>
                      <a:r>
                        <a:rPr lang="en-US" sz="1800" spc="-8" dirty="0">
                          <a:latin typeface="Calibri" panose="020F0502020204030204" pitchFamily="34" charset="0"/>
                          <a:ea typeface="Calibri" panose="020F0502020204030204" pitchFamily="34" charset="0"/>
                          <a:cs typeface="Calibri" panose="020F0502020204030204" pitchFamily="34" charset="0"/>
                        </a:rPr>
                        <a:t>Test.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98696415"/>
                  </a:ext>
                </a:extLst>
              </a:tr>
              <a:tr h="922543">
                <a:tc>
                  <a:txBody>
                    <a:bodyPr/>
                    <a:lstStyle/>
                    <a:p>
                      <a:r>
                        <a:rPr lang="en-US" sz="1800" b="1" spc="-15" dirty="0">
                          <a:latin typeface="Calibri" panose="020F0502020204030204" pitchFamily="34" charset="0"/>
                          <a:ea typeface="Calibri" panose="020F0502020204030204" pitchFamily="34" charset="0"/>
                          <a:cs typeface="Calibri" panose="020F0502020204030204" pitchFamily="34" charset="0"/>
                        </a:rPr>
                        <a:t>1018</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spc="-8" dirty="0">
                          <a:latin typeface="Calibri" panose="020F0502020204030204" pitchFamily="34" charset="0"/>
                          <a:ea typeface="Calibri" panose="020F0502020204030204" pitchFamily="34" charset="0"/>
                          <a:cs typeface="Calibri" panose="020F0502020204030204" pitchFamily="34" charset="0"/>
                        </a:rPr>
                        <a:t>23,978</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Alternate</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SRF</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location</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is</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not</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writable.</a:t>
                      </a:r>
                      <a:r>
                        <a:rPr lang="en-US" sz="1800" spc="10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Your</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responses</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will</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be</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saved</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in</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Primary</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save</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location</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only.</a:t>
                      </a:r>
                      <a:r>
                        <a:rPr lang="en-US" sz="1800" spc="10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875</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students</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exited</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this</a:t>
                      </a:r>
                      <a:r>
                        <a:rPr lang="en-US" sz="1800" spc="4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a:t>
                      </a:r>
                      <a:r>
                        <a:rPr lang="en-US" sz="1800" spc="49" dirty="0">
                          <a:latin typeface="Calibri" panose="020F0502020204030204" pitchFamily="34" charset="0"/>
                          <a:ea typeface="Calibri" panose="020F0502020204030204" pitchFamily="34" charset="0"/>
                          <a:cs typeface="Calibri" panose="020F0502020204030204" pitchFamily="34" charset="0"/>
                        </a:rPr>
                        <a:t> </a:t>
                      </a:r>
                      <a:r>
                        <a:rPr lang="en-US" sz="1800" spc="-8" dirty="0">
                          <a:latin typeface="Calibri" panose="020F0502020204030204" pitchFamily="34" charset="0"/>
                          <a:ea typeface="Calibri" panose="020F0502020204030204" pitchFamily="34" charset="0"/>
                          <a:cs typeface="Calibri" panose="020F0502020204030204" pitchFamily="34" charset="0"/>
                        </a:rPr>
                        <a:t>after </a:t>
                      </a:r>
                      <a:r>
                        <a:rPr lang="en-US" sz="1800" dirty="0">
                          <a:latin typeface="Calibri" panose="020F0502020204030204" pitchFamily="34" charset="0"/>
                          <a:ea typeface="Calibri" panose="020F0502020204030204" pitchFamily="34" charset="0"/>
                          <a:cs typeface="Calibri" panose="020F0502020204030204" pitchFamily="34" charset="0"/>
                        </a:rPr>
                        <a:t>receiving</a:t>
                      </a:r>
                      <a:r>
                        <a:rPr lang="en-US" sz="1800" spc="7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this</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error,</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requiring</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further</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assistance.</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rest</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selected</a:t>
                      </a:r>
                      <a:r>
                        <a:rPr lang="en-US" sz="1800" spc="75"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continue</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and</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proceeded</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with</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79" dirty="0">
                          <a:latin typeface="Calibri" panose="020F0502020204030204" pitchFamily="34" charset="0"/>
                          <a:ea typeface="Calibri" panose="020F0502020204030204" pitchFamily="34" charset="0"/>
                          <a:cs typeface="Calibri" panose="020F0502020204030204" pitchFamily="34" charset="0"/>
                        </a:rPr>
                        <a:t> </a:t>
                      </a:r>
                      <a:r>
                        <a:rPr lang="en-US" sz="1800" spc="-8" dirty="0">
                          <a:latin typeface="Calibri" panose="020F0502020204030204" pitchFamily="34" charset="0"/>
                          <a:ea typeface="Calibri" panose="020F0502020204030204" pitchFamily="34" charset="0"/>
                          <a:cs typeface="Calibri" panose="020F0502020204030204" pitchFamily="34" charset="0"/>
                        </a:rPr>
                        <a:t>test.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41464677"/>
                  </a:ext>
                </a:extLst>
              </a:tr>
              <a:tr h="815197">
                <a:tc>
                  <a:txBody>
                    <a:bodyPr/>
                    <a:lstStyle/>
                    <a:p>
                      <a:r>
                        <a:rPr lang="en-US" sz="1800" b="1" spc="-15" dirty="0">
                          <a:latin typeface="Calibri" panose="020F0502020204030204" pitchFamily="34" charset="0"/>
                          <a:ea typeface="Calibri" panose="020F0502020204030204" pitchFamily="34" charset="0"/>
                          <a:cs typeface="Calibri" panose="020F0502020204030204" pitchFamily="34" charset="0"/>
                        </a:rPr>
                        <a:t>3005</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spc="-8" dirty="0">
                          <a:latin typeface="Calibri" panose="020F0502020204030204" pitchFamily="34" charset="0"/>
                          <a:ea typeface="Calibri" panose="020F0502020204030204" pitchFamily="34" charset="0"/>
                          <a:cs typeface="Calibri" panose="020F0502020204030204" pitchFamily="34" charset="0"/>
                        </a:rPr>
                        <a:t>49,973</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TestNav</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has</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detected</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that</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another</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application</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attempted</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become</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active</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window,</a:t>
                      </a:r>
                      <a:r>
                        <a:rPr lang="en-US" sz="1800" spc="146"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which</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may</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compromise</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13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security</a:t>
                      </a:r>
                      <a:r>
                        <a:rPr lang="en-US" sz="1800" spc="127" dirty="0">
                          <a:latin typeface="Calibri" panose="020F0502020204030204" pitchFamily="34" charset="0"/>
                          <a:ea typeface="Calibri" panose="020F0502020204030204" pitchFamily="34" charset="0"/>
                          <a:cs typeface="Calibri" panose="020F0502020204030204" pitchFamily="34" charset="0"/>
                        </a:rPr>
                        <a:t> </a:t>
                      </a:r>
                      <a:r>
                        <a:rPr lang="en-US" sz="1800" spc="-19" dirty="0">
                          <a:latin typeface="Calibri" panose="020F0502020204030204" pitchFamily="34" charset="0"/>
                          <a:ea typeface="Calibri" panose="020F0502020204030204" pitchFamily="34" charset="0"/>
                          <a:cs typeface="Calibri" panose="020F0502020204030204" pitchFamily="34" charset="0"/>
                        </a:rPr>
                        <a:t>of </a:t>
                      </a:r>
                      <a:r>
                        <a:rPr lang="en-US" sz="1800" dirty="0">
                          <a:latin typeface="Calibri" panose="020F0502020204030204" pitchFamily="34" charset="0"/>
                          <a:ea typeface="Calibri" panose="020F0502020204030204" pitchFamily="34" charset="0"/>
                          <a:cs typeface="Calibri" panose="020F0502020204030204" pitchFamily="34" charset="0"/>
                        </a:rPr>
                        <a:t>this</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a:t>
                      </a:r>
                      <a:r>
                        <a:rPr lang="en-US" sz="1800" spc="10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TestNav</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has</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been</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shut</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down.</a:t>
                      </a:r>
                      <a:r>
                        <a:rPr lang="en-US" sz="1800" spc="10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may</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need</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assistance</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from</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your</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monitor</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restart</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spc="-8" dirty="0">
                          <a:latin typeface="Calibri" panose="020F0502020204030204" pitchFamily="34" charset="0"/>
                          <a:ea typeface="Calibri" panose="020F0502020204030204" pitchFamily="34" charset="0"/>
                          <a:cs typeface="Calibri" panose="020F0502020204030204" pitchFamily="34" charset="0"/>
                        </a:rPr>
                        <a:t>test.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86301573"/>
                  </a:ext>
                </a:extLst>
              </a:tr>
              <a:tr h="534076">
                <a:tc>
                  <a:txBody>
                    <a:bodyPr/>
                    <a:lstStyle/>
                    <a:p>
                      <a:r>
                        <a:rPr lang="en-US" sz="1800" b="1" spc="-15" dirty="0">
                          <a:latin typeface="Calibri" panose="020F0502020204030204" pitchFamily="34" charset="0"/>
                          <a:ea typeface="Calibri" panose="020F0502020204030204" pitchFamily="34" charset="0"/>
                          <a:cs typeface="Calibri" panose="020F0502020204030204" pitchFamily="34" charset="0"/>
                        </a:rPr>
                        <a:t>3124</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142,194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TestNav</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has</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closed</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a:t>
                      </a:r>
                      <a:r>
                        <a:rPr lang="en-US" sz="1800" spc="56"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session</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due</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inactivity.</a:t>
                      </a:r>
                      <a:r>
                        <a:rPr lang="en-US" sz="1800" spc="109"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56"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continue</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testing,</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ask</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your</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proctor</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resume</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your</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test,</a:t>
                      </a:r>
                      <a:r>
                        <a:rPr lang="en-US" sz="1800" spc="56"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and</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sign</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in</a:t>
                      </a:r>
                      <a:r>
                        <a:rPr lang="en-US" sz="1800" spc="60" dirty="0">
                          <a:latin typeface="Calibri" panose="020F0502020204030204" pitchFamily="34" charset="0"/>
                          <a:ea typeface="Calibri" panose="020F0502020204030204" pitchFamily="34" charset="0"/>
                          <a:cs typeface="Calibri" panose="020F0502020204030204" pitchFamily="34" charset="0"/>
                        </a:rPr>
                        <a:t> </a:t>
                      </a:r>
                      <a:r>
                        <a:rPr lang="en-US" sz="1800" spc="-8" dirty="0">
                          <a:latin typeface="Calibri" panose="020F0502020204030204" pitchFamily="34" charset="0"/>
                          <a:ea typeface="Calibri" panose="020F0502020204030204" pitchFamily="34" charset="0"/>
                          <a:cs typeface="Calibri" panose="020F0502020204030204" pitchFamily="34" charset="0"/>
                        </a:rPr>
                        <a:t>again.</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7595028"/>
                  </a:ext>
                </a:extLst>
              </a:tr>
              <a:tr h="508664">
                <a:tc>
                  <a:txBody>
                    <a:bodyPr/>
                    <a:lstStyle/>
                    <a:p>
                      <a:r>
                        <a:rPr lang="en-US" sz="1800" b="1" spc="-15" dirty="0">
                          <a:latin typeface="Calibri" panose="020F0502020204030204" pitchFamily="34" charset="0"/>
                          <a:ea typeface="Calibri" panose="020F0502020204030204" pitchFamily="34" charset="0"/>
                          <a:cs typeface="Calibri" panose="020F0502020204030204" pitchFamily="34" charset="0"/>
                        </a:rPr>
                        <a:t>8026</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spc="-8" dirty="0">
                          <a:latin typeface="Calibri" panose="020F0502020204030204" pitchFamily="34" charset="0"/>
                          <a:ea typeface="Calibri" panose="020F0502020204030204" pitchFamily="34" charset="0"/>
                          <a:cs typeface="Calibri" panose="020F0502020204030204" pitchFamily="34" charset="0"/>
                        </a:rPr>
                        <a:t>1,831</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Unable</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connect</a:t>
                      </a:r>
                      <a:r>
                        <a:rPr lang="en-US" sz="1800" spc="68"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to</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the</a:t>
                      </a:r>
                      <a:r>
                        <a:rPr lang="en-US" sz="1800" spc="68"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proctor</a:t>
                      </a:r>
                      <a:r>
                        <a:rPr lang="en-US" sz="1800" spc="64"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caching</a:t>
                      </a:r>
                      <a:r>
                        <a:rPr lang="en-US" sz="1800" spc="68" dirty="0">
                          <a:latin typeface="Calibri" panose="020F0502020204030204" pitchFamily="34" charset="0"/>
                          <a:ea typeface="Calibri" panose="020F0502020204030204" pitchFamily="34" charset="0"/>
                          <a:cs typeface="Calibri" panose="020F0502020204030204" pitchFamily="34" charset="0"/>
                        </a:rPr>
                        <a:t> </a:t>
                      </a:r>
                      <a:r>
                        <a:rPr lang="en-US" sz="1800" spc="-8" dirty="0">
                          <a:latin typeface="Calibri" panose="020F0502020204030204" pitchFamily="34" charset="0"/>
                          <a:ea typeface="Calibri" panose="020F0502020204030204" pitchFamily="34" charset="0"/>
                          <a:cs typeface="Calibri" panose="020F0502020204030204" pitchFamily="34" charset="0"/>
                        </a:rPr>
                        <a:t>computer.</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62962403"/>
                  </a:ext>
                </a:extLst>
              </a:tr>
            </a:tbl>
          </a:graphicData>
        </a:graphic>
      </p:graphicFrame>
    </p:spTree>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0E3CD4-283F-E81D-BBE2-9216824642DC}"/>
              </a:ext>
            </a:extLst>
          </p:cNvPr>
          <p:cNvSpPr>
            <a:spLocks noGrp="1"/>
          </p:cNvSpPr>
          <p:nvPr>
            <p:ph type="title"/>
          </p:nvPr>
        </p:nvSpPr>
        <p:spPr>
          <a:xfrm>
            <a:off x="264563" y="30588"/>
            <a:ext cx="8819476" cy="574203"/>
          </a:xfrm>
        </p:spPr>
        <p:txBody>
          <a:bodyPr/>
          <a:lstStyle/>
          <a:p>
            <a:r>
              <a:rPr lang="en-US" sz="2000" dirty="0"/>
              <a:t>Removing Secondary SRF Save Locations in </a:t>
            </a:r>
            <a:r>
              <a:rPr lang="en-US" sz="2000" dirty="0" err="1"/>
              <a:t>PearsonAccess</a:t>
            </a:r>
            <a:r>
              <a:rPr lang="en-US" sz="2000" baseline="30000" dirty="0" err="1"/>
              <a:t>next</a:t>
            </a:r>
            <a:r>
              <a:rPr lang="en-US" sz="2000" dirty="0"/>
              <a:t> Configurations</a:t>
            </a:r>
          </a:p>
        </p:txBody>
      </p:sp>
      <p:sp>
        <p:nvSpPr>
          <p:cNvPr id="6" name="Text Placeholder 5">
            <a:extLst>
              <a:ext uri="{FF2B5EF4-FFF2-40B4-BE49-F238E27FC236}">
                <a16:creationId xmlns:a16="http://schemas.microsoft.com/office/drawing/2014/main" id="{B92F0D4C-569F-8A8E-7A43-66B861C76B1C}"/>
              </a:ext>
            </a:extLst>
          </p:cNvPr>
          <p:cNvSpPr>
            <a:spLocks noGrp="1"/>
          </p:cNvSpPr>
          <p:nvPr>
            <p:ph type="body" idx="1"/>
          </p:nvPr>
        </p:nvSpPr>
        <p:spPr>
          <a:xfrm>
            <a:off x="264563" y="789948"/>
            <a:ext cx="8662011" cy="4074359"/>
          </a:xfrm>
        </p:spPr>
        <p:txBody>
          <a:bodyPr>
            <a:normAutofit fontScale="85000" lnSpcReduction="20000"/>
          </a:bodyPr>
          <a:lstStyle/>
          <a:p>
            <a:pPr marL="127000" indent="0">
              <a:buNone/>
            </a:pPr>
            <a:r>
              <a:rPr lang="en-US" sz="2100" dirty="0">
                <a:ea typeface="Calibri" panose="020F0502020204030204" pitchFamily="34" charset="0"/>
                <a:cs typeface="Calibri" panose="020F0502020204030204" pitchFamily="34" charset="0"/>
              </a:rPr>
              <a:t>Pearson, in partnership with CDE, is undertaking an initiative to improve the testing experience and interactions with error codes encountered during testing.</a:t>
            </a:r>
          </a:p>
          <a:p>
            <a:pPr marL="127000" indent="0">
              <a:buNone/>
            </a:pPr>
            <a:r>
              <a:rPr lang="en-US" sz="2100" dirty="0">
                <a:ea typeface="Calibri" panose="020F0502020204030204" pitchFamily="34" charset="0"/>
                <a:cs typeface="Calibri" panose="020F0502020204030204" pitchFamily="34" charset="0"/>
              </a:rPr>
              <a:t> </a:t>
            </a:r>
          </a:p>
          <a:p>
            <a:r>
              <a:rPr lang="en-US" sz="2100" dirty="0">
                <a:ea typeface="Calibri" panose="020F0502020204030204" pitchFamily="34" charset="0"/>
                <a:cs typeface="Calibri" panose="020F0502020204030204" pitchFamily="34" charset="0"/>
              </a:rPr>
              <a:t>On 9/30 we removed all secondary file save locations from your </a:t>
            </a:r>
            <a:r>
              <a:rPr lang="en-US" sz="2100" dirty="0" err="1"/>
              <a:t>PearsonAccess</a:t>
            </a:r>
            <a:r>
              <a:rPr lang="en-US" sz="2100" baseline="30000" dirty="0" err="1"/>
              <a:t>next</a:t>
            </a:r>
            <a:r>
              <a:rPr lang="en-US" sz="2100" dirty="0"/>
              <a:t> </a:t>
            </a:r>
            <a:r>
              <a:rPr lang="en-US" sz="2100" dirty="0">
                <a:ea typeface="Calibri" panose="020F0502020204030204" pitchFamily="34" charset="0"/>
                <a:cs typeface="Calibri" panose="020F0502020204030204" pitchFamily="34" charset="0"/>
              </a:rPr>
              <a:t>TestNav Configuration file.</a:t>
            </a:r>
          </a:p>
          <a:p>
            <a:r>
              <a:rPr lang="en-US" sz="2100" dirty="0">
                <a:ea typeface="Calibri" panose="020F0502020204030204" pitchFamily="34" charset="0"/>
                <a:cs typeface="Calibri" panose="020F0502020204030204" pitchFamily="34" charset="0"/>
              </a:rPr>
              <a:t>This will not impact other fields in your proctor cache configurations.</a:t>
            </a:r>
          </a:p>
          <a:p>
            <a:pPr marL="127000" indent="0">
              <a:buNone/>
            </a:pPr>
            <a:endParaRPr lang="en-US" sz="2100" dirty="0">
              <a:ea typeface="Calibri" panose="020F0502020204030204" pitchFamily="34" charset="0"/>
              <a:cs typeface="Calibri" panose="020F0502020204030204" pitchFamily="34" charset="0"/>
            </a:endParaRPr>
          </a:p>
          <a:p>
            <a:pPr marL="127000" indent="0">
              <a:buNone/>
            </a:pPr>
            <a:r>
              <a:rPr lang="en-US" sz="2100" b="1" dirty="0">
                <a:ea typeface="Calibri" panose="020F0502020204030204" pitchFamily="34" charset="0"/>
                <a:cs typeface="Calibri" panose="020F0502020204030204" pitchFamily="34" charset="0"/>
              </a:rPr>
              <a:t>Rational for removing Secondary SRF Save Locations </a:t>
            </a:r>
            <a:endParaRPr lang="en-US" sz="2100" dirty="0">
              <a:ea typeface="Calibri" panose="020F0502020204030204" pitchFamily="34" charset="0"/>
              <a:cs typeface="Calibri" panose="020F0502020204030204" pitchFamily="34" charset="0"/>
            </a:endParaRPr>
          </a:p>
          <a:p>
            <a:r>
              <a:rPr lang="en-US" sz="2100" dirty="0">
                <a:ea typeface="Calibri" panose="020F0502020204030204" pitchFamily="34" charset="0"/>
                <a:cs typeface="Calibri" panose="020F0502020204030204" pitchFamily="34" charset="0"/>
              </a:rPr>
              <a:t>SRF files are saved directly to Pearson Servers first.</a:t>
            </a:r>
          </a:p>
          <a:p>
            <a:r>
              <a:rPr lang="en-US" sz="2100" dirty="0">
                <a:ea typeface="Calibri" panose="020F0502020204030204" pitchFamily="34" charset="0"/>
                <a:cs typeface="Calibri" panose="020F0502020204030204" pitchFamily="34" charset="0"/>
              </a:rPr>
              <a:t>SRFs are saved locally on the student device in the event of a network interruption.</a:t>
            </a:r>
          </a:p>
          <a:p>
            <a:r>
              <a:rPr lang="en-US" sz="2100" dirty="0">
                <a:ea typeface="Calibri" panose="020F0502020204030204" pitchFamily="34" charset="0"/>
                <a:cs typeface="Calibri" panose="020F0502020204030204" pitchFamily="34" charset="0"/>
              </a:rPr>
              <a:t>SRFs are written to Pearson each time a student navigates to the next question and every 2 minutes during constructive responses.</a:t>
            </a:r>
          </a:p>
          <a:p>
            <a:r>
              <a:rPr lang="en-US" sz="2100" dirty="0">
                <a:ea typeface="Calibri" panose="020F0502020204030204" pitchFamily="34" charset="0"/>
                <a:cs typeface="Calibri" panose="020F0502020204030204" pitchFamily="34" charset="0"/>
              </a:rPr>
              <a:t>There has not been a documented use of an SRF being recovered from a secondary file save location since 2017.</a:t>
            </a:r>
          </a:p>
        </p:txBody>
      </p:sp>
    </p:spTree>
    <p:extLst>
      <p:ext uri="{BB962C8B-B14F-4D97-AF65-F5344CB8AC3E}">
        <p14:creationId xmlns:p14="http://schemas.microsoft.com/office/powerpoint/2010/main" val="1983246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Testing Conﬁguration Performance 2024 bar chart. 1.5 million tests proctor cached, .75 test not cached or bypassed."/>
          <p:cNvSpPr txBox="1">
            <a:spLocks noGrp="1"/>
          </p:cNvSpPr>
          <p:nvPr>
            <p:ph type="title"/>
          </p:nvPr>
        </p:nvSpPr>
        <p:spPr>
          <a:xfrm>
            <a:off x="217426" y="-142751"/>
            <a:ext cx="8520600" cy="683200"/>
          </a:xfrm>
          <a:prstGeom prst="rect">
            <a:avLst/>
          </a:prstGeom>
        </p:spPr>
        <p:txBody>
          <a:bodyPr spcFirstLastPara="1" vert="horz" wrap="square" lIns="0" tIns="122873" rIns="0" bIns="0" rtlCol="0" anchor="t" anchorCtr="0">
            <a:spAutoFit/>
          </a:bodyPr>
          <a:lstStyle/>
          <a:p>
            <a:pPr marL="9525">
              <a:spcBef>
                <a:spcPts val="968"/>
              </a:spcBef>
            </a:pPr>
            <a:r>
              <a:rPr dirty="0">
                <a:latin typeface="Aptos Black" panose="020B0004020202020204" pitchFamily="34" charset="0"/>
              </a:rPr>
              <a:t>Testing Conﬁguration </a:t>
            </a:r>
            <a:r>
              <a:rPr spc="-8" dirty="0">
                <a:latin typeface="Aptos Black" panose="020B0004020202020204" pitchFamily="34" charset="0"/>
              </a:rPr>
              <a:t>Performance</a:t>
            </a:r>
            <a:r>
              <a:rPr lang="en-US" spc="-8" dirty="0">
                <a:latin typeface="Aptos Black" panose="020B0004020202020204" pitchFamily="34" charset="0"/>
              </a:rPr>
              <a:t> 2024</a:t>
            </a:r>
            <a:endParaRPr spc="-8" dirty="0">
              <a:latin typeface="Aptos Black" panose="020B0004020202020204" pitchFamily="34" charset="0"/>
            </a:endParaRPr>
          </a:p>
        </p:txBody>
      </p:sp>
      <p:sp>
        <p:nvSpPr>
          <p:cNvPr id="4" name="object 4"/>
          <p:cNvSpPr txBox="1">
            <a:spLocks noGrp="1"/>
          </p:cNvSpPr>
          <p:nvPr>
            <p:ph type="body" idx="1"/>
          </p:nvPr>
        </p:nvSpPr>
        <p:spPr>
          <a:xfrm>
            <a:off x="3105700" y="909781"/>
            <a:ext cx="6011333" cy="2253502"/>
          </a:xfrm>
          <a:prstGeom prst="rect">
            <a:avLst/>
          </a:prstGeom>
        </p:spPr>
        <p:txBody>
          <a:bodyPr spcFirstLastPara="1" vert="horz" wrap="square" lIns="0" tIns="54293" rIns="0" bIns="0" rtlCol="0" anchor="t" anchorCtr="0">
            <a:spAutoFit/>
          </a:bodyPr>
          <a:lstStyle/>
          <a:p>
            <a:pPr marL="0" indent="0">
              <a:lnSpc>
                <a:spcPct val="100000"/>
              </a:lnSpc>
              <a:spcBef>
                <a:spcPts val="428"/>
              </a:spcBef>
              <a:buNone/>
            </a:pPr>
            <a:r>
              <a:rPr sz="1800" b="1" dirty="0">
                <a:solidFill>
                  <a:srgbClr val="000000"/>
                </a:solidFill>
                <a:latin typeface="Aptos Display" panose="020B0004020202020204" pitchFamily="34" charset="0"/>
                <a:cs typeface="Open Sans"/>
                <a:sym typeface="Arial"/>
              </a:rPr>
              <a:t>ProctorCache Usage</a:t>
            </a:r>
          </a:p>
          <a:p>
            <a:pPr marL="0" marR="141923" indent="0">
              <a:lnSpc>
                <a:spcPct val="110700"/>
              </a:lnSpc>
              <a:spcBef>
                <a:spcPts val="221"/>
              </a:spcBef>
              <a:buNone/>
            </a:pPr>
            <a:r>
              <a:rPr sz="1800" dirty="0">
                <a:solidFill>
                  <a:srgbClr val="000000"/>
                </a:solidFill>
                <a:latin typeface="Aptos Display" panose="020B0004020202020204" pitchFamily="34" charset="0"/>
                <a:cs typeface="Open Sans"/>
                <a:sym typeface="Arial"/>
              </a:rPr>
              <a:t>65% of Colorado testers utilized Proctor Caching. However, more than 216,000 tests were unable to connect to the local cache at login due to misconﬁguration, typically leading to</a:t>
            </a:r>
            <a:r>
              <a:rPr lang="en-US" sz="1800" dirty="0">
                <a:solidFill>
                  <a:srgbClr val="000000"/>
                </a:solidFill>
                <a:latin typeface="Aptos Display" panose="020B0004020202020204" pitchFamily="34" charset="0"/>
                <a:cs typeface="Open Sans"/>
                <a:sym typeface="Arial"/>
              </a:rPr>
              <a:t> </a:t>
            </a:r>
            <a:r>
              <a:rPr sz="1800" dirty="0">
                <a:solidFill>
                  <a:srgbClr val="000000"/>
                </a:solidFill>
                <a:latin typeface="Aptos Display" panose="020B0004020202020204" pitchFamily="34" charset="0"/>
                <a:cs typeface="Open Sans"/>
                <a:sym typeface="Arial"/>
              </a:rPr>
              <a:t>delays of 20–30 seconds prior to starting the test. The enabled cache override option allowed these students to bypass the cache and test without further interruption.</a:t>
            </a:r>
          </a:p>
        </p:txBody>
      </p:sp>
      <p:pic>
        <p:nvPicPr>
          <p:cNvPr id="3" name="object 3" descr="Testing Conﬁguration Performance 2024 bar chart. 1.5 million tests proctor cached, .75 test not cached or bypassed."/>
          <p:cNvPicPr/>
          <p:nvPr/>
        </p:nvPicPr>
        <p:blipFill>
          <a:blip r:embed="rId2" cstate="print"/>
          <a:stretch>
            <a:fillRect/>
          </a:stretch>
        </p:blipFill>
        <p:spPr>
          <a:xfrm>
            <a:off x="217426" y="1097281"/>
            <a:ext cx="2815209" cy="1474469"/>
          </a:xfrm>
          <a:prstGeom prst="rect">
            <a:avLst/>
          </a:prstGeom>
        </p:spPr>
      </p:pic>
      <p:sp>
        <p:nvSpPr>
          <p:cNvPr id="5" name="object 5" descr="&#10;"/>
          <p:cNvSpPr txBox="1"/>
          <p:nvPr/>
        </p:nvSpPr>
        <p:spPr>
          <a:xfrm>
            <a:off x="217426" y="3266952"/>
            <a:ext cx="5683841" cy="1574406"/>
          </a:xfrm>
          <a:prstGeom prst="rect">
            <a:avLst/>
          </a:prstGeom>
        </p:spPr>
        <p:txBody>
          <a:bodyPr vert="horz" wrap="square" lIns="0" tIns="54293" rIns="0" bIns="0" rtlCol="0">
            <a:spAutoFit/>
          </a:bodyPr>
          <a:lstStyle/>
          <a:p>
            <a:pPr marL="9525">
              <a:spcBef>
                <a:spcPts val="428"/>
              </a:spcBef>
            </a:pPr>
            <a:r>
              <a:rPr sz="1800" b="1" dirty="0">
                <a:latin typeface="Aptos Display" panose="020B0004020202020204" pitchFamily="34" charset="0"/>
                <a:cs typeface="Open Sans"/>
              </a:rPr>
              <a:t>Median</a:t>
            </a:r>
            <a:r>
              <a:rPr sz="1800" b="1" spc="8" dirty="0">
                <a:latin typeface="Aptos Display" panose="020B0004020202020204" pitchFamily="34" charset="0"/>
                <a:cs typeface="Open Sans"/>
              </a:rPr>
              <a:t> </a:t>
            </a:r>
            <a:r>
              <a:rPr sz="1800" b="1" dirty="0">
                <a:latin typeface="Aptos Display" panose="020B0004020202020204" pitchFamily="34" charset="0"/>
                <a:cs typeface="Open Sans"/>
              </a:rPr>
              <a:t>Item</a:t>
            </a:r>
            <a:r>
              <a:rPr sz="1800" b="1" spc="8" dirty="0">
                <a:latin typeface="Aptos Display" panose="020B0004020202020204" pitchFamily="34" charset="0"/>
                <a:cs typeface="Open Sans"/>
              </a:rPr>
              <a:t> </a:t>
            </a:r>
            <a:r>
              <a:rPr sz="1800" b="1" dirty="0">
                <a:latin typeface="Aptos Display" panose="020B0004020202020204" pitchFamily="34" charset="0"/>
                <a:cs typeface="Open Sans"/>
              </a:rPr>
              <a:t>Load</a:t>
            </a:r>
            <a:r>
              <a:rPr sz="1800" b="1" spc="8" dirty="0">
                <a:latin typeface="Aptos Display" panose="020B0004020202020204" pitchFamily="34" charset="0"/>
                <a:cs typeface="Open Sans"/>
              </a:rPr>
              <a:t> </a:t>
            </a:r>
            <a:r>
              <a:rPr sz="1800" b="1" spc="-15" dirty="0">
                <a:latin typeface="Aptos Display" panose="020B0004020202020204" pitchFamily="34" charset="0"/>
                <a:cs typeface="Open Sans"/>
              </a:rPr>
              <a:t>Time</a:t>
            </a:r>
            <a:endParaRPr sz="1800" dirty="0">
              <a:latin typeface="Aptos Display" panose="020B0004020202020204" pitchFamily="34" charset="0"/>
              <a:cs typeface="Open Sans"/>
            </a:endParaRPr>
          </a:p>
          <a:p>
            <a:pPr marL="9525" marR="3810">
              <a:lnSpc>
                <a:spcPct val="110700"/>
              </a:lnSpc>
              <a:spcBef>
                <a:spcPts val="221"/>
              </a:spcBef>
            </a:pPr>
            <a:r>
              <a:rPr sz="1800" dirty="0">
                <a:latin typeface="Aptos Display" panose="020B0004020202020204" pitchFamily="34" charset="0"/>
                <a:cs typeface="Open Sans"/>
              </a:rPr>
              <a:t>For</a:t>
            </a:r>
            <a:r>
              <a:rPr sz="1800" spc="11" dirty="0">
                <a:latin typeface="Aptos Display" panose="020B0004020202020204" pitchFamily="34" charset="0"/>
                <a:cs typeface="Open Sans"/>
              </a:rPr>
              <a:t> </a:t>
            </a:r>
            <a:r>
              <a:rPr sz="1800" dirty="0">
                <a:latin typeface="Aptos Display" panose="020B0004020202020204" pitchFamily="34" charset="0"/>
                <a:cs typeface="Open Sans"/>
              </a:rPr>
              <a:t>those</a:t>
            </a:r>
            <a:r>
              <a:rPr sz="1800" spc="15" dirty="0">
                <a:latin typeface="Aptos Display" panose="020B0004020202020204" pitchFamily="34" charset="0"/>
                <a:cs typeface="Open Sans"/>
              </a:rPr>
              <a:t> </a:t>
            </a:r>
            <a:r>
              <a:rPr sz="1800" dirty="0">
                <a:latin typeface="Aptos Display" panose="020B0004020202020204" pitchFamily="34" charset="0"/>
                <a:cs typeface="Open Sans"/>
              </a:rPr>
              <a:t>who</a:t>
            </a:r>
            <a:r>
              <a:rPr sz="1800" spc="15" dirty="0">
                <a:latin typeface="Aptos Display" panose="020B0004020202020204" pitchFamily="34" charset="0"/>
                <a:cs typeface="Open Sans"/>
              </a:rPr>
              <a:t> </a:t>
            </a:r>
            <a:r>
              <a:rPr sz="1800" dirty="0">
                <a:latin typeface="Aptos Display" panose="020B0004020202020204" pitchFamily="34" charset="0"/>
                <a:cs typeface="Open Sans"/>
              </a:rPr>
              <a:t>used</a:t>
            </a:r>
            <a:r>
              <a:rPr sz="1800" spc="15" dirty="0">
                <a:latin typeface="Aptos Display" panose="020B0004020202020204" pitchFamily="34" charset="0"/>
                <a:cs typeface="Open Sans"/>
              </a:rPr>
              <a:t> </a:t>
            </a:r>
            <a:r>
              <a:rPr sz="1800" dirty="0">
                <a:latin typeface="Aptos Display" panose="020B0004020202020204" pitchFamily="34" charset="0"/>
                <a:cs typeface="Open Sans"/>
              </a:rPr>
              <a:t>Proctor</a:t>
            </a:r>
            <a:r>
              <a:rPr sz="1800" spc="15" dirty="0">
                <a:latin typeface="Aptos Display" panose="020B0004020202020204" pitchFamily="34" charset="0"/>
                <a:cs typeface="Open Sans"/>
              </a:rPr>
              <a:t> </a:t>
            </a:r>
            <a:r>
              <a:rPr sz="1800" dirty="0">
                <a:latin typeface="Aptos Display" panose="020B0004020202020204" pitchFamily="34" charset="0"/>
                <a:cs typeface="Open Sans"/>
              </a:rPr>
              <a:t>Caching,</a:t>
            </a:r>
            <a:r>
              <a:rPr sz="1800" spc="15" dirty="0">
                <a:latin typeface="Aptos Display" panose="020B0004020202020204" pitchFamily="34" charset="0"/>
                <a:cs typeface="Open Sans"/>
              </a:rPr>
              <a:t> </a:t>
            </a:r>
            <a:r>
              <a:rPr sz="1800" dirty="0">
                <a:latin typeface="Aptos Display" panose="020B0004020202020204" pitchFamily="34" charset="0"/>
                <a:cs typeface="Open Sans"/>
              </a:rPr>
              <a:t>the</a:t>
            </a:r>
            <a:r>
              <a:rPr sz="1800" spc="15" dirty="0">
                <a:latin typeface="Aptos Display" panose="020B0004020202020204" pitchFamily="34" charset="0"/>
                <a:cs typeface="Open Sans"/>
              </a:rPr>
              <a:t> </a:t>
            </a:r>
            <a:r>
              <a:rPr sz="1800" dirty="0">
                <a:latin typeface="Aptos Display" panose="020B0004020202020204" pitchFamily="34" charset="0"/>
                <a:cs typeface="Open Sans"/>
              </a:rPr>
              <a:t>median</a:t>
            </a:r>
            <a:r>
              <a:rPr sz="1800" spc="11" dirty="0">
                <a:latin typeface="Aptos Display" panose="020B0004020202020204" pitchFamily="34" charset="0"/>
                <a:cs typeface="Open Sans"/>
              </a:rPr>
              <a:t> </a:t>
            </a:r>
            <a:r>
              <a:rPr sz="1800" dirty="0">
                <a:latin typeface="Aptos Display" panose="020B0004020202020204" pitchFamily="34" charset="0"/>
                <a:cs typeface="Open Sans"/>
              </a:rPr>
              <a:t>test</a:t>
            </a:r>
            <a:r>
              <a:rPr sz="1800" spc="15" dirty="0">
                <a:latin typeface="Aptos Display" panose="020B0004020202020204" pitchFamily="34" charset="0"/>
                <a:cs typeface="Open Sans"/>
              </a:rPr>
              <a:t> </a:t>
            </a:r>
            <a:r>
              <a:rPr sz="1800" spc="-15" dirty="0">
                <a:latin typeface="Aptos Display" panose="020B0004020202020204" pitchFamily="34" charset="0"/>
                <a:cs typeface="Open Sans"/>
              </a:rPr>
              <a:t>item </a:t>
            </a:r>
            <a:r>
              <a:rPr sz="1800" dirty="0">
                <a:latin typeface="Aptos Display" panose="020B0004020202020204" pitchFamily="34" charset="0"/>
                <a:cs typeface="Open Sans"/>
              </a:rPr>
              <a:t>load</a:t>
            </a:r>
            <a:r>
              <a:rPr sz="1800" spc="8" dirty="0">
                <a:latin typeface="Aptos Display" panose="020B0004020202020204" pitchFamily="34" charset="0"/>
                <a:cs typeface="Open Sans"/>
              </a:rPr>
              <a:t> </a:t>
            </a:r>
            <a:r>
              <a:rPr sz="1800" dirty="0">
                <a:latin typeface="Aptos Display" panose="020B0004020202020204" pitchFamily="34" charset="0"/>
                <a:cs typeface="Open Sans"/>
              </a:rPr>
              <a:t>time</a:t>
            </a:r>
            <a:r>
              <a:rPr sz="1800" spc="8" dirty="0">
                <a:latin typeface="Aptos Display" panose="020B0004020202020204" pitchFamily="34" charset="0"/>
                <a:cs typeface="Open Sans"/>
              </a:rPr>
              <a:t> </a:t>
            </a:r>
            <a:r>
              <a:rPr sz="1800" dirty="0">
                <a:latin typeface="Aptos Display" panose="020B0004020202020204" pitchFamily="34" charset="0"/>
                <a:cs typeface="Open Sans"/>
              </a:rPr>
              <a:t>was</a:t>
            </a:r>
            <a:r>
              <a:rPr sz="1800" spc="11" dirty="0">
                <a:latin typeface="Aptos Display" panose="020B0004020202020204" pitchFamily="34" charset="0"/>
                <a:cs typeface="Open Sans"/>
              </a:rPr>
              <a:t> </a:t>
            </a:r>
            <a:r>
              <a:rPr sz="1800" dirty="0">
                <a:latin typeface="Aptos Display" panose="020B0004020202020204" pitchFamily="34" charset="0"/>
                <a:cs typeface="Open Sans"/>
              </a:rPr>
              <a:t>0.94</a:t>
            </a:r>
            <a:r>
              <a:rPr sz="1800" spc="8" dirty="0">
                <a:latin typeface="Aptos Display" panose="020B0004020202020204" pitchFamily="34" charset="0"/>
                <a:cs typeface="Open Sans"/>
              </a:rPr>
              <a:t> </a:t>
            </a:r>
            <a:r>
              <a:rPr sz="1800" dirty="0">
                <a:latin typeface="Aptos Display" panose="020B0004020202020204" pitchFamily="34" charset="0"/>
                <a:cs typeface="Open Sans"/>
              </a:rPr>
              <a:t>seconds.</a:t>
            </a:r>
            <a:r>
              <a:rPr sz="1800" spc="56" dirty="0">
                <a:latin typeface="Aptos Display" panose="020B0004020202020204" pitchFamily="34" charset="0"/>
                <a:cs typeface="Open Sans"/>
              </a:rPr>
              <a:t> </a:t>
            </a:r>
            <a:r>
              <a:rPr sz="1800" dirty="0">
                <a:latin typeface="Aptos Display" panose="020B0004020202020204" pitchFamily="34" charset="0"/>
                <a:cs typeface="Open Sans"/>
              </a:rPr>
              <a:t>For</a:t>
            </a:r>
            <a:r>
              <a:rPr sz="1800" spc="8" dirty="0">
                <a:latin typeface="Aptos Display" panose="020B0004020202020204" pitchFamily="34" charset="0"/>
                <a:cs typeface="Open Sans"/>
              </a:rPr>
              <a:t> </a:t>
            </a:r>
            <a:r>
              <a:rPr sz="1800" dirty="0">
                <a:latin typeface="Aptos Display" panose="020B0004020202020204" pitchFamily="34" charset="0"/>
                <a:cs typeface="Open Sans"/>
              </a:rPr>
              <a:t>those</a:t>
            </a:r>
            <a:r>
              <a:rPr sz="1800" spc="11" dirty="0">
                <a:latin typeface="Aptos Display" panose="020B0004020202020204" pitchFamily="34" charset="0"/>
                <a:cs typeface="Open Sans"/>
              </a:rPr>
              <a:t> </a:t>
            </a:r>
            <a:r>
              <a:rPr sz="1800" dirty="0">
                <a:latin typeface="Aptos Display" panose="020B0004020202020204" pitchFamily="34" charset="0"/>
                <a:cs typeface="Open Sans"/>
              </a:rPr>
              <a:t>who</a:t>
            </a:r>
            <a:r>
              <a:rPr sz="1800" spc="8" dirty="0">
                <a:latin typeface="Aptos Display" panose="020B0004020202020204" pitchFamily="34" charset="0"/>
                <a:cs typeface="Open Sans"/>
              </a:rPr>
              <a:t> </a:t>
            </a:r>
            <a:r>
              <a:rPr sz="1800" dirty="0">
                <a:latin typeface="Aptos Display" panose="020B0004020202020204" pitchFamily="34" charset="0"/>
                <a:cs typeface="Open Sans"/>
              </a:rPr>
              <a:t>did</a:t>
            </a:r>
            <a:r>
              <a:rPr sz="1800" spc="11" dirty="0">
                <a:latin typeface="Aptos Display" panose="020B0004020202020204" pitchFamily="34" charset="0"/>
                <a:cs typeface="Open Sans"/>
              </a:rPr>
              <a:t> </a:t>
            </a:r>
            <a:r>
              <a:rPr sz="1800" dirty="0">
                <a:latin typeface="Aptos Display" panose="020B0004020202020204" pitchFamily="34" charset="0"/>
                <a:cs typeface="Open Sans"/>
              </a:rPr>
              <a:t>not</a:t>
            </a:r>
            <a:r>
              <a:rPr sz="1800" spc="8" dirty="0">
                <a:latin typeface="Aptos Display" panose="020B0004020202020204" pitchFamily="34" charset="0"/>
                <a:cs typeface="Open Sans"/>
              </a:rPr>
              <a:t> </a:t>
            </a:r>
            <a:r>
              <a:rPr sz="1800" spc="-19" dirty="0">
                <a:latin typeface="Aptos Display" panose="020B0004020202020204" pitchFamily="34" charset="0"/>
                <a:cs typeface="Open Sans"/>
              </a:rPr>
              <a:t>use </a:t>
            </a:r>
            <a:r>
              <a:rPr sz="1800" dirty="0">
                <a:latin typeface="Aptos Display" panose="020B0004020202020204" pitchFamily="34" charset="0"/>
                <a:cs typeface="Open Sans"/>
              </a:rPr>
              <a:t>Proctor</a:t>
            </a:r>
            <a:r>
              <a:rPr sz="1800" spc="19" dirty="0">
                <a:latin typeface="Aptos Display" panose="020B0004020202020204" pitchFamily="34" charset="0"/>
                <a:cs typeface="Open Sans"/>
              </a:rPr>
              <a:t> </a:t>
            </a:r>
            <a:r>
              <a:rPr sz="1800" dirty="0">
                <a:latin typeface="Aptos Display" panose="020B0004020202020204" pitchFamily="34" charset="0"/>
                <a:cs typeface="Open Sans"/>
              </a:rPr>
              <a:t>Caching</a:t>
            </a:r>
            <a:r>
              <a:rPr sz="1800" spc="19" dirty="0">
                <a:latin typeface="Aptos Display" panose="020B0004020202020204" pitchFamily="34" charset="0"/>
                <a:cs typeface="Open Sans"/>
              </a:rPr>
              <a:t> </a:t>
            </a:r>
            <a:r>
              <a:rPr sz="1800" dirty="0">
                <a:latin typeface="Aptos Display" panose="020B0004020202020204" pitchFamily="34" charset="0"/>
                <a:cs typeface="Open Sans"/>
              </a:rPr>
              <a:t>the</a:t>
            </a:r>
            <a:r>
              <a:rPr sz="1800" spc="19" dirty="0">
                <a:latin typeface="Aptos Display" panose="020B0004020202020204" pitchFamily="34" charset="0"/>
                <a:cs typeface="Open Sans"/>
              </a:rPr>
              <a:t> </a:t>
            </a:r>
            <a:r>
              <a:rPr sz="1800" dirty="0">
                <a:latin typeface="Aptos Display" panose="020B0004020202020204" pitchFamily="34" charset="0"/>
                <a:cs typeface="Open Sans"/>
              </a:rPr>
              <a:t>median</a:t>
            </a:r>
            <a:r>
              <a:rPr sz="1800" spc="19" dirty="0">
                <a:latin typeface="Aptos Display" panose="020B0004020202020204" pitchFamily="34" charset="0"/>
                <a:cs typeface="Open Sans"/>
              </a:rPr>
              <a:t> </a:t>
            </a:r>
            <a:r>
              <a:rPr sz="1800" dirty="0">
                <a:latin typeface="Aptos Display" panose="020B0004020202020204" pitchFamily="34" charset="0"/>
                <a:cs typeface="Open Sans"/>
              </a:rPr>
              <a:t>test</a:t>
            </a:r>
            <a:r>
              <a:rPr sz="1800" spc="19" dirty="0">
                <a:latin typeface="Aptos Display" panose="020B0004020202020204" pitchFamily="34" charset="0"/>
                <a:cs typeface="Open Sans"/>
              </a:rPr>
              <a:t> </a:t>
            </a:r>
            <a:r>
              <a:rPr sz="1800" dirty="0">
                <a:latin typeface="Aptos Display" panose="020B0004020202020204" pitchFamily="34" charset="0"/>
                <a:cs typeface="Open Sans"/>
              </a:rPr>
              <a:t>item</a:t>
            </a:r>
            <a:r>
              <a:rPr sz="1800" spc="19" dirty="0">
                <a:latin typeface="Aptos Display" panose="020B0004020202020204" pitchFamily="34" charset="0"/>
                <a:cs typeface="Open Sans"/>
              </a:rPr>
              <a:t> </a:t>
            </a:r>
            <a:r>
              <a:rPr sz="1800" dirty="0">
                <a:latin typeface="Aptos Display" panose="020B0004020202020204" pitchFamily="34" charset="0"/>
                <a:cs typeface="Open Sans"/>
              </a:rPr>
              <a:t>load</a:t>
            </a:r>
            <a:r>
              <a:rPr sz="1800" spc="19" dirty="0">
                <a:latin typeface="Aptos Display" panose="020B0004020202020204" pitchFamily="34" charset="0"/>
                <a:cs typeface="Open Sans"/>
              </a:rPr>
              <a:t> </a:t>
            </a:r>
            <a:r>
              <a:rPr sz="1800" dirty="0">
                <a:latin typeface="Aptos Display" panose="020B0004020202020204" pitchFamily="34" charset="0"/>
                <a:cs typeface="Open Sans"/>
              </a:rPr>
              <a:t>time</a:t>
            </a:r>
            <a:r>
              <a:rPr sz="1800" spc="19" dirty="0">
                <a:latin typeface="Aptos Display" panose="020B0004020202020204" pitchFamily="34" charset="0"/>
                <a:cs typeface="Open Sans"/>
              </a:rPr>
              <a:t> </a:t>
            </a:r>
            <a:r>
              <a:rPr sz="1800" dirty="0">
                <a:latin typeface="Aptos Display" panose="020B0004020202020204" pitchFamily="34" charset="0"/>
                <a:cs typeface="Open Sans"/>
              </a:rPr>
              <a:t>was</a:t>
            </a:r>
            <a:r>
              <a:rPr sz="1800" spc="19" dirty="0">
                <a:latin typeface="Aptos Display" panose="020B0004020202020204" pitchFamily="34" charset="0"/>
                <a:cs typeface="Open Sans"/>
              </a:rPr>
              <a:t> </a:t>
            </a:r>
            <a:r>
              <a:rPr sz="1800" spc="-15" dirty="0">
                <a:latin typeface="Aptos Display" panose="020B0004020202020204" pitchFamily="34" charset="0"/>
                <a:cs typeface="Open Sans"/>
              </a:rPr>
              <a:t>0.83 </a:t>
            </a:r>
            <a:r>
              <a:rPr sz="1800" spc="-8" dirty="0">
                <a:latin typeface="Aptos Display" panose="020B0004020202020204" pitchFamily="34" charset="0"/>
                <a:cs typeface="Open Sans"/>
              </a:rPr>
              <a:t>seconds.</a:t>
            </a:r>
            <a:endParaRPr sz="1800" dirty="0">
              <a:latin typeface="Aptos Display" panose="020B0004020202020204" pitchFamily="34" charset="0"/>
              <a:cs typeface="Open Sans"/>
            </a:endParaRPr>
          </a:p>
        </p:txBody>
      </p:sp>
      <p:pic>
        <p:nvPicPr>
          <p:cNvPr id="6" name="object 6" descr="Bar graph of Median Item Load Time"/>
          <p:cNvPicPr/>
          <p:nvPr/>
        </p:nvPicPr>
        <p:blipFill>
          <a:blip r:embed="rId3" cstate="print"/>
          <a:stretch>
            <a:fillRect/>
          </a:stretch>
        </p:blipFill>
        <p:spPr>
          <a:xfrm>
            <a:off x="6111366" y="3533001"/>
            <a:ext cx="2665476" cy="1219581"/>
          </a:xfrm>
          <a:prstGeom prst="rect">
            <a:avLst/>
          </a:prstGeom>
        </p:spPr>
      </p:pic>
      <p:sp>
        <p:nvSpPr>
          <p:cNvPr id="8" name="TextBox 7">
            <a:extLst>
              <a:ext uri="{FF2B5EF4-FFF2-40B4-BE49-F238E27FC236}">
                <a16:creationId xmlns:a16="http://schemas.microsoft.com/office/drawing/2014/main" id="{90376E62-C195-89A4-B841-B0E13F489DA0}"/>
              </a:ext>
            </a:extLst>
          </p:cNvPr>
          <p:cNvSpPr txBox="1"/>
          <p:nvPr/>
        </p:nvSpPr>
        <p:spPr>
          <a:xfrm>
            <a:off x="217426" y="540449"/>
            <a:ext cx="2229394" cy="369332"/>
          </a:xfrm>
          <a:prstGeom prst="rect">
            <a:avLst/>
          </a:prstGeom>
          <a:noFill/>
        </p:spPr>
        <p:txBody>
          <a:bodyPr wrap="square" rtlCol="0">
            <a:spAutoFit/>
          </a:bodyPr>
          <a:lstStyle/>
          <a:p>
            <a:r>
              <a:rPr lang="en-US" sz="1800" dirty="0"/>
              <a:t>Proctor</a:t>
            </a:r>
            <a:r>
              <a:rPr lang="en-US" sz="1800" spc="56" dirty="0"/>
              <a:t> </a:t>
            </a:r>
            <a:r>
              <a:rPr lang="en-US" sz="1800" spc="-8" dirty="0"/>
              <a:t>Cache</a:t>
            </a:r>
            <a:endParaRPr lang="en-US" sz="1800" dirty="0"/>
          </a:p>
        </p:txBody>
      </p:sp>
    </p:spTree>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7B9A3A-9C8B-DD0F-7E3E-19522E858377}"/>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latin typeface="Aptos Black" panose="020B0004020202020204" pitchFamily="34" charset="0"/>
                <a:ea typeface="Roboto" panose="02000000000000000000" pitchFamily="2" charset="0"/>
              </a:rPr>
              <a:t>CMAS Science and Text-to-Speech Assessment Size</a:t>
            </a:r>
          </a:p>
        </p:txBody>
      </p:sp>
      <p:sp>
        <p:nvSpPr>
          <p:cNvPr id="24" name="TextBox 23">
            <a:extLst>
              <a:ext uri="{FF2B5EF4-FFF2-40B4-BE49-F238E27FC236}">
                <a16:creationId xmlns:a16="http://schemas.microsoft.com/office/drawing/2014/main" id="{49D1EE42-F509-B2C4-FD42-95E6C00AB3E3}"/>
              </a:ext>
            </a:extLst>
          </p:cNvPr>
          <p:cNvSpPr txBox="1"/>
          <p:nvPr/>
        </p:nvSpPr>
        <p:spPr>
          <a:xfrm>
            <a:off x="264563" y="968918"/>
            <a:ext cx="3960434"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latin typeface="Aptos Display" panose="020B0004020202020204" pitchFamily="34" charset="0"/>
              </a:rPr>
              <a:t>CMAS Grade 5 Science Practice Assessment with Text-to-Speech</a:t>
            </a:r>
          </a:p>
        </p:txBody>
      </p:sp>
      <p:pic>
        <p:nvPicPr>
          <p:cNvPr id="15" name="Content Placeholder 14" descr="Screen shot of size of typical YouTube video">
            <a:extLst>
              <a:ext uri="{FF2B5EF4-FFF2-40B4-BE49-F238E27FC236}">
                <a16:creationId xmlns:a16="http://schemas.microsoft.com/office/drawing/2014/main" id="{66A2D821-AAB8-51A2-AA17-C92CF4236E3B}"/>
              </a:ext>
            </a:extLst>
          </p:cNvPr>
          <p:cNvPicPr>
            <a:picLocks noGrp="1" noChangeAspect="1"/>
          </p:cNvPicPr>
          <p:nvPr>
            <p:ph sz="half" idx="4294967295"/>
          </p:nvPr>
        </p:nvPicPr>
        <p:blipFill rotWithShape="1">
          <a:blip r:embed="rId3"/>
          <a:srcRect r="2924" b="35732"/>
          <a:stretch/>
        </p:blipFill>
        <p:spPr>
          <a:xfrm>
            <a:off x="4224997" y="2716977"/>
            <a:ext cx="4552950" cy="1933575"/>
          </a:xfrm>
        </p:spPr>
      </p:pic>
      <p:sp>
        <p:nvSpPr>
          <p:cNvPr id="25" name="TextBox 24">
            <a:extLst>
              <a:ext uri="{FF2B5EF4-FFF2-40B4-BE49-F238E27FC236}">
                <a16:creationId xmlns:a16="http://schemas.microsoft.com/office/drawing/2014/main" id="{FF5DBED6-6DFB-900B-4A19-4203D2B8D859}"/>
              </a:ext>
            </a:extLst>
          </p:cNvPr>
          <p:cNvSpPr txBox="1"/>
          <p:nvPr/>
        </p:nvSpPr>
        <p:spPr>
          <a:xfrm>
            <a:off x="264563" y="2961102"/>
            <a:ext cx="3960434"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latin typeface="Aptos Display" panose="020B0004020202020204" pitchFamily="34" charset="0"/>
              </a:rPr>
              <a:t>Typical YouTube Video</a:t>
            </a:r>
          </a:p>
        </p:txBody>
      </p:sp>
      <p:pic>
        <p:nvPicPr>
          <p:cNvPr id="23" name="Content Placeholder 22" descr="Typical size of CMAS Grade 5 Science Practice Assessment with Text-to-Speech&#10;">
            <a:extLst>
              <a:ext uri="{FF2B5EF4-FFF2-40B4-BE49-F238E27FC236}">
                <a16:creationId xmlns:a16="http://schemas.microsoft.com/office/drawing/2014/main" id="{3E10850C-ED8D-9235-86DE-DD7609333CD0}"/>
              </a:ext>
            </a:extLst>
          </p:cNvPr>
          <p:cNvPicPr>
            <a:picLocks noGrp="1" noChangeAspect="1"/>
          </p:cNvPicPr>
          <p:nvPr>
            <p:ph sz="half" idx="4294967295"/>
          </p:nvPr>
        </p:nvPicPr>
        <p:blipFill rotWithShape="1">
          <a:blip r:embed="rId4"/>
          <a:srcRect r="11231" b="12703"/>
          <a:stretch/>
        </p:blipFill>
        <p:spPr>
          <a:xfrm>
            <a:off x="4212238" y="741588"/>
            <a:ext cx="4552950" cy="1931987"/>
          </a:xfrm>
        </p:spPr>
      </p:pic>
    </p:spTree>
    <p:extLst>
      <p:ext uri="{BB962C8B-B14F-4D97-AF65-F5344CB8AC3E}">
        <p14:creationId xmlns:p14="http://schemas.microsoft.com/office/powerpoint/2010/main" val="94216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dirty="0">
                <a:latin typeface="Aptos Black" panose="020B0004020202020204" pitchFamily="34" charset="0"/>
              </a:rPr>
              <a:t>CDE CMAS Support</a:t>
            </a:r>
          </a:p>
        </p:txBody>
      </p:sp>
      <p:sp>
        <p:nvSpPr>
          <p:cNvPr id="3" name="Content Placeholder 2"/>
          <p:cNvSpPr>
            <a:spLocks noGrp="1"/>
          </p:cNvSpPr>
          <p:nvPr>
            <p:ph type="body" idx="1"/>
          </p:nvPr>
        </p:nvSpPr>
        <p:spPr>
          <a:xfrm>
            <a:off x="264563" y="789950"/>
            <a:ext cx="8765137" cy="38963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800" b="1" dirty="0">
                <a:latin typeface="Aptos Display" panose="020B0004020202020204" pitchFamily="34" charset="0"/>
              </a:rPr>
              <a:t>Technical Training Online – Detailed Training</a:t>
            </a:r>
          </a:p>
          <a:p>
            <a:pPr lvl="2"/>
            <a:r>
              <a:rPr lang="en-US" sz="1800" dirty="0">
                <a:latin typeface="Aptos Display" panose="020B0004020202020204" pitchFamily="34" charset="0"/>
              </a:rPr>
              <a:t>Follow the structure of documentation</a:t>
            </a:r>
          </a:p>
          <a:p>
            <a:pPr lvl="2"/>
            <a:r>
              <a:rPr lang="en-US" sz="1800" dirty="0">
                <a:latin typeface="Aptos Display" panose="020B0004020202020204" pitchFamily="34" charset="0"/>
              </a:rPr>
              <a:t>Detailed instructions with links to documentation</a:t>
            </a:r>
          </a:p>
          <a:p>
            <a:pPr lvl="3"/>
            <a:r>
              <a:rPr lang="en-US" sz="1800" dirty="0">
                <a:latin typeface="Aptos Display" panose="020B0004020202020204" pitchFamily="34" charset="0"/>
              </a:rPr>
              <a:t>Coming in December</a:t>
            </a:r>
          </a:p>
          <a:p>
            <a:pPr lvl="2"/>
            <a:r>
              <a:rPr lang="en-US" sz="1800" dirty="0">
                <a:latin typeface="Aptos Display" panose="020B0004020202020204" pitchFamily="34" charset="0"/>
              </a:rPr>
              <a:t>Check </a:t>
            </a:r>
            <a:r>
              <a:rPr lang="en-US" sz="1800" dirty="0">
                <a:latin typeface="Aptos Display" panose="020B0004020202020204" pitchFamily="34" charset="0"/>
                <a:hlinkClick r:id="rId2"/>
              </a:rPr>
              <a:t>http://www.cde.state.co.us/assessment/newassess-dtc</a:t>
            </a:r>
            <a:r>
              <a:rPr lang="en-US" sz="1800" dirty="0">
                <a:latin typeface="Aptos Display" panose="020B0004020202020204" pitchFamily="34" charset="0"/>
              </a:rPr>
              <a:t> for details.</a:t>
            </a:r>
          </a:p>
          <a:p>
            <a:endParaRPr lang="en-US" sz="1800" b="1" dirty="0">
              <a:latin typeface="Aptos Display" panose="020B0004020202020204" pitchFamily="34" charset="0"/>
            </a:endParaRPr>
          </a:p>
          <a:p>
            <a:pPr marL="0" indent="0">
              <a:buNone/>
            </a:pPr>
            <a:r>
              <a:rPr lang="en-US" sz="1800" b="1" dirty="0">
                <a:latin typeface="Aptos Display" panose="020B0004020202020204" pitchFamily="34" charset="0"/>
              </a:rPr>
              <a:t>Site Readiness Support Request</a:t>
            </a:r>
          </a:p>
          <a:p>
            <a:pPr lvl="1"/>
            <a:r>
              <a:rPr lang="en-US" sz="1800" dirty="0">
                <a:latin typeface="Aptos Display" panose="020B0004020202020204" pitchFamily="34" charset="0"/>
              </a:rPr>
              <a:t>Pearson Field Engineering Services meetings 15, 30, or 60 minutes</a:t>
            </a:r>
          </a:p>
          <a:p>
            <a:pPr lvl="1"/>
            <a:r>
              <a:rPr lang="en-US" sz="1800" dirty="0">
                <a:latin typeface="Aptos Display" panose="020B0004020202020204" pitchFamily="34" charset="0"/>
              </a:rPr>
              <a:t>Request a Technical Site Visit</a:t>
            </a:r>
          </a:p>
          <a:p>
            <a:pPr lvl="1"/>
            <a:endParaRPr lang="en-US" dirty="0"/>
          </a:p>
        </p:txBody>
      </p:sp>
    </p:spTree>
    <p:extLst>
      <p:ext uri="{BB962C8B-B14F-4D97-AF65-F5344CB8AC3E}">
        <p14:creationId xmlns:p14="http://schemas.microsoft.com/office/powerpoint/2010/main" val="2741093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6" y="385691"/>
            <a:ext cx="8815633" cy="234117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err="1">
                <a:solidFill>
                  <a:schemeClr val="bg1"/>
                </a:solidFill>
                <a:latin typeface="Aptos Black" panose="020B0004020202020204" pitchFamily="34" charset="0"/>
              </a:rPr>
              <a:t>CoAlt</a:t>
            </a:r>
            <a:r>
              <a:rPr lang="en-US" sz="3600" dirty="0">
                <a:solidFill>
                  <a:schemeClr val="bg1"/>
                </a:solidFill>
                <a:latin typeface="Aptos Black" panose="020B0004020202020204" pitchFamily="34" charset="0"/>
              </a:rPr>
              <a:t> Science</a:t>
            </a:r>
            <a:br>
              <a:rPr lang="en-US" sz="3600" dirty="0">
                <a:solidFill>
                  <a:schemeClr val="bg1"/>
                </a:solidFill>
                <a:latin typeface="Aptos Black" panose="020B0004020202020204" pitchFamily="34" charset="0"/>
              </a:rPr>
            </a:br>
            <a:br>
              <a:rPr lang="en-US" sz="3600" dirty="0">
                <a:solidFill>
                  <a:schemeClr val="bg1"/>
                </a:solidFill>
                <a:latin typeface="Aptos Black" panose="020B0004020202020204" pitchFamily="34" charset="0"/>
              </a:rPr>
            </a:br>
            <a:r>
              <a:rPr lang="en-US" sz="3600" dirty="0" err="1">
                <a:solidFill>
                  <a:schemeClr val="bg1"/>
                </a:solidFill>
                <a:latin typeface="Aptos Black" panose="020B0004020202020204" pitchFamily="34" charset="0"/>
              </a:rPr>
              <a:t>CoAlt</a:t>
            </a:r>
            <a:r>
              <a:rPr lang="en-US" sz="3600" dirty="0">
                <a:solidFill>
                  <a:schemeClr val="bg1"/>
                </a:solidFill>
                <a:latin typeface="Aptos Black" panose="020B0004020202020204" pitchFamily="34" charset="0"/>
              </a:rPr>
              <a:t> English Language Arts &amp; Mathematics (DLM)</a:t>
            </a:r>
          </a:p>
        </p:txBody>
      </p:sp>
    </p:spTree>
    <p:extLst>
      <p:ext uri="{BB962C8B-B14F-4D97-AF65-F5344CB8AC3E}">
        <p14:creationId xmlns:p14="http://schemas.microsoft.com/office/powerpoint/2010/main" val="18071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Roboto" panose="02000000000000000000" pitchFamily="2" charset="0"/>
                <a:ea typeface="Roboto" panose="02000000000000000000" pitchFamily="2" charset="0"/>
              </a:rPr>
              <a:t>DLM Admin System: KITE Components</a:t>
            </a:r>
          </a:p>
        </p:txBody>
      </p:sp>
      <p:graphicFrame>
        <p:nvGraphicFramePr>
          <p:cNvPr id="5" name="Table 4"/>
          <p:cNvGraphicFramePr>
            <a:graphicFrameLocks noGrp="1"/>
          </p:cNvGraphicFramePr>
          <p:nvPr>
            <p:extLst>
              <p:ext uri="{D42A27DB-BD31-4B8C-83A1-F6EECF244321}">
                <p14:modId xmlns:p14="http://schemas.microsoft.com/office/powerpoint/2010/main" val="4013049254"/>
              </p:ext>
            </p:extLst>
          </p:nvPr>
        </p:nvGraphicFramePr>
        <p:xfrm>
          <a:off x="264563" y="968489"/>
          <a:ext cx="8265320" cy="3021806"/>
        </p:xfrm>
        <a:graphic>
          <a:graphicData uri="http://schemas.openxmlformats.org/drawingml/2006/table">
            <a:tbl>
              <a:tblPr firstRow="1" bandRow="1">
                <a:tableStyleId>{5A111915-BE36-4E01-A7E5-04B1672EAD32}</a:tableStyleId>
              </a:tblPr>
              <a:tblGrid>
                <a:gridCol w="2216822">
                  <a:extLst>
                    <a:ext uri="{9D8B030D-6E8A-4147-A177-3AD203B41FA5}">
                      <a16:colId xmlns:a16="http://schemas.microsoft.com/office/drawing/2014/main" val="20000"/>
                    </a:ext>
                  </a:extLst>
                </a:gridCol>
                <a:gridCol w="1904019">
                  <a:extLst>
                    <a:ext uri="{9D8B030D-6E8A-4147-A177-3AD203B41FA5}">
                      <a16:colId xmlns:a16="http://schemas.microsoft.com/office/drawing/2014/main" val="20001"/>
                    </a:ext>
                  </a:extLst>
                </a:gridCol>
                <a:gridCol w="4144479">
                  <a:extLst>
                    <a:ext uri="{9D8B030D-6E8A-4147-A177-3AD203B41FA5}">
                      <a16:colId xmlns:a16="http://schemas.microsoft.com/office/drawing/2014/main" val="20004"/>
                    </a:ext>
                  </a:extLst>
                </a:gridCol>
              </a:tblGrid>
              <a:tr h="1128578">
                <a:tc>
                  <a:txBody>
                    <a:bodyPr/>
                    <a:lstStyle/>
                    <a:p>
                      <a:pPr algn="ctr"/>
                      <a:r>
                        <a:rPr lang="en-US" sz="1800" dirty="0"/>
                        <a:t>Component</a:t>
                      </a:r>
                    </a:p>
                  </a:txBody>
                  <a:tcPr marL="68580" marR="68580" marT="34290" marB="34290" anchor="ctr"/>
                </a:tc>
                <a:tc>
                  <a:txBody>
                    <a:bodyPr/>
                    <a:lstStyle/>
                    <a:p>
                      <a:pPr algn="ctr"/>
                      <a:r>
                        <a:rPr lang="en-US" sz="1800" dirty="0"/>
                        <a:t>Software Version</a:t>
                      </a:r>
                    </a:p>
                  </a:txBody>
                  <a:tcPr marL="68580" marR="68580" marT="34290" marB="34290" anchor="ctr"/>
                </a:tc>
                <a:tc>
                  <a:txBody>
                    <a:bodyPr/>
                    <a:lstStyle/>
                    <a:p>
                      <a:pPr algn="ctr"/>
                      <a:r>
                        <a:rPr lang="en-US" sz="1800" dirty="0"/>
                        <a:t>Recommendations</a:t>
                      </a:r>
                    </a:p>
                  </a:txBody>
                  <a:tcPr marL="68580" marR="68580" marT="34290" marB="34290" anchor="ctr"/>
                </a:tc>
                <a:extLst>
                  <a:ext uri="{0D108BD9-81ED-4DB2-BD59-A6C34878D82A}">
                    <a16:rowId xmlns:a16="http://schemas.microsoft.com/office/drawing/2014/main" val="10000"/>
                  </a:ext>
                </a:extLst>
              </a:tr>
              <a:tr h="777576">
                <a:tc>
                  <a:txBody>
                    <a:bodyPr/>
                    <a:lstStyle/>
                    <a:p>
                      <a:pPr algn="ctr"/>
                      <a:r>
                        <a:rPr lang="en-US" sz="1800" dirty="0"/>
                        <a:t>KITE Local Caching Server</a:t>
                      </a:r>
                      <a:endParaRPr lang="en-US" sz="1800" b="1" dirty="0">
                        <a:solidFill>
                          <a:schemeClr val="tx1">
                            <a:lumMod val="50000"/>
                          </a:schemeClr>
                        </a:solidFill>
                      </a:endParaRPr>
                    </a:p>
                  </a:txBody>
                  <a:tcPr marL="68580" marR="68580" marT="34290" marB="34290" anchor="ctr"/>
                </a:tc>
                <a:tc>
                  <a:txBody>
                    <a:bodyPr/>
                    <a:lstStyle/>
                    <a:p>
                      <a:pPr algn="ctr"/>
                      <a:endParaRPr lang="en-US" sz="1800" b="1" dirty="0">
                        <a:solidFill>
                          <a:schemeClr val="tx1">
                            <a:lumMod val="50000"/>
                          </a:schemeClr>
                        </a:solidFill>
                      </a:endParaRPr>
                    </a:p>
                  </a:txBody>
                  <a:tcPr marL="68580" marR="68580" marT="34290" marB="34290" anchor="ctr"/>
                </a:tc>
                <a:tc>
                  <a:txBody>
                    <a:bodyPr/>
                    <a:lstStyle/>
                    <a:p>
                      <a:pPr algn="ctr"/>
                      <a:r>
                        <a:rPr lang="en-US" sz="1800" u="sng" dirty="0"/>
                        <a:t>Not Available</a:t>
                      </a:r>
                      <a:endParaRPr lang="en-US" sz="1800" b="1" u="sng" dirty="0">
                        <a:solidFill>
                          <a:schemeClr val="tx1">
                            <a:lumMod val="50000"/>
                          </a:schemeClr>
                        </a:solidFill>
                      </a:endParaRPr>
                    </a:p>
                  </a:txBody>
                  <a:tcPr marL="68580" marR="68580" marT="34290" marB="34290" anchor="ctr"/>
                </a:tc>
                <a:extLst>
                  <a:ext uri="{0D108BD9-81ED-4DB2-BD59-A6C34878D82A}">
                    <a16:rowId xmlns:a16="http://schemas.microsoft.com/office/drawing/2014/main" val="10001"/>
                  </a:ext>
                </a:extLst>
              </a:tr>
              <a:tr h="1115652">
                <a:tc>
                  <a:txBody>
                    <a:bodyPr/>
                    <a:lstStyle/>
                    <a:p>
                      <a:pPr algn="ctr"/>
                      <a:r>
                        <a:rPr lang="en-US" sz="1800" dirty="0"/>
                        <a:t>KITE Student</a:t>
                      </a:r>
                      <a:r>
                        <a:rPr lang="en-US" sz="1800" baseline="0" dirty="0"/>
                        <a:t> Portal</a:t>
                      </a:r>
                      <a:endParaRPr lang="en-US" sz="1800" dirty="0">
                        <a:solidFill>
                          <a:srgbClr val="000000"/>
                        </a:solidFill>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11.0.0</a:t>
                      </a:r>
                      <a:endParaRPr lang="en-US" sz="1800" kern="1200" dirty="0">
                        <a:solidFill>
                          <a:schemeClr val="tx1"/>
                        </a:solidFill>
                        <a:latin typeface="+mn-lt"/>
                        <a:ea typeface="+mn-ea"/>
                        <a:cs typeface="+mn-cs"/>
                      </a:endParaRPr>
                    </a:p>
                  </a:txBody>
                  <a:tcPr marL="68580" marR="68580" marT="34290" marB="34290" anchor="ctr"/>
                </a:tc>
                <a:tc>
                  <a:txBody>
                    <a:bodyPr/>
                    <a:lstStyle/>
                    <a:p>
                      <a:pPr algn="ctr"/>
                      <a:r>
                        <a:rPr lang="en-US" sz="1800" dirty="0"/>
                        <a:t>Must uninstall and reinstall</a:t>
                      </a:r>
                      <a:r>
                        <a:rPr lang="en-US" sz="1800" baseline="0" dirty="0"/>
                        <a:t> on Mac and PC student devices.  Chromebooks will auto update.</a:t>
                      </a:r>
                      <a:endParaRPr lang="en-US" sz="1800" dirty="0">
                        <a:solidFill>
                          <a:srgbClr val="000000"/>
                        </a:solidFill>
                      </a:endParaRPr>
                    </a:p>
                  </a:txBody>
                  <a:tcPr marL="68580" marR="68580" marT="34290" marB="3429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4876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919D-DA15-88F0-3511-0CCF28C34EE6}"/>
              </a:ext>
            </a:extLst>
          </p:cNvPr>
          <p:cNvSpPr>
            <a:spLocks noGrp="1"/>
          </p:cNvSpPr>
          <p:nvPr>
            <p:ph type="title"/>
          </p:nvPr>
        </p:nvSpPr>
        <p:spPr>
          <a:xfrm>
            <a:off x="99624" y="30943"/>
            <a:ext cx="8944751" cy="57420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latin typeface="Aptos Black" panose="020B0004020202020204" pitchFamily="34" charset="0"/>
                <a:ea typeface="Roboto" panose="02000000000000000000" pitchFamily="2" charset="0"/>
              </a:rPr>
              <a:t>Kite® Student Technology Updates</a:t>
            </a:r>
          </a:p>
        </p:txBody>
      </p:sp>
      <p:sp>
        <p:nvSpPr>
          <p:cNvPr id="3" name="Content Placeholder 2">
            <a:extLst>
              <a:ext uri="{FF2B5EF4-FFF2-40B4-BE49-F238E27FC236}">
                <a16:creationId xmlns:a16="http://schemas.microsoft.com/office/drawing/2014/main" id="{F9BB55FD-880A-1FC7-32D6-351CF5591EF8}"/>
              </a:ext>
            </a:extLst>
          </p:cNvPr>
          <p:cNvSpPr>
            <a:spLocks noGrp="1"/>
          </p:cNvSpPr>
          <p:nvPr>
            <p:ph type="body"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0" i="0" dirty="0">
                <a:solidFill>
                  <a:srgbClr val="262D34"/>
                </a:solidFill>
                <a:effectLst/>
                <a:latin typeface="Aptos Display" panose="020B0004020202020204" pitchFamily="34" charset="0"/>
              </a:rPr>
              <a:t>iOS 17.1 &amp; 17.2 are unsupported</a:t>
            </a:r>
          </a:p>
          <a:p>
            <a:r>
              <a:rPr lang="en-US" sz="1800" b="0" i="0" dirty="0">
                <a:solidFill>
                  <a:srgbClr val="262D34"/>
                </a:solidFill>
                <a:effectLst/>
                <a:latin typeface="Aptos Display" panose="020B0004020202020204" pitchFamily="34" charset="0"/>
              </a:rPr>
              <a:t>If you plan to use Android tablets for the 2024-25 school year, please contact the Kite Service Desk first. Some Android tablet models may not be supported for secure testing and must be approved prior to completing assessments in Kite Student Portal.</a:t>
            </a:r>
          </a:p>
          <a:p>
            <a:endParaRPr lang="en-US" sz="1800" dirty="0">
              <a:latin typeface="Aptos Display" panose="020B0004020202020204" pitchFamily="34" charset="0"/>
            </a:endParaRPr>
          </a:p>
          <a:p>
            <a:pPr marL="0" indent="0">
              <a:buNone/>
            </a:pPr>
            <a:r>
              <a:rPr lang="en-US" sz="2000" b="1" dirty="0">
                <a:latin typeface="Aptos Display" panose="020B0004020202020204" pitchFamily="34" charset="0"/>
              </a:rPr>
              <a:t>Avoiding Locked iPads During Testing</a:t>
            </a:r>
          </a:p>
          <a:p>
            <a:pPr marL="685800" lvl="1" indent="-342900">
              <a:buFont typeface="+mj-lt"/>
              <a:buAutoNum type="arabicPeriod"/>
            </a:pPr>
            <a:r>
              <a:rPr lang="en-US" sz="1800" dirty="0">
                <a:latin typeface="Aptos Display" panose="020B0004020202020204" pitchFamily="34" charset="0"/>
              </a:rPr>
              <a:t>Tap the Close Kite button at the top of the home screen or select the Sign Out button.</a:t>
            </a:r>
          </a:p>
          <a:p>
            <a:pPr marL="685800" lvl="1" indent="-342900">
              <a:buFont typeface="+mj-lt"/>
              <a:buAutoNum type="arabicPeriod"/>
            </a:pPr>
            <a:r>
              <a:rPr lang="en-US" sz="1800" dirty="0">
                <a:latin typeface="Aptos Display" panose="020B0004020202020204" pitchFamily="34" charset="0"/>
              </a:rPr>
              <a:t>Tap Quit in the pop-up window that appears.</a:t>
            </a:r>
          </a:p>
          <a:p>
            <a:pPr marL="0" indent="0">
              <a:buNone/>
            </a:pPr>
            <a:endParaRPr lang="en-US" dirty="0"/>
          </a:p>
        </p:txBody>
      </p:sp>
      <p:sp>
        <p:nvSpPr>
          <p:cNvPr id="4" name="Slide Number Placeholder 3">
            <a:extLst>
              <a:ext uri="{FF2B5EF4-FFF2-40B4-BE49-F238E27FC236}">
                <a16:creationId xmlns:a16="http://schemas.microsoft.com/office/drawing/2014/main" id="{2E4FBD4E-257D-AA36-1C3A-0C874E8B2023}"/>
              </a:ext>
            </a:extLst>
          </p:cNvPr>
          <p:cNvSpPr>
            <a:spLocks noGrp="1"/>
          </p:cNvSpPr>
          <p:nvPr>
            <p:ph type="sldNum" sz="quarter" idx="4294967295"/>
          </p:nvPr>
        </p:nvSpPr>
        <p:spPr>
          <a:xfrm>
            <a:off x="0" y="4767263"/>
            <a:ext cx="2057400" cy="274637"/>
          </a:xfrm>
        </p:spPr>
        <p:txBody>
          <a:bodyPr>
            <a:normAutofit fontScale="70000" lnSpcReduction="20000"/>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C479D5F6-EDCB-402A-AC08-4943A1820E8F}" type="slidenum">
              <a:rPr lang="en-US" smtClean="0"/>
              <a:pPr/>
              <a:t>47</a:t>
            </a:fld>
            <a:endParaRPr lang="en-US" dirty="0"/>
          </a:p>
        </p:txBody>
      </p:sp>
    </p:spTree>
    <p:extLst>
      <p:ext uri="{BB962C8B-B14F-4D97-AF65-F5344CB8AC3E}">
        <p14:creationId xmlns:p14="http://schemas.microsoft.com/office/powerpoint/2010/main" val="2723743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41C2-CF60-1E21-2CE9-2B98DB9274DD}"/>
              </a:ext>
            </a:extLst>
          </p:cNvPr>
          <p:cNvSpPr>
            <a:spLocks noGrp="1"/>
          </p:cNvSpPr>
          <p:nvPr>
            <p:ph type="title"/>
          </p:nvPr>
        </p:nvSpPr>
        <p:spPr/>
        <p:txBody>
          <a:bodyPr/>
          <a:lstStyle/>
          <a:p>
            <a:r>
              <a:rPr lang="en-US" dirty="0"/>
              <a:t>DLM KITE Resources</a:t>
            </a:r>
          </a:p>
        </p:txBody>
      </p:sp>
      <p:sp>
        <p:nvSpPr>
          <p:cNvPr id="3" name="Text Placeholder 2">
            <a:extLst>
              <a:ext uri="{FF2B5EF4-FFF2-40B4-BE49-F238E27FC236}">
                <a16:creationId xmlns:a16="http://schemas.microsoft.com/office/drawing/2014/main" id="{0749F7B9-8E19-A4CE-5F9F-AFF1B8636F83}"/>
              </a:ext>
            </a:extLst>
          </p:cNvPr>
          <p:cNvSpPr>
            <a:spLocks noGrp="1"/>
          </p:cNvSpPr>
          <p:nvPr>
            <p:ph type="body" idx="1"/>
          </p:nvPr>
        </p:nvSpPr>
        <p:spPr/>
        <p:txBody>
          <a:bodyPr/>
          <a:lstStyle/>
          <a:p>
            <a:pPr marL="127000" indent="0">
              <a:buNone/>
            </a:pPr>
            <a:r>
              <a:rPr lang="en-US" b="0" i="0" u="none" strike="noStrike" dirty="0">
                <a:solidFill>
                  <a:srgbClr val="0056B3"/>
                </a:solidFill>
                <a:effectLst/>
                <a:hlinkClick r:id="rId2"/>
              </a:rPr>
              <a:t>DLM Training for District Roles</a:t>
            </a:r>
            <a:r>
              <a:rPr lang="en-US" b="0" i="0" dirty="0">
                <a:solidFill>
                  <a:srgbClr val="262D34"/>
                </a:solidFill>
                <a:effectLst/>
              </a:rPr>
              <a:t> </a:t>
            </a:r>
          </a:p>
          <a:p>
            <a:pPr marL="127000" indent="0">
              <a:buNone/>
            </a:pPr>
            <a:endParaRPr lang="en-US" b="0" i="0" dirty="0">
              <a:solidFill>
                <a:srgbClr val="262D34"/>
              </a:solidFill>
              <a:effectLst/>
            </a:endParaRPr>
          </a:p>
          <a:p>
            <a:pPr marL="127000" indent="0">
              <a:buNone/>
            </a:pPr>
            <a:r>
              <a:rPr lang="en-US" b="0" i="0" u="sng" dirty="0">
                <a:solidFill>
                  <a:srgbClr val="003167"/>
                </a:solidFill>
                <a:effectLst/>
                <a:hlinkClick r:id="rId3" tooltip="Technology Specifications Manual"/>
              </a:rPr>
              <a:t>Technology Specifications Manual (pdf)</a:t>
            </a:r>
            <a:r>
              <a:rPr lang="en-US" b="0" i="0" dirty="0">
                <a:solidFill>
                  <a:srgbClr val="262D34"/>
                </a:solidFill>
                <a:effectLst/>
              </a:rPr>
              <a:t> </a:t>
            </a:r>
          </a:p>
          <a:p>
            <a:pPr marL="127000" indent="0">
              <a:buNone/>
            </a:pPr>
            <a:endParaRPr lang="en-US" b="0" i="0" dirty="0">
              <a:solidFill>
                <a:srgbClr val="262D34"/>
              </a:solidFill>
              <a:effectLst/>
            </a:endParaRPr>
          </a:p>
          <a:p>
            <a:pPr marL="127000" indent="0">
              <a:buNone/>
            </a:pPr>
            <a:r>
              <a:rPr lang="en-US" b="0" i="0" u="sng" dirty="0">
                <a:solidFill>
                  <a:srgbClr val="403F3B"/>
                </a:solidFill>
                <a:effectLst/>
                <a:hlinkClick r:id="rId4"/>
              </a:rPr>
              <a:t>KITE Client whitelist settings</a:t>
            </a:r>
            <a:r>
              <a:rPr lang="en-US" b="0" i="0" dirty="0">
                <a:solidFill>
                  <a:srgbClr val="333333"/>
                </a:solidFill>
                <a:effectLst/>
              </a:rPr>
              <a:t> </a:t>
            </a:r>
          </a:p>
          <a:p>
            <a:pPr marL="127000" indent="0">
              <a:buNone/>
            </a:pPr>
            <a:endParaRPr lang="en-US" b="0" i="0" dirty="0">
              <a:solidFill>
                <a:srgbClr val="333333"/>
              </a:solidFill>
              <a:effectLst/>
            </a:endParaRPr>
          </a:p>
          <a:p>
            <a:pPr marL="127000" indent="0">
              <a:buNone/>
            </a:pPr>
            <a:r>
              <a:rPr lang="en-US" b="0" i="0" u="sng" dirty="0">
                <a:solidFill>
                  <a:srgbClr val="403F3B"/>
                </a:solidFill>
                <a:effectLst/>
                <a:hlinkClick r:id="rId5"/>
              </a:rPr>
              <a:t>KITE Client bandwidth requirements</a:t>
            </a:r>
            <a:r>
              <a:rPr lang="en-US" b="0" i="0" dirty="0">
                <a:solidFill>
                  <a:srgbClr val="333333"/>
                </a:solidFill>
                <a:effectLst/>
              </a:rPr>
              <a:t> </a:t>
            </a:r>
          </a:p>
          <a:p>
            <a:pPr marL="127000" indent="0">
              <a:buNone/>
            </a:pPr>
            <a:endParaRPr lang="en-US" dirty="0">
              <a:solidFill>
                <a:srgbClr val="333333"/>
              </a:solidFill>
            </a:endParaRPr>
          </a:p>
          <a:p>
            <a:pPr marL="127000" indent="0" algn="l">
              <a:buNone/>
            </a:pPr>
            <a:r>
              <a:rPr lang="en-US" b="0" i="0" u="none" strike="noStrike" dirty="0">
                <a:solidFill>
                  <a:srgbClr val="0056B3"/>
                </a:solidFill>
                <a:effectLst/>
                <a:hlinkClick r:id="rId6"/>
              </a:rPr>
              <a:t>Troubleshooting Kite Upload Errors</a:t>
            </a:r>
            <a:endParaRPr lang="en-US" b="0" i="0" dirty="0">
              <a:solidFill>
                <a:srgbClr val="212529"/>
              </a:solidFill>
              <a:effectLst/>
            </a:endParaRPr>
          </a:p>
          <a:p>
            <a:endParaRPr lang="en-US" dirty="0"/>
          </a:p>
        </p:txBody>
      </p:sp>
    </p:spTree>
    <p:extLst>
      <p:ext uri="{BB962C8B-B14F-4D97-AF65-F5344CB8AC3E}">
        <p14:creationId xmlns:p14="http://schemas.microsoft.com/office/powerpoint/2010/main" val="431715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3D26-A8AF-4709-8224-CA757E92276E}"/>
              </a:ext>
            </a:extLst>
          </p:cNvPr>
          <p:cNvSpPr>
            <a:spLocks noGrp="1"/>
          </p:cNvSpPr>
          <p:nvPr>
            <p:ph type="title"/>
          </p:nvPr>
        </p:nvSpPr>
        <p:spPr>
          <a:xfrm>
            <a:off x="164183" y="1716471"/>
            <a:ext cx="8815633" cy="531300"/>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ea typeface="Roboto" panose="02000000000000000000" pitchFamily="2" charset="0"/>
              </a:rPr>
              <a:t>Colorado</a:t>
            </a:r>
            <a:br>
              <a:rPr lang="en-US" sz="3600" dirty="0">
                <a:solidFill>
                  <a:schemeClr val="bg1"/>
                </a:solidFill>
                <a:latin typeface="Aptos Black" panose="020B0004020202020204" pitchFamily="34" charset="0"/>
                <a:ea typeface="Roboto" panose="02000000000000000000" pitchFamily="2" charset="0"/>
              </a:rPr>
            </a:br>
            <a:r>
              <a:rPr lang="en-US" sz="3600" dirty="0">
                <a:solidFill>
                  <a:schemeClr val="bg1"/>
                </a:solidFill>
                <a:latin typeface="Aptos Black" panose="020B0004020202020204" pitchFamily="34" charset="0"/>
                <a:ea typeface="Roboto" panose="02000000000000000000" pitchFamily="2" charset="0"/>
              </a:rPr>
              <a:t>PSAT &amp; SAT</a:t>
            </a:r>
          </a:p>
        </p:txBody>
      </p:sp>
    </p:spTree>
    <p:extLst>
      <p:ext uri="{BB962C8B-B14F-4D97-AF65-F5344CB8AC3E}">
        <p14:creationId xmlns:p14="http://schemas.microsoft.com/office/powerpoint/2010/main" val="143946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General Information</a:t>
            </a:r>
          </a:p>
        </p:txBody>
      </p:sp>
    </p:spTree>
    <p:extLst>
      <p:ext uri="{BB962C8B-B14F-4D97-AF65-F5344CB8AC3E}">
        <p14:creationId xmlns:p14="http://schemas.microsoft.com/office/powerpoint/2010/main" val="3238868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400" dirty="0"/>
              <a:t>Colorado PSAT and SAT Administration</a:t>
            </a:r>
          </a:p>
        </p:txBody>
      </p:sp>
      <p:graphicFrame>
        <p:nvGraphicFramePr>
          <p:cNvPr id="6" name="Content Placeholder 2" descr="PSAT 9&#10; Administered to all* students in 9th grade&#10;PSAT 10&#10; Administered to all* students in 10th grade&#10;SAT&#10; Administered to all* students in 11th grade">
            <a:extLst>
              <a:ext uri="{FF2B5EF4-FFF2-40B4-BE49-F238E27FC236}">
                <a16:creationId xmlns:a16="http://schemas.microsoft.com/office/drawing/2014/main" id="{0D1F6FF8-59FA-3EEF-03E3-B477E38FE4C7}"/>
              </a:ext>
            </a:extLst>
          </p:cNvPr>
          <p:cNvGraphicFramePr>
            <a:graphicFrameLocks noGrp="1"/>
          </p:cNvGraphicFramePr>
          <p:nvPr>
            <p:ph idx="4294967295"/>
            <p:extLst>
              <p:ext uri="{D42A27DB-BD31-4B8C-83A1-F6EECF244321}">
                <p14:modId xmlns:p14="http://schemas.microsoft.com/office/powerpoint/2010/main" val="2977834835"/>
              </p:ext>
            </p:extLst>
          </p:nvPr>
        </p:nvGraphicFramePr>
        <p:xfrm>
          <a:off x="1348740" y="907512"/>
          <a:ext cx="6180138" cy="3140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941856A-A0EA-8959-2049-7782583A2F7D}"/>
              </a:ext>
            </a:extLst>
          </p:cNvPr>
          <p:cNvSpPr txBox="1"/>
          <p:nvPr/>
        </p:nvSpPr>
        <p:spPr>
          <a:xfrm>
            <a:off x="1348740" y="4196230"/>
            <a:ext cx="6577896" cy="530915"/>
          </a:xfrm>
          <a:prstGeom prst="rect">
            <a:avLst/>
          </a:prstGeom>
          <a:noFill/>
        </p:spPr>
        <p:txBody>
          <a:bodyPr wrap="square" lIns="68580" tIns="34290" rIns="68580" bIns="34290" anchor="t">
            <a:spAutoFit/>
          </a:bodyPr>
          <a:lstStyle/>
          <a:p>
            <a:pPr marL="0" indent="0">
              <a:buNone/>
            </a:pPr>
            <a:r>
              <a:rPr lang="en-US" sz="1500">
                <a:latin typeface="+mn-lt"/>
              </a:rPr>
              <a:t>*Students who participate in CoAlt take the DLM ELA </a:t>
            </a:r>
            <a:r>
              <a:rPr lang="en-US" sz="1500"/>
              <a:t>and</a:t>
            </a:r>
            <a:r>
              <a:rPr lang="en-US" sz="1500">
                <a:latin typeface="+mn-lt"/>
              </a:rPr>
              <a:t> Math assessment instead of PSAT/SAT</a:t>
            </a:r>
          </a:p>
        </p:txBody>
      </p:sp>
    </p:spTree>
    <p:extLst>
      <p:ext uri="{BB962C8B-B14F-4D97-AF65-F5344CB8AC3E}">
        <p14:creationId xmlns:p14="http://schemas.microsoft.com/office/powerpoint/2010/main" val="1266430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894838-3F00-9B78-A2B1-E9A2354EAB68}"/>
              </a:ext>
            </a:extLst>
          </p:cNvPr>
          <p:cNvSpPr>
            <a:spLocks noGrp="1"/>
          </p:cNvSpPr>
          <p:nvPr>
            <p:ph type="title"/>
          </p:nvPr>
        </p:nvSpPr>
        <p:spPr/>
        <p:txBody>
          <a:bodyPr anchor="ctr">
            <a:noAutofit/>
          </a:bodyPr>
          <a:lstStyle/>
          <a:p>
            <a:r>
              <a:rPr lang="en-US" sz="2400" dirty="0"/>
              <a:t>Digitally-based Colorado PSAT and SAT</a:t>
            </a:r>
            <a:endParaRPr lang="en-US" sz="2400" dirty="0">
              <a:solidFill>
                <a:schemeClr val="tx1"/>
              </a:solidFill>
            </a:endParaRPr>
          </a:p>
        </p:txBody>
      </p:sp>
      <p:graphicFrame>
        <p:nvGraphicFramePr>
          <p:cNvPr id="7" name="Content Placeholder 6">
            <a:extLst>
              <a:ext uri="{FF2B5EF4-FFF2-40B4-BE49-F238E27FC236}">
                <a16:creationId xmlns:a16="http://schemas.microsoft.com/office/drawing/2014/main" id="{422A5E58-A6EA-65EA-3592-7F5B961D60E7}"/>
              </a:ext>
            </a:extLst>
          </p:cNvPr>
          <p:cNvGraphicFramePr>
            <a:graphicFrameLocks noGrp="1"/>
          </p:cNvGraphicFramePr>
          <p:nvPr>
            <p:ph idx="4294967295"/>
            <p:extLst>
              <p:ext uri="{D42A27DB-BD31-4B8C-83A1-F6EECF244321}">
                <p14:modId xmlns:p14="http://schemas.microsoft.com/office/powerpoint/2010/main" val="1318786130"/>
              </p:ext>
            </p:extLst>
          </p:nvPr>
        </p:nvGraphicFramePr>
        <p:xfrm>
          <a:off x="264563" y="895342"/>
          <a:ext cx="7950049" cy="2331720"/>
        </p:xfrm>
        <a:graphic>
          <a:graphicData uri="http://schemas.openxmlformats.org/drawingml/2006/table">
            <a:tbl>
              <a:tblPr firstRow="1" bandRow="1">
                <a:tableStyleId>{7DF18680-E054-41AD-8BC1-D1AEF772440D}</a:tableStyleId>
              </a:tblPr>
              <a:tblGrid>
                <a:gridCol w="1667091">
                  <a:extLst>
                    <a:ext uri="{9D8B030D-6E8A-4147-A177-3AD203B41FA5}">
                      <a16:colId xmlns:a16="http://schemas.microsoft.com/office/drawing/2014/main" val="3463371074"/>
                    </a:ext>
                  </a:extLst>
                </a:gridCol>
                <a:gridCol w="1243284">
                  <a:extLst>
                    <a:ext uri="{9D8B030D-6E8A-4147-A177-3AD203B41FA5}">
                      <a16:colId xmlns:a16="http://schemas.microsoft.com/office/drawing/2014/main" val="2315045978"/>
                    </a:ext>
                  </a:extLst>
                </a:gridCol>
                <a:gridCol w="5039674">
                  <a:extLst>
                    <a:ext uri="{9D8B030D-6E8A-4147-A177-3AD203B41FA5}">
                      <a16:colId xmlns:a16="http://schemas.microsoft.com/office/drawing/2014/main" val="3405737812"/>
                    </a:ext>
                  </a:extLst>
                </a:gridCol>
              </a:tblGrid>
              <a:tr h="278130">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Assessment</a:t>
                      </a:r>
                    </a:p>
                  </a:txBody>
                  <a:tcPr marL="68580" marR="68580" marT="34290" marB="34290"/>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Grade</a:t>
                      </a:r>
                    </a:p>
                  </a:txBody>
                  <a:tcPr marL="68580" marR="68580" marT="34290" marB="34290"/>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Administration Dates*</a:t>
                      </a:r>
                    </a:p>
                  </a:txBody>
                  <a:tcPr marL="68580" marR="68580" marT="34290" marB="34290"/>
                </a:tc>
                <a:extLst>
                  <a:ext uri="{0D108BD9-81ED-4DB2-BD59-A6C34878D82A}">
                    <a16:rowId xmlns:a16="http://schemas.microsoft.com/office/drawing/2014/main" val="1849899145"/>
                  </a:ext>
                </a:extLst>
              </a:tr>
              <a:tr h="1508760">
                <a:tc>
                  <a:txBody>
                    <a:bodyPr/>
                    <a:lstStyle/>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PSAT 9</a:t>
                      </a: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PSAT 10</a:t>
                      </a: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SAT</a:t>
                      </a:r>
                    </a:p>
                  </a:txBody>
                  <a:tcPr marL="68580" marR="68580" marT="34290" marB="34290"/>
                </a:tc>
                <a:tc>
                  <a:txBody>
                    <a:bodyPr/>
                    <a:lstStyle/>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9</a:t>
                      </a: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10</a:t>
                      </a: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11</a:t>
                      </a:r>
                    </a:p>
                  </a:txBody>
                  <a:tcPr marL="68580" marR="68580" marT="34290" marB="34290"/>
                </a:tc>
                <a:tc>
                  <a:txBody>
                    <a:bodyPr/>
                    <a:lstStyle/>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r>
                        <a:rPr lang="en-US" sz="1800" dirty="0">
                          <a:latin typeface="Calibri" panose="020F0502020204030204" pitchFamily="34" charset="0"/>
                          <a:ea typeface="Calibri" panose="020F0502020204030204" pitchFamily="34" charset="0"/>
                          <a:cs typeface="Calibri" panose="020F0502020204030204" pitchFamily="34" charset="0"/>
                        </a:rPr>
                        <a:t>April 14 through 25, 2025</a:t>
                      </a:r>
                    </a:p>
                    <a:p>
                      <a:pPr algn="ctr"/>
                      <a:r>
                        <a:rPr lang="en-US" sz="1800" dirty="0">
                          <a:latin typeface="Calibri" panose="020F0502020204030204" pitchFamily="34" charset="0"/>
                          <a:ea typeface="Calibri" panose="020F0502020204030204" pitchFamily="34" charset="0"/>
                          <a:cs typeface="Calibri" panose="020F0502020204030204" pitchFamily="34" charset="0"/>
                        </a:rPr>
                        <a:t>Dates may be selected based on district/school preference within this window</a:t>
                      </a: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p>
                      <a:pPr algn="ct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086084075"/>
                  </a:ext>
                </a:extLst>
              </a:tr>
            </a:tbl>
          </a:graphicData>
        </a:graphic>
      </p:graphicFrame>
      <p:sp>
        <p:nvSpPr>
          <p:cNvPr id="4" name="Slide Number Placeholder 3">
            <a:extLst>
              <a:ext uri="{FF2B5EF4-FFF2-40B4-BE49-F238E27FC236}">
                <a16:creationId xmlns:a16="http://schemas.microsoft.com/office/drawing/2014/main" id="{49C79EB6-4242-F1E4-4C51-24387B635BD2}"/>
              </a:ext>
            </a:extLst>
          </p:cNvPr>
          <p:cNvSpPr>
            <a:spLocks noGrp="1"/>
          </p:cNvSpPr>
          <p:nvPr>
            <p:ph type="sldNum" sz="quarter" idx="4294967295"/>
          </p:nvPr>
        </p:nvSpPr>
        <p:spPr>
          <a:xfrm>
            <a:off x="0" y="4819650"/>
            <a:ext cx="2057400" cy="274638"/>
          </a:xfrm>
        </p:spPr>
        <p:txBody>
          <a:bodyPr>
            <a:normAutofit fontScale="70000" lnSpcReduction="20000"/>
          </a:bodyPr>
          <a:lstStyle/>
          <a:p>
            <a:fld id="{C479D5F6-EDCB-402A-AC08-4943A1820E8F}" type="slidenum">
              <a:rPr lang="en-US" smtClean="0"/>
              <a:pPr/>
              <a:t>51</a:t>
            </a:fld>
            <a:endParaRPr lang="en-US"/>
          </a:p>
        </p:txBody>
      </p:sp>
      <p:sp>
        <p:nvSpPr>
          <p:cNvPr id="6" name="TextBox 5">
            <a:extLst>
              <a:ext uri="{FF2B5EF4-FFF2-40B4-BE49-F238E27FC236}">
                <a16:creationId xmlns:a16="http://schemas.microsoft.com/office/drawing/2014/main" id="{9DFC4B4A-D4A7-7458-D580-6B58B805398E}"/>
              </a:ext>
            </a:extLst>
          </p:cNvPr>
          <p:cNvSpPr txBox="1"/>
          <p:nvPr/>
        </p:nvSpPr>
        <p:spPr>
          <a:xfrm>
            <a:off x="264563" y="3281807"/>
            <a:ext cx="8614873" cy="1685077"/>
          </a:xfrm>
          <a:prstGeom prst="rect">
            <a:avLst/>
          </a:prstGeom>
          <a:noFill/>
        </p:spPr>
        <p:txBody>
          <a:bodyPr wrap="square" rtlCol="0">
            <a:spAutoFit/>
          </a:bodyPr>
          <a:lstStyle/>
          <a:p>
            <a:r>
              <a:rPr lang="en-US" sz="1350" dirty="0"/>
              <a:t>*</a:t>
            </a:r>
            <a:r>
              <a:rPr lang="en-US" sz="1800" dirty="0">
                <a:latin typeface="Aptos Display" panose="020B0004020202020204" pitchFamily="34" charset="0"/>
              </a:rPr>
              <a:t>To the extent practicable, </a:t>
            </a:r>
            <a:r>
              <a:rPr lang="en-US" sz="1800" dirty="0">
                <a:latin typeface="Aptos Display" panose="020B0004020202020204" pitchFamily="34" charset="0"/>
                <a:ea typeface="Calibri" panose="020F0502020204030204" pitchFamily="34" charset="0"/>
              </a:rPr>
              <a:t>s</a:t>
            </a:r>
            <a:r>
              <a:rPr lang="en-US" sz="1800" dirty="0">
                <a:effectLst/>
                <a:latin typeface="Aptos Display" panose="020B0004020202020204" pitchFamily="34" charset="0"/>
                <a:ea typeface="Calibri" panose="020F0502020204030204" pitchFamily="34" charset="0"/>
              </a:rPr>
              <a:t>tudents taking the CoAlt DLM ELA/Math assessments who participate in a general education class should be assessed at the same time as their general education peers to avoid missed instruction. Schools may also ensure students taking the alternate assessment do not miss instruction from their general education class(es) through other means.</a:t>
            </a:r>
          </a:p>
          <a:p>
            <a:endParaRPr lang="en-US" sz="1350" dirty="0"/>
          </a:p>
        </p:txBody>
      </p:sp>
    </p:spTree>
    <p:extLst>
      <p:ext uri="{BB962C8B-B14F-4D97-AF65-F5344CB8AC3E}">
        <p14:creationId xmlns:p14="http://schemas.microsoft.com/office/powerpoint/2010/main" val="2614637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043F62-BF7A-4885-BCE0-2BF818091DDA}"/>
              </a:ext>
            </a:extLst>
          </p:cNvPr>
          <p:cNvSpPr>
            <a:spLocks noGrp="1"/>
          </p:cNvSpPr>
          <p:nvPr>
            <p:ph type="title"/>
          </p:nvPr>
        </p:nvSpPr>
        <p:spPr/>
        <p:txBody>
          <a:bodyPr anchor="ctr">
            <a:normAutofit/>
          </a:bodyPr>
          <a:lstStyle/>
          <a:p>
            <a:r>
              <a:rPr lang="en-US" sz="2400" dirty="0">
                <a:latin typeface="Calibri"/>
                <a:ea typeface="Calibri"/>
                <a:cs typeface="Calibri"/>
              </a:rPr>
              <a:t>PSAT 9, PSAT 10, SAT Test Times</a:t>
            </a:r>
          </a:p>
        </p:txBody>
      </p:sp>
      <p:graphicFrame>
        <p:nvGraphicFramePr>
          <p:cNvPr id="8" name="Table 7">
            <a:extLst>
              <a:ext uri="{FF2B5EF4-FFF2-40B4-BE49-F238E27FC236}">
                <a16:creationId xmlns:a16="http://schemas.microsoft.com/office/drawing/2014/main" id="{95B6CC6E-50E5-7127-FEFE-5829A6065E96}"/>
              </a:ext>
            </a:extLst>
          </p:cNvPr>
          <p:cNvGraphicFramePr>
            <a:graphicFrameLocks noGrp="1"/>
          </p:cNvGraphicFramePr>
          <p:nvPr>
            <p:extLst>
              <p:ext uri="{D42A27DB-BD31-4B8C-83A1-F6EECF244321}">
                <p14:modId xmlns:p14="http://schemas.microsoft.com/office/powerpoint/2010/main" val="4103626554"/>
              </p:ext>
            </p:extLst>
          </p:nvPr>
        </p:nvGraphicFramePr>
        <p:xfrm>
          <a:off x="112493" y="765797"/>
          <a:ext cx="8709216" cy="3700434"/>
        </p:xfrm>
        <a:graphic>
          <a:graphicData uri="http://schemas.openxmlformats.org/drawingml/2006/table">
            <a:tbl>
              <a:tblPr firstRow="1" bandRow="1">
                <a:tableStyleId>{35758FB7-9AC5-4552-8A53-C91805E547FA}</a:tableStyleId>
              </a:tblPr>
              <a:tblGrid>
                <a:gridCol w="1430152">
                  <a:extLst>
                    <a:ext uri="{9D8B030D-6E8A-4147-A177-3AD203B41FA5}">
                      <a16:colId xmlns:a16="http://schemas.microsoft.com/office/drawing/2014/main" val="4017373605"/>
                    </a:ext>
                  </a:extLst>
                </a:gridCol>
                <a:gridCol w="1830142">
                  <a:extLst>
                    <a:ext uri="{9D8B030D-6E8A-4147-A177-3AD203B41FA5}">
                      <a16:colId xmlns:a16="http://schemas.microsoft.com/office/drawing/2014/main" val="1627249663"/>
                    </a:ext>
                  </a:extLst>
                </a:gridCol>
                <a:gridCol w="1809390">
                  <a:extLst>
                    <a:ext uri="{9D8B030D-6E8A-4147-A177-3AD203B41FA5}">
                      <a16:colId xmlns:a16="http://schemas.microsoft.com/office/drawing/2014/main" val="4042126257"/>
                    </a:ext>
                  </a:extLst>
                </a:gridCol>
                <a:gridCol w="2050577">
                  <a:extLst>
                    <a:ext uri="{9D8B030D-6E8A-4147-A177-3AD203B41FA5}">
                      <a16:colId xmlns:a16="http://schemas.microsoft.com/office/drawing/2014/main" val="436082184"/>
                    </a:ext>
                  </a:extLst>
                </a:gridCol>
                <a:gridCol w="1588955">
                  <a:extLst>
                    <a:ext uri="{9D8B030D-6E8A-4147-A177-3AD203B41FA5}">
                      <a16:colId xmlns:a16="http://schemas.microsoft.com/office/drawing/2014/main" val="1105061518"/>
                    </a:ext>
                  </a:extLst>
                </a:gridCol>
              </a:tblGrid>
              <a:tr h="309573">
                <a:tc>
                  <a:txBody>
                    <a:bodyPr/>
                    <a:lstStyle/>
                    <a:p>
                      <a:pPr algn="ctr"/>
                      <a:r>
                        <a:rPr lang="en-US" sz="1800" dirty="0"/>
                        <a:t>Test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r"/>
                      <a:r>
                        <a:rPr lang="en-US" sz="1800" dirty="0"/>
                        <a:t>Digital</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r>
                        <a:rPr lang="en-US" sz="1800" dirty="0"/>
                        <a:t> </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algn="r"/>
                      <a:r>
                        <a:rPr lang="en-US" sz="1800" dirty="0"/>
                        <a:t>Paper-</a:t>
                      </a:r>
                    </a:p>
                    <a:p>
                      <a:pPr algn="r"/>
                      <a:r>
                        <a:rPr lang="en-US" sz="1800" dirty="0"/>
                        <a:t>(Accommodated</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tc>
                  <a:txBody>
                    <a:bodyPr/>
                    <a:lstStyle/>
                    <a:p>
                      <a:pPr marL="0" indent="0"/>
                      <a:r>
                        <a:rPr lang="en-US" sz="1800" dirty="0"/>
                        <a:t>based</a:t>
                      </a:r>
                    </a:p>
                    <a:p>
                      <a:pPr marL="0" indent="0"/>
                      <a:r>
                        <a:rPr lang="en-US" sz="1800" dirty="0"/>
                        <a:t>Only)</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136104196"/>
                  </a:ext>
                </a:extLst>
              </a:tr>
              <a:tr h="498249">
                <a:tc>
                  <a:txBody>
                    <a:bodyPr/>
                    <a:lstStyle/>
                    <a:p>
                      <a:pPr algn="ctr"/>
                      <a:r>
                        <a:rPr lang="en-US" sz="1800" b="1" dirty="0">
                          <a:solidFill>
                            <a:schemeClr val="tx1"/>
                          </a:solidFill>
                        </a:rPr>
                        <a:t>Section</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b="1" dirty="0">
                          <a:solidFill>
                            <a:schemeClr val="tx1"/>
                          </a:solidFill>
                        </a:rPr>
                        <a:t>Test Times</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b="1" dirty="0">
                          <a:solidFill>
                            <a:schemeClr val="tx1"/>
                          </a:solidFill>
                        </a:rPr>
                        <a:t>Test Times + Breaks (10 min)</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b="1" dirty="0">
                          <a:solidFill>
                            <a:schemeClr val="tx1"/>
                          </a:solidFill>
                        </a:rPr>
                        <a:t>Test Times</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b="1" dirty="0">
                          <a:solidFill>
                            <a:schemeClr val="tx1"/>
                          </a:solidFill>
                        </a:rPr>
                        <a:t>Test Times +</a:t>
                      </a:r>
                    </a:p>
                    <a:p>
                      <a:pPr algn="ctr"/>
                      <a:r>
                        <a:rPr lang="en-US" sz="1800" b="1" dirty="0">
                          <a:solidFill>
                            <a:schemeClr val="tx1"/>
                          </a:solidFill>
                        </a:rPr>
                        <a:t>Breaks (10 min)</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593391305"/>
                  </a:ext>
                </a:extLst>
              </a:tr>
              <a:tr h="375747">
                <a:tc>
                  <a:txBody>
                    <a:bodyPr/>
                    <a:lstStyle/>
                    <a:p>
                      <a:pPr algn="ctr"/>
                      <a:r>
                        <a:rPr lang="en-US" sz="1800" dirty="0"/>
                        <a:t>PSAT 9</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134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144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164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174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3684965646"/>
                  </a:ext>
                </a:extLst>
              </a:tr>
              <a:tr h="375747">
                <a:tc>
                  <a:txBody>
                    <a:bodyPr/>
                    <a:lstStyle/>
                    <a:p>
                      <a:pPr algn="ctr"/>
                      <a:r>
                        <a:rPr lang="en-US" sz="1800" dirty="0"/>
                        <a:t>PSAT 10</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134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144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164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174 minutes</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536404941"/>
                  </a:ext>
                </a:extLst>
              </a:tr>
              <a:tr h="1277537">
                <a:tc>
                  <a:txBody>
                    <a:bodyPr/>
                    <a:lstStyle/>
                    <a:p>
                      <a:pPr algn="ctr"/>
                      <a:r>
                        <a:rPr lang="en-US" sz="1800" dirty="0"/>
                        <a:t>SAT</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134 minutes (without essay)</a:t>
                      </a:r>
                    </a:p>
                    <a:p>
                      <a:pPr algn="ctr"/>
                      <a:r>
                        <a:rPr lang="en-US" sz="1800" dirty="0"/>
                        <a:t>184 minutes (with essay)</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144 minutes (without essay)</a:t>
                      </a:r>
                    </a:p>
                    <a:p>
                      <a:pPr algn="ctr"/>
                      <a:r>
                        <a:rPr lang="en-US" sz="1800" dirty="0"/>
                        <a:t>204 minutes (with essay)</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164 minutes (without essay)</a:t>
                      </a:r>
                    </a:p>
                    <a:p>
                      <a:pPr algn="ctr"/>
                      <a:r>
                        <a:rPr lang="en-US" sz="1800" dirty="0"/>
                        <a:t>214 minutes </a:t>
                      </a:r>
                    </a:p>
                    <a:p>
                      <a:pPr algn="ctr"/>
                      <a:r>
                        <a:rPr lang="en-US" sz="1800" dirty="0"/>
                        <a:t>(with essay)</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800" dirty="0"/>
                        <a:t>174 minutes (without essay)</a:t>
                      </a:r>
                    </a:p>
                    <a:p>
                      <a:pPr algn="ctr"/>
                      <a:r>
                        <a:rPr lang="en-US" sz="1800" dirty="0"/>
                        <a:t>229 minutes </a:t>
                      </a:r>
                    </a:p>
                    <a:p>
                      <a:pPr algn="ctr"/>
                      <a:r>
                        <a:rPr lang="en-US" sz="1800" dirty="0"/>
                        <a:t>(with essay)</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2043985148"/>
                  </a:ext>
                </a:extLst>
              </a:tr>
            </a:tbl>
          </a:graphicData>
        </a:graphic>
      </p:graphicFrame>
    </p:spTree>
    <p:extLst>
      <p:ext uri="{BB962C8B-B14F-4D97-AF65-F5344CB8AC3E}">
        <p14:creationId xmlns:p14="http://schemas.microsoft.com/office/powerpoint/2010/main" val="3176194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73B2E-E59D-4C66-8345-9ABD89633DED}"/>
              </a:ext>
            </a:extLst>
          </p:cNvPr>
          <p:cNvSpPr>
            <a:spLocks noGrp="1"/>
          </p:cNvSpPr>
          <p:nvPr>
            <p:ph type="title"/>
          </p:nvPr>
        </p:nvSpPr>
        <p:spPr>
          <a:noFill/>
          <a:ln w="9525">
            <a:noFill/>
            <a:miter lim="800000"/>
            <a:headEnd/>
            <a:tailEnd/>
          </a:ln>
          <a:effectLst/>
        </p:spPr>
        <p:txBody>
          <a:bodyPr spcFirstLastPara="1" vert="horz" wrap="square" lIns="0" tIns="0" rIns="51270" bIns="0" numCol="1" anchor="t" anchorCtr="0" compatLnSpc="1">
            <a:prstTxWarp prst="textNoShape">
              <a:avLst/>
            </a:prstTxWarp>
            <a:normAutofit/>
          </a:bodyPr>
          <a:lstStyle/>
          <a:p>
            <a:pPr>
              <a:lnSpc>
                <a:spcPct val="110000"/>
              </a:lnSpc>
            </a:pPr>
            <a:r>
              <a:rPr lang="en-US" dirty="0">
                <a:ea typeface="Roboto Medium" panose="02000000000000000000" pitchFamily="2" charset="0"/>
                <a:cs typeface="Roboto Medium" panose="02000000000000000000" pitchFamily="2" charset="0"/>
              </a:rPr>
              <a:t>Testing Staff Roles and Responsibilities Overview</a:t>
            </a:r>
            <a:endParaRPr lang="en-US" sz="997" dirty="0">
              <a:ea typeface="Roboto Medium" panose="02000000000000000000" pitchFamily="2" charset="0"/>
              <a:cs typeface="Roboto Medium" panose="02000000000000000000" pitchFamily="2" charset="0"/>
            </a:endParaRPr>
          </a:p>
        </p:txBody>
      </p:sp>
      <p:sp>
        <p:nvSpPr>
          <p:cNvPr id="5" name="Text Placeholder 4">
            <a:extLst>
              <a:ext uri="{FF2B5EF4-FFF2-40B4-BE49-F238E27FC236}">
                <a16:creationId xmlns:a16="http://schemas.microsoft.com/office/drawing/2014/main" id="{D04B62F9-BE38-5767-834D-51EFEC81C7F4}"/>
              </a:ext>
            </a:extLst>
          </p:cNvPr>
          <p:cNvSpPr>
            <a:spLocks noGrp="1"/>
          </p:cNvSpPr>
          <p:nvPr>
            <p:ph type="body" idx="1"/>
          </p:nvPr>
        </p:nvSpPr>
        <p:spPr>
          <a:xfrm>
            <a:off x="311700" y="919438"/>
            <a:ext cx="8614875" cy="3666962"/>
          </a:xfrm>
        </p:spPr>
        <p:txBody>
          <a:bodyPr>
            <a:normAutofit fontScale="70000" lnSpcReduction="20000"/>
          </a:bodyPr>
          <a:lstStyle/>
          <a:p>
            <a:pPr marL="127000" indent="0">
              <a:buNone/>
            </a:pPr>
            <a:r>
              <a:rPr lang="en-US" sz="2600" b="1" kern="1200" dirty="0">
                <a:solidFill>
                  <a:schemeClr val="tx1"/>
                </a:solidFill>
              </a:rPr>
              <a:t>Test Coordinator</a:t>
            </a:r>
          </a:p>
          <a:p>
            <a:pPr marL="800100" lvl="1" indent="-342900" defTabSz="736001">
              <a:buClrTx/>
              <a:defRPr/>
            </a:pPr>
            <a:r>
              <a:rPr lang="en-US" sz="2300" dirty="0">
                <a:solidFill>
                  <a:srgbClr val="1E1E1E"/>
                </a:solidFill>
                <a:latin typeface="Aptos Display" panose="020B0004020202020204" pitchFamily="34" charset="0"/>
              </a:rPr>
              <a:t>Oversees planning and test day activities for ALL students, including those with accommodations</a:t>
            </a:r>
          </a:p>
          <a:p>
            <a:pPr marL="800100" lvl="1" indent="-342900" defTabSz="736001">
              <a:buClrTx/>
              <a:defRPr/>
            </a:pPr>
            <a:r>
              <a:rPr lang="en-US" sz="2300" dirty="0">
                <a:solidFill>
                  <a:srgbClr val="1E1E1E"/>
                </a:solidFill>
                <a:latin typeface="Aptos Display" panose="020B0004020202020204" pitchFamily="34" charset="0"/>
                <a:ea typeface="Roboto Slab"/>
                <a:cs typeface="Roboto Slab"/>
              </a:rPr>
              <a:t>Works with technology staff to ensure devices being used for testing meet technical requirements and Bluebook is installed.</a:t>
            </a:r>
          </a:p>
          <a:p>
            <a:pPr marL="800100" lvl="1" indent="-342900" defTabSz="736001">
              <a:buClrTx/>
              <a:defRPr/>
            </a:pPr>
            <a:r>
              <a:rPr lang="en-US" sz="2300" dirty="0">
                <a:solidFill>
                  <a:srgbClr val="1E1E1E"/>
                </a:solidFill>
                <a:latin typeface="Aptos Display" panose="020B0004020202020204" pitchFamily="34" charset="0"/>
                <a:ea typeface="Roboto Slab"/>
                <a:cs typeface="Roboto Slab"/>
              </a:rPr>
              <a:t>Manages all staff involved in test preparation and on test day (proctors, monitors, etc.) </a:t>
            </a:r>
          </a:p>
          <a:p>
            <a:pPr marL="127000" indent="0">
              <a:buNone/>
            </a:pPr>
            <a:endParaRPr lang="en-US" sz="2100" b="1" kern="1200" dirty="0">
              <a:solidFill>
                <a:schemeClr val="tx1"/>
              </a:solidFill>
            </a:endParaRPr>
          </a:p>
          <a:p>
            <a:pPr marL="127000" indent="0">
              <a:buNone/>
            </a:pPr>
            <a:r>
              <a:rPr lang="en-US" sz="2600" b="1" kern="1200" dirty="0">
                <a:solidFill>
                  <a:schemeClr val="tx1"/>
                </a:solidFill>
              </a:rPr>
              <a:t>Technology Coordinator</a:t>
            </a:r>
          </a:p>
          <a:p>
            <a:pPr marL="800100" lvl="1" indent="-342900" defTabSz="736001">
              <a:buClrTx/>
              <a:defRPr/>
            </a:pPr>
            <a:r>
              <a:rPr lang="en-US" sz="2300" dirty="0">
                <a:solidFill>
                  <a:srgbClr val="1E1E1E"/>
                </a:solidFill>
                <a:latin typeface="Aptos Display" panose="020B0004020202020204" pitchFamily="34" charset="0"/>
              </a:rPr>
              <a:t>Works with Test Coordinator and SSD Coordinator to meet student needs for test day.</a:t>
            </a:r>
          </a:p>
          <a:p>
            <a:pPr marL="800100" lvl="1" indent="-342900" defTabSz="736001">
              <a:buClrTx/>
              <a:defRPr/>
            </a:pPr>
            <a:r>
              <a:rPr lang="en-US" sz="2300" dirty="0">
                <a:solidFill>
                  <a:srgbClr val="1E1E1E"/>
                </a:solidFill>
                <a:latin typeface="Aptos Display" panose="020B0004020202020204" pitchFamily="34" charset="0"/>
              </a:rPr>
              <a:t>Ensures devices used for testing meet technical specifications.</a:t>
            </a:r>
          </a:p>
          <a:p>
            <a:pPr marL="800100" lvl="1" indent="-342900" defTabSz="736001">
              <a:buClrTx/>
              <a:defRPr/>
            </a:pPr>
            <a:r>
              <a:rPr lang="en-US" sz="2300" dirty="0">
                <a:solidFill>
                  <a:srgbClr val="1E1E1E"/>
                </a:solidFill>
                <a:latin typeface="Aptos Display" panose="020B0004020202020204" pitchFamily="34" charset="0"/>
              </a:rPr>
              <a:t>Install Bluebook on student devices for testing.</a:t>
            </a:r>
          </a:p>
          <a:p>
            <a:pPr marL="800100" lvl="1" indent="-342900" defTabSz="736001">
              <a:buClrTx/>
              <a:defRPr/>
            </a:pPr>
            <a:r>
              <a:rPr lang="en-US" sz="2300" dirty="0">
                <a:solidFill>
                  <a:srgbClr val="1E1E1E"/>
                </a:solidFill>
                <a:latin typeface="Aptos Display" panose="020B0004020202020204" pitchFamily="34" charset="0"/>
              </a:rPr>
              <a:t>Completes Digital Readiness Check.</a:t>
            </a:r>
          </a:p>
          <a:p>
            <a:pPr marL="127000" indent="0">
              <a:buNone/>
            </a:pPr>
            <a:endParaRPr lang="en-US" sz="1800" b="1" kern="1200" dirty="0">
              <a:solidFill>
                <a:schemeClr val="tx1"/>
              </a:solidFill>
            </a:endParaRPr>
          </a:p>
          <a:p>
            <a:pPr marL="127000" indent="0">
              <a:buNone/>
            </a:pPr>
            <a:endParaRPr lang="en-US" dirty="0"/>
          </a:p>
        </p:txBody>
      </p:sp>
    </p:spTree>
    <p:extLst>
      <p:ext uri="{BB962C8B-B14F-4D97-AF65-F5344CB8AC3E}">
        <p14:creationId xmlns:p14="http://schemas.microsoft.com/office/powerpoint/2010/main" val="1292833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732B-F381-B659-736B-F05DFB77AA91}"/>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PSAT and SAT Digital</a:t>
            </a:r>
            <a:r>
              <a:rPr lang="en-US" dirty="0">
                <a:latin typeface="Aptos Black" panose="020B0004020202020204" pitchFamily="34" charset="0"/>
              </a:rPr>
              <a:t> </a:t>
            </a:r>
            <a:r>
              <a:rPr lang="en-US" sz="2700" dirty="0">
                <a:latin typeface="Aptos Black" panose="020B0004020202020204" pitchFamily="34" charset="0"/>
              </a:rPr>
              <a:t>Testing</a:t>
            </a:r>
          </a:p>
        </p:txBody>
      </p:sp>
      <p:sp>
        <p:nvSpPr>
          <p:cNvPr id="3" name="Content Placeholder 2">
            <a:extLst>
              <a:ext uri="{FF2B5EF4-FFF2-40B4-BE49-F238E27FC236}">
                <a16:creationId xmlns:a16="http://schemas.microsoft.com/office/drawing/2014/main" id="{473B6BFF-2468-06B1-C954-4B94951D8B1E}"/>
              </a:ext>
            </a:extLst>
          </p:cNvPr>
          <p:cNvSpPr>
            <a:spLocks noGrp="1"/>
          </p:cNvSpPr>
          <p:nvPr>
            <p:ph type="body"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000" b="1" dirty="0">
                <a:latin typeface="Aptos Display" panose="020B0004020202020204" pitchFamily="34" charset="0"/>
                <a:ea typeface="Calibri" panose="020F0502020204030204" pitchFamily="34" charset="0"/>
                <a:cs typeface="Calibri" panose="020F0502020204030204" pitchFamily="34" charset="0"/>
              </a:rPr>
              <a:t>Test Format</a:t>
            </a:r>
          </a:p>
          <a:p>
            <a:pPr marL="800100" lvl="1" indent="-342900" defTabSz="736001">
              <a:lnSpc>
                <a:spcPct val="95000"/>
              </a:lnSpc>
              <a:buClrTx/>
              <a:defRPr/>
            </a:pPr>
            <a:r>
              <a:rPr lang="en-US" sz="1800" dirty="0">
                <a:solidFill>
                  <a:srgbClr val="1E1E1E"/>
                </a:solidFill>
                <a:latin typeface="Aptos" panose="020B0004020202020204" pitchFamily="34" charset="0"/>
                <a:ea typeface="Roboto Slab"/>
                <a:cs typeface="Roboto Slab"/>
              </a:rPr>
              <a:t>PSAT 9, PSAT 10 and SAT tests will be presented in a digital format through the Bluebook app</a:t>
            </a:r>
          </a:p>
          <a:p>
            <a:pPr marL="800100" lvl="1" indent="-342900" defTabSz="736001">
              <a:lnSpc>
                <a:spcPct val="95000"/>
              </a:lnSpc>
              <a:buClrTx/>
              <a:defRPr/>
            </a:pPr>
            <a:r>
              <a:rPr lang="en-US" sz="1800" dirty="0">
                <a:solidFill>
                  <a:srgbClr val="1E1E1E"/>
                </a:solidFill>
                <a:latin typeface="Aptos" panose="020B0004020202020204" pitchFamily="34" charset="0"/>
                <a:ea typeface="Roboto Slab"/>
                <a:cs typeface="Roboto Slab"/>
              </a:rPr>
              <a:t>Paper-based testing will be reserved for accommodated students only</a:t>
            </a:r>
          </a:p>
          <a:p>
            <a:pPr indent="0">
              <a:buNone/>
            </a:pPr>
            <a:endParaRPr lang="en-US" sz="2000" b="1" dirty="0">
              <a:latin typeface="Aptos Display" panose="020B0004020202020204" pitchFamily="34" charset="0"/>
              <a:ea typeface="Calibri" panose="020F0502020204030204" pitchFamily="34" charset="0"/>
              <a:cs typeface="Calibri" panose="020F0502020204030204" pitchFamily="34" charset="0"/>
            </a:endParaRPr>
          </a:p>
          <a:p>
            <a:pPr indent="0">
              <a:buNone/>
            </a:pPr>
            <a:r>
              <a:rPr lang="en-US" sz="2000" b="1" dirty="0">
                <a:latin typeface="Aptos Display" panose="020B0004020202020204" pitchFamily="34" charset="0"/>
                <a:ea typeface="Calibri" panose="020F0502020204030204" pitchFamily="34" charset="0"/>
                <a:cs typeface="Calibri" panose="020F0502020204030204" pitchFamily="34" charset="0"/>
              </a:rPr>
              <a:t>Digital testing platforms</a:t>
            </a:r>
          </a:p>
          <a:p>
            <a:pPr marL="800100" lvl="1" indent="-342900" defTabSz="736001">
              <a:lnSpc>
                <a:spcPct val="95000"/>
              </a:lnSpc>
              <a:buClrTx/>
              <a:defRPr/>
            </a:pPr>
            <a:r>
              <a:rPr lang="en-US" sz="1800" dirty="0">
                <a:solidFill>
                  <a:srgbClr val="1E1E1E"/>
                </a:solidFill>
                <a:latin typeface="Aptos" panose="020B0004020202020204" pitchFamily="34" charset="0"/>
                <a:ea typeface="Roboto Slab"/>
                <a:cs typeface="Roboto Slab"/>
              </a:rPr>
              <a:t>Test Day Toolkit – Test administration site used by testing staff</a:t>
            </a:r>
          </a:p>
          <a:p>
            <a:pPr marL="800100" lvl="1" indent="-342900" defTabSz="736001">
              <a:lnSpc>
                <a:spcPct val="95000"/>
              </a:lnSpc>
              <a:buClrTx/>
              <a:defRPr/>
            </a:pPr>
            <a:r>
              <a:rPr lang="en-US" sz="1800" dirty="0">
                <a:solidFill>
                  <a:srgbClr val="1E1E1E"/>
                </a:solidFill>
                <a:latin typeface="Aptos" panose="020B0004020202020204" pitchFamily="34" charset="0"/>
                <a:ea typeface="Roboto Slab"/>
                <a:cs typeface="Roboto Slab"/>
              </a:rPr>
              <a:t>Bluebook – Testing application used by students</a:t>
            </a:r>
          </a:p>
          <a:p>
            <a:pPr marL="342900" lvl="1" indent="0">
              <a:buNone/>
            </a:pPr>
            <a:endParaRPr lang="en-US" dirty="0"/>
          </a:p>
          <a:p>
            <a:endParaRPr lang="en-US" dirty="0"/>
          </a:p>
          <a:p>
            <a:endParaRPr lang="en-US" dirty="0"/>
          </a:p>
        </p:txBody>
      </p:sp>
    </p:spTree>
    <p:extLst>
      <p:ext uri="{BB962C8B-B14F-4D97-AF65-F5344CB8AC3E}">
        <p14:creationId xmlns:p14="http://schemas.microsoft.com/office/powerpoint/2010/main" val="894207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7A96-9C20-06DF-D927-F1AB57775016}"/>
              </a:ext>
            </a:extLst>
          </p:cNvPr>
          <p:cNvSpPr>
            <a:spLocks noGrp="1"/>
          </p:cNvSpPr>
          <p:nvPr>
            <p:ph type="title"/>
          </p:nvPr>
        </p:nvSpPr>
        <p:spPr/>
        <p:txBody>
          <a:bodyPr/>
          <a:lstStyle/>
          <a:p>
            <a:r>
              <a:rPr lang="en-US" dirty="0"/>
              <a:t>PSAT and SAT Technology Updates</a:t>
            </a:r>
          </a:p>
        </p:txBody>
      </p:sp>
      <p:sp>
        <p:nvSpPr>
          <p:cNvPr id="3" name="Text Placeholder 2">
            <a:extLst>
              <a:ext uri="{FF2B5EF4-FFF2-40B4-BE49-F238E27FC236}">
                <a16:creationId xmlns:a16="http://schemas.microsoft.com/office/drawing/2014/main" id="{7502948F-0F63-8DD8-BB41-95F0718CDCE1}"/>
              </a:ext>
            </a:extLst>
          </p:cNvPr>
          <p:cNvSpPr>
            <a:spLocks noGrp="1"/>
          </p:cNvSpPr>
          <p:nvPr>
            <p:ph type="body" idx="1"/>
          </p:nvPr>
        </p:nvSpPr>
        <p:spPr/>
        <p:txBody>
          <a:bodyPr/>
          <a:lstStyle/>
          <a:p>
            <a:r>
              <a:rPr lang="en-US" dirty="0"/>
              <a:t>September 26, 2024: Required Update Released</a:t>
            </a:r>
          </a:p>
          <a:p>
            <a:r>
              <a:rPr lang="en-US" dirty="0"/>
              <a:t>August 19, 2024: Critical Release Could Require Reinstall on macOS 11</a:t>
            </a:r>
          </a:p>
        </p:txBody>
      </p:sp>
      <p:graphicFrame>
        <p:nvGraphicFramePr>
          <p:cNvPr id="4" name="Table 3">
            <a:extLst>
              <a:ext uri="{FF2B5EF4-FFF2-40B4-BE49-F238E27FC236}">
                <a16:creationId xmlns:a16="http://schemas.microsoft.com/office/drawing/2014/main" id="{1BEAFAF6-6939-8EE9-C1D6-75D1F515D1B1}"/>
              </a:ext>
            </a:extLst>
          </p:cNvPr>
          <p:cNvGraphicFramePr>
            <a:graphicFrameLocks noGrp="1"/>
          </p:cNvGraphicFramePr>
          <p:nvPr>
            <p:extLst>
              <p:ext uri="{D42A27DB-BD31-4B8C-83A1-F6EECF244321}">
                <p14:modId xmlns:p14="http://schemas.microsoft.com/office/powerpoint/2010/main" val="2319925660"/>
              </p:ext>
            </p:extLst>
          </p:nvPr>
        </p:nvGraphicFramePr>
        <p:xfrm>
          <a:off x="526890" y="1656413"/>
          <a:ext cx="7127823" cy="2458096"/>
        </p:xfrm>
        <a:graphic>
          <a:graphicData uri="http://schemas.openxmlformats.org/drawingml/2006/table">
            <a:tbl>
              <a:tblPr firstRow="1">
                <a:tableStyleId>{35758FB7-9AC5-4552-8A53-C91805E547FA}</a:tableStyleId>
              </a:tblPr>
              <a:tblGrid>
                <a:gridCol w="3506146">
                  <a:extLst>
                    <a:ext uri="{9D8B030D-6E8A-4147-A177-3AD203B41FA5}">
                      <a16:colId xmlns:a16="http://schemas.microsoft.com/office/drawing/2014/main" val="2785568943"/>
                    </a:ext>
                  </a:extLst>
                </a:gridCol>
                <a:gridCol w="3621677">
                  <a:extLst>
                    <a:ext uri="{9D8B030D-6E8A-4147-A177-3AD203B41FA5}">
                      <a16:colId xmlns:a16="http://schemas.microsoft.com/office/drawing/2014/main" val="1171845133"/>
                    </a:ext>
                  </a:extLst>
                </a:gridCol>
              </a:tblGrid>
              <a:tr h="183057">
                <a:tc>
                  <a:txBody>
                    <a:bodyPr/>
                    <a:lstStyle/>
                    <a:p>
                      <a:pPr algn="l" fontAlgn="t"/>
                      <a:r>
                        <a:rPr lang="en-US" sz="1800" b="1" dirty="0">
                          <a:effectLst/>
                          <a:latin typeface="Calibri" panose="020F0502020204030204" pitchFamily="34" charset="0"/>
                          <a:ea typeface="Calibri" panose="020F0502020204030204" pitchFamily="34" charset="0"/>
                          <a:cs typeface="Calibri" panose="020F0502020204030204" pitchFamily="34" charset="0"/>
                        </a:rPr>
                        <a:t>Device Type</a:t>
                      </a:r>
                    </a:p>
                  </a:txBody>
                  <a:tcPr marL="25400" marR="25400" marT="19050" marB="25400"/>
                </a:tc>
                <a:tc>
                  <a:txBody>
                    <a:bodyPr/>
                    <a:lstStyle/>
                    <a:p>
                      <a:pPr algn="l" fontAlgn="t"/>
                      <a:r>
                        <a:rPr lang="en-US" sz="1800" b="1" dirty="0">
                          <a:effectLst/>
                          <a:latin typeface="Calibri" panose="020F0502020204030204" pitchFamily="34" charset="0"/>
                          <a:ea typeface="Calibri" panose="020F0502020204030204" pitchFamily="34" charset="0"/>
                          <a:cs typeface="Calibri" panose="020F0502020204030204" pitchFamily="34" charset="0"/>
                        </a:rPr>
                        <a:t>Latest Bluebook Version</a:t>
                      </a:r>
                    </a:p>
                  </a:txBody>
                  <a:tcPr marL="25400" marR="25400" marT="19050" marB="25400"/>
                </a:tc>
                <a:extLst>
                  <a:ext uri="{0D108BD9-81ED-4DB2-BD59-A6C34878D82A}">
                    <a16:rowId xmlns:a16="http://schemas.microsoft.com/office/drawing/2014/main" val="890272207"/>
                  </a:ext>
                </a:extLst>
              </a:tr>
              <a:tr h="515412">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Windows</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5400" marR="25400" marT="19050" marB="25400"/>
                </a:tc>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VSN-0.9.328 BT-2024-09-26 19:23</a:t>
                      </a:r>
                    </a:p>
                  </a:txBody>
                  <a:tcPr marL="25400" marR="25400" marT="19050" marB="25400"/>
                </a:tc>
                <a:extLst>
                  <a:ext uri="{0D108BD9-81ED-4DB2-BD59-A6C34878D82A}">
                    <a16:rowId xmlns:a16="http://schemas.microsoft.com/office/drawing/2014/main" val="2912070462"/>
                  </a:ext>
                </a:extLst>
              </a:tr>
              <a:tr h="515412">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Chromebooks</a:t>
                      </a:r>
                    </a:p>
                  </a:txBody>
                  <a:tcPr marL="25400" marR="25400" marT="19050" marB="25400"/>
                </a:tc>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BT-2024-09-26 19:27</a:t>
                      </a:r>
                    </a:p>
                  </a:txBody>
                  <a:tcPr marL="25400" marR="25400" marT="19050" marB="25400"/>
                </a:tc>
                <a:extLst>
                  <a:ext uri="{0D108BD9-81ED-4DB2-BD59-A6C34878D82A}">
                    <a16:rowId xmlns:a16="http://schemas.microsoft.com/office/drawing/2014/main" val="300367832"/>
                  </a:ext>
                </a:extLst>
              </a:tr>
              <a:tr h="515412">
                <a:tc>
                  <a:txBody>
                    <a:bodyPr/>
                    <a:lstStyle/>
                    <a:p>
                      <a:pPr algn="l" fontAlgn="t"/>
                      <a:r>
                        <a:rPr lang="en-US" sz="1800">
                          <a:effectLst/>
                          <a:latin typeface="Calibri" panose="020F0502020204030204" pitchFamily="34" charset="0"/>
                          <a:ea typeface="Calibri" panose="020F0502020204030204" pitchFamily="34" charset="0"/>
                          <a:cs typeface="Calibri" panose="020F0502020204030204" pitchFamily="34" charset="0"/>
                        </a:rPr>
                        <a:t>Macs</a:t>
                      </a:r>
                    </a:p>
                  </a:txBody>
                  <a:tcPr marL="25400" marR="25400" marT="19050" marB="25400"/>
                </a:tc>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VSN-1.13.3 BT-2024-09-26 19:29</a:t>
                      </a:r>
                    </a:p>
                  </a:txBody>
                  <a:tcPr marL="25400" marR="25400" marT="19050" marB="25400"/>
                </a:tc>
                <a:extLst>
                  <a:ext uri="{0D108BD9-81ED-4DB2-BD59-A6C34878D82A}">
                    <a16:rowId xmlns:a16="http://schemas.microsoft.com/office/drawing/2014/main" val="1967771653"/>
                  </a:ext>
                </a:extLst>
              </a:tr>
              <a:tr h="515412">
                <a:tc>
                  <a:txBody>
                    <a:bodyPr/>
                    <a:lstStyle/>
                    <a:p>
                      <a:pPr algn="l" fontAlgn="t"/>
                      <a:r>
                        <a:rPr lang="en-US" sz="1800">
                          <a:effectLst/>
                          <a:latin typeface="Calibri" panose="020F0502020204030204" pitchFamily="34" charset="0"/>
                          <a:ea typeface="Calibri" panose="020F0502020204030204" pitchFamily="34" charset="0"/>
                          <a:cs typeface="Calibri" panose="020F0502020204030204" pitchFamily="34" charset="0"/>
                        </a:rPr>
                        <a:t>iPads</a:t>
                      </a:r>
                    </a:p>
                  </a:txBody>
                  <a:tcPr marL="25400" marR="25400" marT="19050" marB="25400"/>
                </a:tc>
                <a:tc>
                  <a:txBody>
                    <a:bodyPr/>
                    <a:lstStyle/>
                    <a:p>
                      <a:pPr algn="l" fontAlgn="t"/>
                      <a:r>
                        <a:rPr lang="en-US" sz="1800" dirty="0">
                          <a:effectLst/>
                          <a:latin typeface="Calibri" panose="020F0502020204030204" pitchFamily="34" charset="0"/>
                          <a:ea typeface="Calibri" panose="020F0502020204030204" pitchFamily="34" charset="0"/>
                          <a:cs typeface="Calibri" panose="020F0502020204030204" pitchFamily="34" charset="0"/>
                        </a:rPr>
                        <a:t>VSN-1.13.3 BT-2024-09-26 19:29</a:t>
                      </a:r>
                    </a:p>
                  </a:txBody>
                  <a:tcPr marL="25400" marR="25400" marT="19050" marB="25400"/>
                </a:tc>
                <a:extLst>
                  <a:ext uri="{0D108BD9-81ED-4DB2-BD59-A6C34878D82A}">
                    <a16:rowId xmlns:a16="http://schemas.microsoft.com/office/drawing/2014/main" val="2115113129"/>
                  </a:ext>
                </a:extLst>
              </a:tr>
            </a:tbl>
          </a:graphicData>
        </a:graphic>
      </p:graphicFrame>
    </p:spTree>
    <p:extLst>
      <p:ext uri="{BB962C8B-B14F-4D97-AF65-F5344CB8AC3E}">
        <p14:creationId xmlns:p14="http://schemas.microsoft.com/office/powerpoint/2010/main" val="2255082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6E72-E948-3A5D-0EEC-5505CFF3A2D9}"/>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latin typeface="Aptos Black" panose="020B0004020202020204" pitchFamily="34" charset="0"/>
              </a:rPr>
              <a:t>About Bluebook Digital Testing- Content</a:t>
            </a:r>
          </a:p>
        </p:txBody>
      </p:sp>
      <p:sp>
        <p:nvSpPr>
          <p:cNvPr id="3" name="Content Placeholder 2">
            <a:extLst>
              <a:ext uri="{FF2B5EF4-FFF2-40B4-BE49-F238E27FC236}">
                <a16:creationId xmlns:a16="http://schemas.microsoft.com/office/drawing/2014/main" id="{9B07160B-B000-AFE8-7514-950E7E7DEC61}"/>
              </a:ext>
            </a:extLst>
          </p:cNvPr>
          <p:cNvSpPr>
            <a:spLocks noGrp="1"/>
          </p:cNvSpPr>
          <p:nvPr>
            <p:ph type="body" idx="1"/>
          </p:nvPr>
        </p:nvSpPr>
        <p:spPr>
          <a:xfrm>
            <a:off x="264563" y="1067268"/>
            <a:ext cx="8662011" cy="374840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000" b="1" dirty="0">
                <a:latin typeface="Aptos Display" panose="020B0004020202020204" pitchFamily="34" charset="0"/>
                <a:ea typeface="Calibri" panose="020F0502020204030204" pitchFamily="34" charset="0"/>
                <a:cs typeface="Calibri" panose="020F0502020204030204" pitchFamily="34" charset="0"/>
              </a:rPr>
              <a:t>Content is downloaded at the form level and not the item level</a:t>
            </a:r>
          </a:p>
          <a:p>
            <a:pPr lvl="1"/>
            <a:r>
              <a:rPr lang="en-US" sz="1800" dirty="0">
                <a:latin typeface="Aptos Display" panose="020B0004020202020204" pitchFamily="34" charset="0"/>
                <a:ea typeface="Calibri" panose="020F0502020204030204" pitchFamily="34" charset="0"/>
                <a:cs typeface="Calibri" panose="020F0502020204030204" pitchFamily="34" charset="0"/>
              </a:rPr>
              <a:t>All student test content will be downloaded when the student authenticates.</a:t>
            </a:r>
          </a:p>
          <a:p>
            <a:pPr lvl="1"/>
            <a:r>
              <a:rPr lang="en-US" sz="1800" dirty="0">
                <a:latin typeface="Aptos Display" panose="020B0004020202020204" pitchFamily="34" charset="0"/>
                <a:ea typeface="Calibri" panose="020F0502020204030204" pitchFamily="34" charset="0"/>
                <a:cs typeface="Calibri" panose="020F0502020204030204" pitchFamily="34" charset="0"/>
              </a:rPr>
              <a:t>Adaptive assessment means three forms will be downloaded: Initial, form A, and form B.</a:t>
            </a:r>
          </a:p>
          <a:p>
            <a:pPr lvl="1"/>
            <a:r>
              <a:rPr lang="en-US" sz="1800" dirty="0">
                <a:latin typeface="Aptos Display" panose="020B0004020202020204" pitchFamily="34" charset="0"/>
                <a:ea typeface="Calibri" panose="020F0502020204030204" pitchFamily="34" charset="0"/>
                <a:cs typeface="Calibri" panose="020F0502020204030204" pitchFamily="34" charset="0"/>
              </a:rPr>
              <a:t>Once content has been downloaded, testing can continue without internet connectivity.</a:t>
            </a:r>
          </a:p>
          <a:p>
            <a:pPr lvl="1"/>
            <a:r>
              <a:rPr lang="en-US" sz="1800" dirty="0">
                <a:latin typeface="Aptos Display" panose="020B0004020202020204" pitchFamily="34" charset="0"/>
                <a:ea typeface="Calibri" panose="020F0502020204030204" pitchFamily="34" charset="0"/>
                <a:cs typeface="Calibri" panose="020F0502020204030204" pitchFamily="34" charset="0"/>
              </a:rPr>
              <a:t>Student must have internet connectivity to upload answer files and submit the assessment.</a:t>
            </a:r>
          </a:p>
        </p:txBody>
      </p:sp>
    </p:spTree>
    <p:extLst>
      <p:ext uri="{BB962C8B-B14F-4D97-AF65-F5344CB8AC3E}">
        <p14:creationId xmlns:p14="http://schemas.microsoft.com/office/powerpoint/2010/main" val="2121083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6E72-E948-3A5D-0EEC-5505CFF3A2D9}"/>
              </a:ext>
            </a:extLst>
          </p:cNvPr>
          <p:cNvSpPr>
            <a:spLocks noGrp="1"/>
          </p:cNvSpPr>
          <p:nvPr>
            <p:ph type="title"/>
          </p:nvPr>
        </p:nvSpPr>
        <p:spPr>
          <a:xfrm>
            <a:off x="264562" y="30588"/>
            <a:ext cx="8716705" cy="57455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latin typeface="Aptos Black" panose="020B0004020202020204" pitchFamily="34" charset="0"/>
              </a:rPr>
              <a:t>About Bluebook Digital Testing- Response and Accommodations</a:t>
            </a:r>
          </a:p>
        </p:txBody>
      </p:sp>
      <p:sp>
        <p:nvSpPr>
          <p:cNvPr id="3" name="Content Placeholder 2">
            <a:extLst>
              <a:ext uri="{FF2B5EF4-FFF2-40B4-BE49-F238E27FC236}">
                <a16:creationId xmlns:a16="http://schemas.microsoft.com/office/drawing/2014/main" id="{9B07160B-B000-AFE8-7514-950E7E7DEC61}"/>
              </a:ext>
            </a:extLst>
          </p:cNvPr>
          <p:cNvSpPr>
            <a:spLocks noGrp="1"/>
          </p:cNvSpPr>
          <p:nvPr>
            <p:ph type="body" idx="1"/>
          </p:nvPr>
        </p:nvSpPr>
        <p:spPr>
          <a:xfrm>
            <a:off x="264562" y="902377"/>
            <a:ext cx="8662011" cy="3748404"/>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2000" b="1" dirty="0">
                <a:latin typeface="Aptos Display" panose="020B0004020202020204" pitchFamily="34" charset="0"/>
                <a:ea typeface="Calibri" panose="020F0502020204030204" pitchFamily="34" charset="0"/>
                <a:cs typeface="Calibri" panose="020F0502020204030204" pitchFamily="34" charset="0"/>
              </a:rPr>
              <a:t>Answer files are continually uploaded to College Board.</a:t>
            </a:r>
          </a:p>
          <a:p>
            <a:pPr lvl="1"/>
            <a:r>
              <a:rPr lang="en-US" sz="1800" dirty="0">
                <a:latin typeface="Aptos Display" panose="020B0004020202020204" pitchFamily="34" charset="0"/>
                <a:ea typeface="Calibri" panose="020F0502020204030204" pitchFamily="34" charset="0"/>
                <a:cs typeface="Calibri" panose="020F0502020204030204" pitchFamily="34" charset="0"/>
              </a:rPr>
              <a:t>Answer files are transferred to College Board on periodic intervals or “heartbeats” with continued internet connectivity. </a:t>
            </a:r>
          </a:p>
          <a:p>
            <a:pPr lvl="1"/>
            <a:r>
              <a:rPr lang="en-US" sz="1800" dirty="0">
                <a:latin typeface="Aptos Display" panose="020B0004020202020204" pitchFamily="34" charset="0"/>
                <a:ea typeface="Calibri" panose="020F0502020204030204" pitchFamily="34" charset="0"/>
                <a:cs typeface="Calibri" panose="020F0502020204030204" pitchFamily="34" charset="0"/>
              </a:rPr>
              <a:t>This allows a student to switch devices in the event of a device failure or power loss. </a:t>
            </a:r>
          </a:p>
          <a:p>
            <a:pPr lvl="1"/>
            <a:r>
              <a:rPr lang="en-US" sz="1800" dirty="0">
                <a:latin typeface="Aptos Display" panose="020B0004020202020204" pitchFamily="34" charset="0"/>
                <a:ea typeface="Calibri" panose="020F0502020204030204" pitchFamily="34" charset="0"/>
                <a:cs typeface="Calibri" panose="020F0502020204030204" pitchFamily="34" charset="0"/>
              </a:rPr>
              <a:t>The student’s process is tracked and can be viewed by the test administrator.</a:t>
            </a:r>
          </a:p>
          <a:p>
            <a:pPr lvl="1"/>
            <a:endParaRPr lang="en-US" sz="1800" dirty="0">
              <a:latin typeface="Aptos Display" panose="020B0004020202020204" pitchFamily="34" charset="0"/>
              <a:ea typeface="Calibri" panose="020F0502020204030204" pitchFamily="34" charset="0"/>
              <a:cs typeface="Calibri" panose="020F0502020204030204" pitchFamily="34" charset="0"/>
            </a:endParaRPr>
          </a:p>
          <a:p>
            <a:pPr marL="0" indent="0">
              <a:buNone/>
            </a:pPr>
            <a:r>
              <a:rPr lang="en-US" sz="2000" b="1" dirty="0">
                <a:latin typeface="Aptos Display" panose="020B0004020202020204" pitchFamily="34" charset="0"/>
                <a:ea typeface="Calibri" panose="020F0502020204030204" pitchFamily="34" charset="0"/>
                <a:cs typeface="Calibri" panose="020F0502020204030204" pitchFamily="34" charset="0"/>
              </a:rPr>
              <a:t>Bluebook requires operating system (OS) accessibility features for some accommodations</a:t>
            </a:r>
          </a:p>
          <a:p>
            <a:pPr lvl="1"/>
            <a:r>
              <a:rPr lang="en-US" sz="1800" dirty="0">
                <a:latin typeface="Aptos Display" panose="020B0004020202020204" pitchFamily="34" charset="0"/>
                <a:ea typeface="Calibri" panose="020F0502020204030204" pitchFamily="34" charset="0"/>
                <a:cs typeface="Calibri" panose="020F0502020204030204" pitchFamily="34" charset="0"/>
              </a:rPr>
              <a:t>This may require additional device configuration. i.e., Chromebook floating accessibility menu or third-party accessibility software.</a:t>
            </a:r>
          </a:p>
        </p:txBody>
      </p:sp>
    </p:spTree>
    <p:extLst>
      <p:ext uri="{BB962C8B-B14F-4D97-AF65-F5344CB8AC3E}">
        <p14:creationId xmlns:p14="http://schemas.microsoft.com/office/powerpoint/2010/main" val="1307611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0718-E72F-4B82-4960-97C10534B953}"/>
              </a:ext>
            </a:extLst>
          </p:cNvPr>
          <p:cNvSpPr>
            <a:spLocks noGrp="1"/>
          </p:cNvSpPr>
          <p:nvPr>
            <p:ph type="title"/>
          </p:nvPr>
        </p:nvSpPr>
        <p:spPr/>
        <p:txBody>
          <a:bodyPr numCol="2"/>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dirty="0">
                <a:latin typeface="Aptos Black" panose="020B0004020202020204" pitchFamily="34" charset="0"/>
              </a:rPr>
              <a:t>Bluebook Resources</a:t>
            </a:r>
          </a:p>
        </p:txBody>
      </p:sp>
      <p:sp>
        <p:nvSpPr>
          <p:cNvPr id="3" name="Content Placeholder 2">
            <a:extLst>
              <a:ext uri="{FF2B5EF4-FFF2-40B4-BE49-F238E27FC236}">
                <a16:creationId xmlns:a16="http://schemas.microsoft.com/office/drawing/2014/main" id="{B3A16616-315A-4C2D-D559-FD058DA0EA41}"/>
              </a:ext>
            </a:extLst>
          </p:cNvPr>
          <p:cNvSpPr>
            <a:spLocks noGrp="1"/>
          </p:cNvSpPr>
          <p:nvPr>
            <p:ph type="body" idx="1"/>
          </p:nvPr>
        </p:nvSpPr>
        <p:spPr/>
        <p:txBody>
          <a:bodyPr numCol="2">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800" b="1" i="0" dirty="0">
                <a:effectLst/>
                <a:latin typeface="Aptos Display" panose="020B0004020202020204" pitchFamily="34" charset="0"/>
                <a:ea typeface="Calibri" panose="020F0502020204030204" pitchFamily="34" charset="0"/>
                <a:cs typeface="Calibri" panose="020F0502020204030204" pitchFamily="34" charset="0"/>
                <a:hlinkClick r:id="rId2"/>
              </a:rPr>
              <a:t>Bluebook Technology for Professionals</a:t>
            </a:r>
            <a:endParaRPr lang="en-US" sz="1800" b="1" i="0" dirty="0">
              <a:effectLst/>
              <a:latin typeface="Aptos Display" panose="020B0004020202020204" pitchFamily="34" charset="0"/>
              <a:ea typeface="Calibri" panose="020F0502020204030204" pitchFamily="34" charset="0"/>
              <a:cs typeface="Calibri" panose="020F0502020204030204" pitchFamily="34" charset="0"/>
            </a:endParaRPr>
          </a:p>
          <a:p>
            <a:pPr lvl="1"/>
            <a:r>
              <a:rPr lang="en-US" sz="1800" b="0" i="0" dirty="0">
                <a:solidFill>
                  <a:srgbClr val="1E1E1E"/>
                </a:solidFill>
                <a:effectLst/>
                <a:latin typeface="Aptos Display" panose="020B0004020202020204" pitchFamily="34" charset="0"/>
                <a:ea typeface="Calibri" panose="020F0502020204030204" pitchFamily="34" charset="0"/>
                <a:cs typeface="Calibri" panose="020F0502020204030204" pitchFamily="34" charset="0"/>
                <a:hlinkClick r:id="rId2"/>
              </a:rPr>
              <a:t>Network Readiness</a:t>
            </a:r>
            <a:endParaRPr lang="en-US" sz="1800" b="0" i="0" dirty="0">
              <a:solidFill>
                <a:srgbClr val="1E1E1E"/>
              </a:solidFill>
              <a:effectLst/>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3"/>
              </a:rPr>
              <a:t>Digital SAT Device Requirements</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4"/>
              </a:rPr>
              <a:t>Device Readiness</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5"/>
              </a:rPr>
              <a:t>Chromebook Installation</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6"/>
              </a:rPr>
              <a:t>Windows Installation</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7"/>
              </a:rPr>
              <a:t>iPad Installation</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8"/>
              </a:rPr>
              <a:t>Mac Installation</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9"/>
              </a:rPr>
              <a:t>Bluebook Updates</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lvl="1"/>
            <a:r>
              <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hlinkClick r:id="rId10"/>
              </a:rPr>
              <a:t>Accommodations and Assistive Technology</a:t>
            </a:r>
            <a:endParaRPr lang="en-US" sz="1800" dirty="0">
              <a:solidFill>
                <a:srgbClr val="1E1E1E"/>
              </a:solidFill>
              <a:latin typeface="Aptos Display" panose="020B0004020202020204" pitchFamily="34" charset="0"/>
              <a:ea typeface="Calibri" panose="020F0502020204030204" pitchFamily="34" charset="0"/>
              <a:cs typeface="Calibri" panose="020F0502020204030204" pitchFamily="34" charset="0"/>
            </a:endParaRPr>
          </a:p>
          <a:p>
            <a:pPr marL="0" indent="0">
              <a:buNone/>
            </a:pPr>
            <a:endParaRPr lang="en-US" sz="1800" dirty="0">
              <a:latin typeface="Aptos Display" panose="020B0004020202020204" pitchFamily="34" charset="0"/>
              <a:ea typeface="Calibri" panose="020F0502020204030204" pitchFamily="34" charset="0"/>
              <a:cs typeface="Calibri" panose="020F0502020204030204" pitchFamily="34" charset="0"/>
            </a:endParaRPr>
          </a:p>
          <a:p>
            <a:pPr marL="342900" lvl="1" indent="0">
              <a:buNone/>
            </a:pPr>
            <a:r>
              <a:rPr lang="en-US" sz="1800" b="1" dirty="0">
                <a:latin typeface="Aptos Display" panose="020B0004020202020204" pitchFamily="34" charset="0"/>
                <a:ea typeface="Calibri" panose="020F0502020204030204" pitchFamily="34" charset="0"/>
                <a:cs typeface="Calibri" panose="020F0502020204030204" pitchFamily="34" charset="0"/>
              </a:rPr>
              <a:t>Bluebook Technology Training</a:t>
            </a:r>
          </a:p>
          <a:p>
            <a:pPr marL="628650" lvl="1" indent="-285750"/>
            <a:r>
              <a:rPr lang="en-US" sz="1800" dirty="0">
                <a:latin typeface="Aptos Display" panose="020B0004020202020204" pitchFamily="34" charset="0"/>
                <a:ea typeface="Calibri" panose="020F0502020204030204" pitchFamily="34" charset="0"/>
                <a:cs typeface="Calibri" panose="020F0502020204030204" pitchFamily="34" charset="0"/>
              </a:rPr>
              <a:t>To Be Determined</a:t>
            </a:r>
          </a:p>
          <a:p>
            <a:pPr marL="342900" lvl="1" indent="0">
              <a:buNone/>
            </a:pPr>
            <a:br>
              <a:rPr lang="en-US" sz="1800" dirty="0">
                <a:latin typeface="Aptos Display" panose="020B0004020202020204" pitchFamily="34" charset="0"/>
                <a:ea typeface="Calibri" panose="020F0502020204030204" pitchFamily="34" charset="0"/>
                <a:cs typeface="Calibri" panose="020F0502020204030204" pitchFamily="34" charset="0"/>
              </a:rPr>
            </a:br>
            <a:endParaRPr lang="en-US" sz="1800" dirty="0">
              <a:latin typeface="Aptos Display" panose="020B0004020202020204" pitchFamily="34" charset="0"/>
              <a:ea typeface="Calibri" panose="020F0502020204030204" pitchFamily="34" charset="0"/>
              <a:cs typeface="Calibri" panose="020F0502020204030204" pitchFamily="34" charset="0"/>
            </a:endParaRPr>
          </a:p>
          <a:p>
            <a:pPr lvl="1"/>
            <a:endParaRPr lang="en-US" sz="1800" dirty="0">
              <a:latin typeface="Aptos Display" panose="020B0004020202020204" pitchFamily="34" charset="0"/>
              <a:ea typeface="Calibri" panose="020F0502020204030204" pitchFamily="34" charset="0"/>
              <a:cs typeface="Calibri" panose="020F0502020204030204" pitchFamily="34" charset="0"/>
            </a:endParaRPr>
          </a:p>
          <a:p>
            <a:pPr lvl="2"/>
            <a:endParaRPr lang="en-US" sz="1800" dirty="0">
              <a:latin typeface="Aptos Display" panose="020B0004020202020204" pitchFamily="34" charset="0"/>
              <a:ea typeface="Calibri" panose="020F0502020204030204" pitchFamily="34" charset="0"/>
              <a:cs typeface="Calibri" panose="020F0502020204030204" pitchFamily="34" charset="0"/>
            </a:endParaRPr>
          </a:p>
          <a:p>
            <a:endParaRPr lang="en-US" sz="1800" dirty="0">
              <a:latin typeface="Aptos Display"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246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41C2-CF60-1E21-2CE9-2B98DB9274DD}"/>
              </a:ext>
            </a:extLst>
          </p:cNvPr>
          <p:cNvSpPr>
            <a:spLocks noGrp="1"/>
          </p:cNvSpPr>
          <p:nvPr>
            <p:ph type="title"/>
          </p:nvPr>
        </p:nvSpPr>
        <p:spPr/>
        <p:txBody>
          <a:bodyPr/>
          <a:lstStyle/>
          <a:p>
            <a:r>
              <a:rPr lang="en-US" dirty="0"/>
              <a:t>CDE Support for </a:t>
            </a:r>
            <a:r>
              <a:rPr lang="en-US" sz="2400" dirty="0"/>
              <a:t>PSAT and SAT </a:t>
            </a:r>
            <a:endParaRPr lang="en-US" dirty="0"/>
          </a:p>
        </p:txBody>
      </p:sp>
      <p:sp>
        <p:nvSpPr>
          <p:cNvPr id="3" name="Text Placeholder 2">
            <a:extLst>
              <a:ext uri="{FF2B5EF4-FFF2-40B4-BE49-F238E27FC236}">
                <a16:creationId xmlns:a16="http://schemas.microsoft.com/office/drawing/2014/main" id="{0749F7B9-8E19-A4CE-5F9F-AFF1B8636F83}"/>
              </a:ext>
            </a:extLst>
          </p:cNvPr>
          <p:cNvSpPr>
            <a:spLocks noGrp="1"/>
          </p:cNvSpPr>
          <p:nvPr>
            <p:ph type="body" idx="1"/>
          </p:nvPr>
        </p:nvSpPr>
        <p:spPr/>
        <p:txBody>
          <a:bodyPr/>
          <a:lstStyle/>
          <a:p>
            <a:r>
              <a:rPr lang="en-US" dirty="0"/>
              <a:t>Watch for an announcement of a December training</a:t>
            </a:r>
          </a:p>
        </p:txBody>
      </p:sp>
    </p:spTree>
    <p:extLst>
      <p:ext uri="{BB962C8B-B14F-4D97-AF65-F5344CB8AC3E}">
        <p14:creationId xmlns:p14="http://schemas.microsoft.com/office/powerpoint/2010/main" val="18231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Autofit/>
          </a:bodyPr>
          <a:lstStyle/>
          <a:p>
            <a:r>
              <a:rPr lang="en-US" sz="2400" dirty="0"/>
              <a:t>Spring 2025 Colorado Assessments</a:t>
            </a:r>
          </a:p>
        </p:txBody>
      </p:sp>
      <p:sp>
        <p:nvSpPr>
          <p:cNvPr id="6" name="Text Box 2"/>
          <p:cNvSpPr txBox="1">
            <a:spLocks noChangeArrowheads="1"/>
          </p:cNvSpPr>
          <p:nvPr/>
        </p:nvSpPr>
        <p:spPr bwMode="auto">
          <a:xfrm>
            <a:off x="141366" y="787449"/>
            <a:ext cx="2591882" cy="900246"/>
          </a:xfrm>
          <a:prstGeom prst="rect">
            <a:avLst/>
          </a:prstGeom>
          <a:solidFill>
            <a:srgbClr val="488BC9"/>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solidFill>
                  <a:prstClr val="white"/>
                </a:solidFill>
                <a:latin typeface="Calibri" panose="020F0502020204030204"/>
                <a:ea typeface="Calibri"/>
                <a:cs typeface="Times New Roman"/>
              </a:rPr>
              <a:t>Colorado Measures of</a:t>
            </a:r>
          </a:p>
          <a:p>
            <a:pPr algn="ctr" defTabSz="685800">
              <a:buClrTx/>
            </a:pPr>
            <a:r>
              <a:rPr lang="en-US" sz="1800" kern="1200" dirty="0">
                <a:solidFill>
                  <a:prstClr val="white"/>
                </a:solidFill>
                <a:latin typeface="Calibri" panose="020F0502020204030204"/>
                <a:ea typeface="Calibri"/>
                <a:cs typeface="Times New Roman"/>
              </a:rPr>
              <a:t>Academic Success</a:t>
            </a:r>
          </a:p>
          <a:p>
            <a:pPr algn="ctr" defTabSz="685800">
              <a:buClrTx/>
            </a:pPr>
            <a:r>
              <a:rPr lang="en-US" sz="1800" kern="1200" dirty="0">
                <a:solidFill>
                  <a:prstClr val="white"/>
                </a:solidFill>
                <a:latin typeface="Calibri" panose="020F0502020204030204"/>
                <a:ea typeface="Calibri"/>
                <a:cs typeface="Times New Roman"/>
              </a:rPr>
              <a:t>(CMAS)</a:t>
            </a:r>
          </a:p>
        </p:txBody>
      </p:sp>
      <p:sp>
        <p:nvSpPr>
          <p:cNvPr id="7" name="Text Box 2"/>
          <p:cNvSpPr txBox="1">
            <a:spLocks noChangeArrowheads="1"/>
          </p:cNvSpPr>
          <p:nvPr/>
        </p:nvSpPr>
        <p:spPr bwMode="auto">
          <a:xfrm>
            <a:off x="141365" y="1753441"/>
            <a:ext cx="2591883" cy="346249"/>
          </a:xfrm>
          <a:prstGeom prst="rect">
            <a:avLst/>
          </a:prstGeom>
          <a:solidFill>
            <a:schemeClr val="accent1">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Math</a:t>
            </a:r>
          </a:p>
        </p:txBody>
      </p:sp>
      <p:sp>
        <p:nvSpPr>
          <p:cNvPr id="22" name="Text Box 2"/>
          <p:cNvSpPr txBox="1">
            <a:spLocks noChangeArrowheads="1"/>
          </p:cNvSpPr>
          <p:nvPr/>
        </p:nvSpPr>
        <p:spPr bwMode="auto">
          <a:xfrm>
            <a:off x="141365" y="2279458"/>
            <a:ext cx="2591883" cy="346249"/>
          </a:xfrm>
          <a:prstGeom prst="rect">
            <a:avLst/>
          </a:prstGeom>
          <a:solidFill>
            <a:schemeClr val="accent1">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ELA</a:t>
            </a:r>
          </a:p>
        </p:txBody>
      </p:sp>
      <p:sp>
        <p:nvSpPr>
          <p:cNvPr id="23" name="Text Box 2"/>
          <p:cNvSpPr txBox="1">
            <a:spLocks noChangeArrowheads="1"/>
          </p:cNvSpPr>
          <p:nvPr/>
        </p:nvSpPr>
        <p:spPr bwMode="auto">
          <a:xfrm>
            <a:off x="141365" y="2787016"/>
            <a:ext cx="2591883" cy="346249"/>
          </a:xfrm>
          <a:prstGeom prst="rect">
            <a:avLst/>
          </a:prstGeom>
          <a:solidFill>
            <a:schemeClr val="accent1">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Science</a:t>
            </a:r>
          </a:p>
        </p:txBody>
      </p:sp>
      <p:sp>
        <p:nvSpPr>
          <p:cNvPr id="9" name="Text Box 2">
            <a:extLst>
              <a:ext uri="{FF2B5EF4-FFF2-40B4-BE49-F238E27FC236}">
                <a16:creationId xmlns:a16="http://schemas.microsoft.com/office/drawing/2014/main" id="{C707BE90-4E9A-0E76-E5C9-DAE10BFC2A14}"/>
              </a:ext>
            </a:extLst>
          </p:cNvPr>
          <p:cNvSpPr txBox="1">
            <a:spLocks noChangeArrowheads="1"/>
          </p:cNvSpPr>
          <p:nvPr/>
        </p:nvSpPr>
        <p:spPr bwMode="auto">
          <a:xfrm>
            <a:off x="141365" y="3294574"/>
            <a:ext cx="2591883" cy="346249"/>
          </a:xfrm>
          <a:prstGeom prst="rect">
            <a:avLst/>
          </a:prstGeom>
          <a:solidFill>
            <a:schemeClr val="accent1">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Social Studies*</a:t>
            </a:r>
          </a:p>
        </p:txBody>
      </p:sp>
      <p:sp>
        <p:nvSpPr>
          <p:cNvPr id="4" name="Right Arrow 3" descr="Arrow pointing from CMAS assessments to CoAlt assessments to show CoAlt assessments are the alternate assessments to CMAS."/>
          <p:cNvSpPr/>
          <p:nvPr/>
        </p:nvSpPr>
        <p:spPr>
          <a:xfrm>
            <a:off x="2754287" y="1019803"/>
            <a:ext cx="354225" cy="210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Text Box 2"/>
          <p:cNvSpPr txBox="1">
            <a:spLocks noChangeArrowheads="1"/>
          </p:cNvSpPr>
          <p:nvPr/>
        </p:nvSpPr>
        <p:spPr bwMode="auto">
          <a:xfrm>
            <a:off x="3129550" y="823496"/>
            <a:ext cx="2744088" cy="623248"/>
          </a:xfrm>
          <a:prstGeom prst="rect">
            <a:avLst/>
          </a:prstGeom>
          <a:solidFill>
            <a:schemeClr val="accent6">
              <a:lumMod val="75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solidFill>
                  <a:schemeClr val="accent2"/>
                </a:solidFill>
                <a:latin typeface="Calibri" panose="020F0502020204030204"/>
                <a:ea typeface="Calibri"/>
                <a:cs typeface="Times New Roman"/>
              </a:rPr>
              <a:t>Colorado Alternate (</a:t>
            </a:r>
            <a:r>
              <a:rPr lang="en-US" sz="1800" kern="1200" dirty="0" err="1">
                <a:solidFill>
                  <a:schemeClr val="accent2"/>
                </a:solidFill>
                <a:latin typeface="Calibri" panose="020F0502020204030204"/>
                <a:ea typeface="Calibri"/>
                <a:cs typeface="Times New Roman"/>
              </a:rPr>
              <a:t>CoAlt</a:t>
            </a:r>
            <a:r>
              <a:rPr lang="en-US" sz="1800" kern="1200" dirty="0">
                <a:solidFill>
                  <a:schemeClr val="accent2"/>
                </a:solidFill>
                <a:latin typeface="Calibri" panose="020F0502020204030204"/>
                <a:ea typeface="Calibri"/>
                <a:cs typeface="Times New Roman"/>
              </a:rPr>
              <a:t>)</a:t>
            </a:r>
            <a:endParaRPr lang="en-US" sz="1800" kern="1200" dirty="0">
              <a:solidFill>
                <a:schemeClr val="accent2"/>
              </a:solidFill>
              <a:latin typeface="Calibri" panose="020F0502020204030204"/>
              <a:ea typeface="+mn-ea"/>
              <a:cs typeface="+mn-cs"/>
            </a:endParaRPr>
          </a:p>
          <a:p>
            <a:pPr algn="ctr" defTabSz="685800">
              <a:buClrTx/>
            </a:pPr>
            <a:r>
              <a:rPr lang="en-US" sz="1800" kern="1200" dirty="0">
                <a:solidFill>
                  <a:schemeClr val="accent2"/>
                </a:solidFill>
                <a:latin typeface="Calibri" panose="020F0502020204030204"/>
                <a:ea typeface="Calibri"/>
                <a:cs typeface="Times New Roman"/>
              </a:rPr>
              <a:t>Assessments</a:t>
            </a:r>
            <a:endParaRPr lang="en-US" sz="1800" kern="1200" dirty="0">
              <a:solidFill>
                <a:schemeClr val="accent2"/>
              </a:solidFill>
              <a:latin typeface="Calibri" panose="020F0502020204030204"/>
              <a:ea typeface="Calibri"/>
              <a:cs typeface="Calibri" panose="020F0502020204030204"/>
            </a:endParaRPr>
          </a:p>
        </p:txBody>
      </p:sp>
      <p:sp>
        <p:nvSpPr>
          <p:cNvPr id="8" name="Text Box 2"/>
          <p:cNvSpPr txBox="1">
            <a:spLocks noChangeArrowheads="1"/>
          </p:cNvSpPr>
          <p:nvPr/>
        </p:nvSpPr>
        <p:spPr bwMode="auto">
          <a:xfrm>
            <a:off x="3129551" y="1639995"/>
            <a:ext cx="2744087" cy="346249"/>
          </a:xfrm>
          <a:prstGeom prst="rect">
            <a:avLst/>
          </a:prstGeom>
          <a:solidFill>
            <a:schemeClr val="accent6">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Math (DLM)</a:t>
            </a:r>
          </a:p>
        </p:txBody>
      </p:sp>
      <p:sp>
        <p:nvSpPr>
          <p:cNvPr id="24" name="Text Box 2"/>
          <p:cNvSpPr txBox="1">
            <a:spLocks noChangeArrowheads="1"/>
          </p:cNvSpPr>
          <p:nvPr/>
        </p:nvSpPr>
        <p:spPr bwMode="auto">
          <a:xfrm>
            <a:off x="3129550" y="2139660"/>
            <a:ext cx="2744087" cy="346249"/>
          </a:xfrm>
          <a:prstGeom prst="rect">
            <a:avLst/>
          </a:prstGeom>
          <a:solidFill>
            <a:schemeClr val="accent6">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ELA (DLM)</a:t>
            </a:r>
          </a:p>
        </p:txBody>
      </p:sp>
      <p:sp>
        <p:nvSpPr>
          <p:cNvPr id="11" name="Text Box 2"/>
          <p:cNvSpPr txBox="1">
            <a:spLocks noChangeArrowheads="1"/>
          </p:cNvSpPr>
          <p:nvPr/>
        </p:nvSpPr>
        <p:spPr bwMode="auto">
          <a:xfrm>
            <a:off x="3129551" y="2653867"/>
            <a:ext cx="2744087" cy="346249"/>
          </a:xfrm>
          <a:prstGeom prst="rect">
            <a:avLst/>
          </a:prstGeom>
          <a:solidFill>
            <a:schemeClr val="accent6">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Science</a:t>
            </a:r>
          </a:p>
        </p:txBody>
      </p:sp>
      <p:sp>
        <p:nvSpPr>
          <p:cNvPr id="10" name="Text Box 2">
            <a:extLst>
              <a:ext uri="{FF2B5EF4-FFF2-40B4-BE49-F238E27FC236}">
                <a16:creationId xmlns:a16="http://schemas.microsoft.com/office/drawing/2014/main" id="{1085464C-9A99-8A4D-DC16-EA36D3553831}"/>
              </a:ext>
            </a:extLst>
          </p:cNvPr>
          <p:cNvSpPr txBox="1">
            <a:spLocks noChangeArrowheads="1"/>
          </p:cNvSpPr>
          <p:nvPr/>
        </p:nvSpPr>
        <p:spPr bwMode="auto">
          <a:xfrm>
            <a:off x="3129550" y="3162276"/>
            <a:ext cx="2744087" cy="346249"/>
          </a:xfrm>
          <a:prstGeom prst="rect">
            <a:avLst/>
          </a:prstGeom>
          <a:solidFill>
            <a:schemeClr val="accent6">
              <a:lumMod val="40000"/>
              <a:lumOff val="6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Social Studies*</a:t>
            </a:r>
          </a:p>
        </p:txBody>
      </p:sp>
      <p:sp>
        <p:nvSpPr>
          <p:cNvPr id="28" name="Right Arrow 27" descr="Arrow pointing from PSAT/SAT assessments to CoAlt assessments to show CoAlt assessments are the alternate assessments to PSAT/SAT."/>
          <p:cNvSpPr/>
          <p:nvPr/>
        </p:nvSpPr>
        <p:spPr>
          <a:xfrm flipH="1">
            <a:off x="5873639" y="1021015"/>
            <a:ext cx="361018" cy="2096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Text Box 2"/>
          <p:cNvSpPr txBox="1">
            <a:spLocks noChangeArrowheads="1"/>
          </p:cNvSpPr>
          <p:nvPr/>
        </p:nvSpPr>
        <p:spPr bwMode="auto">
          <a:xfrm>
            <a:off x="6226746" y="787449"/>
            <a:ext cx="2652691" cy="900246"/>
          </a:xfrm>
          <a:prstGeom prst="rect">
            <a:avLst/>
          </a:prstGeom>
          <a:solidFill>
            <a:srgbClr val="FFC000"/>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solidFill>
                  <a:prstClr val="black"/>
                </a:solidFill>
                <a:latin typeface="Calibri" panose="020F0502020204030204"/>
                <a:ea typeface="Calibri"/>
                <a:cs typeface="Times New Roman"/>
              </a:rPr>
              <a:t>CO PSAT/SAT</a:t>
            </a:r>
          </a:p>
          <a:p>
            <a:pPr algn="ctr" defTabSz="685800">
              <a:buClrTx/>
            </a:pPr>
            <a:r>
              <a:rPr lang="en-US" sz="1800" kern="1200" dirty="0">
                <a:solidFill>
                  <a:prstClr val="black"/>
                </a:solidFill>
                <a:latin typeface="Calibri" panose="020F0502020204030204"/>
                <a:ea typeface="Calibri"/>
                <a:cs typeface="Times New Roman"/>
              </a:rPr>
              <a:t>SAT – Grade 11</a:t>
            </a:r>
          </a:p>
          <a:p>
            <a:pPr algn="ctr" defTabSz="685800">
              <a:buClrTx/>
            </a:pPr>
            <a:r>
              <a:rPr lang="en-US" sz="1800" kern="1200" dirty="0">
                <a:solidFill>
                  <a:prstClr val="black"/>
                </a:solidFill>
                <a:latin typeface="Calibri" panose="020F0502020204030204"/>
                <a:ea typeface="Calibri"/>
                <a:cs typeface="Times New Roman"/>
              </a:rPr>
              <a:t>PSAT – Grades 9 and 10</a:t>
            </a:r>
          </a:p>
        </p:txBody>
      </p:sp>
      <p:sp>
        <p:nvSpPr>
          <p:cNvPr id="15" name="Text Box 2"/>
          <p:cNvSpPr txBox="1">
            <a:spLocks noChangeArrowheads="1"/>
          </p:cNvSpPr>
          <p:nvPr/>
        </p:nvSpPr>
        <p:spPr bwMode="auto">
          <a:xfrm>
            <a:off x="6226746" y="1751909"/>
            <a:ext cx="2642276" cy="315471"/>
          </a:xfrm>
          <a:prstGeom prst="rect">
            <a:avLst/>
          </a:prstGeom>
          <a:solidFill>
            <a:schemeClr val="accent4">
              <a:lumMod val="20000"/>
              <a:lumOff val="8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600" kern="1200" dirty="0">
                <a:latin typeface="Calibri" panose="020F0502020204030204"/>
                <a:ea typeface="Calibri"/>
                <a:cs typeface="Times New Roman"/>
              </a:rPr>
              <a:t>Math</a:t>
            </a:r>
          </a:p>
        </p:txBody>
      </p:sp>
      <p:sp>
        <p:nvSpPr>
          <p:cNvPr id="21" name="Text Box 2"/>
          <p:cNvSpPr txBox="1">
            <a:spLocks noChangeArrowheads="1"/>
          </p:cNvSpPr>
          <p:nvPr/>
        </p:nvSpPr>
        <p:spPr bwMode="auto">
          <a:xfrm>
            <a:off x="6239401" y="2126787"/>
            <a:ext cx="2650501" cy="900246"/>
          </a:xfrm>
          <a:prstGeom prst="rect">
            <a:avLst/>
          </a:prstGeom>
          <a:solidFill>
            <a:schemeClr val="accent4">
              <a:lumMod val="20000"/>
              <a:lumOff val="80000"/>
            </a:schemeClr>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Reading and Writing</a:t>
            </a:r>
          </a:p>
          <a:p>
            <a:pPr algn="ctr" defTabSz="685800">
              <a:buClrTx/>
            </a:pPr>
            <a:endParaRPr lang="en-US" sz="1800" kern="1200" dirty="0">
              <a:latin typeface="Calibri" panose="020F0502020204030204"/>
              <a:ea typeface="Calibri"/>
              <a:cs typeface="Times New Roman"/>
            </a:endParaRPr>
          </a:p>
          <a:p>
            <a:pPr algn="ctr" defTabSz="685800">
              <a:buClrTx/>
            </a:pPr>
            <a:r>
              <a:rPr lang="en-US" sz="1800" kern="1200" dirty="0">
                <a:latin typeface="Calibri" panose="020F0502020204030204"/>
                <a:ea typeface="Calibri"/>
                <a:cs typeface="Times New Roman"/>
              </a:rPr>
              <a:t>Optional SAT Essay</a:t>
            </a:r>
          </a:p>
        </p:txBody>
      </p:sp>
      <p:sp>
        <p:nvSpPr>
          <p:cNvPr id="18" name="Text Box 2"/>
          <p:cNvSpPr txBox="1">
            <a:spLocks noChangeArrowheads="1"/>
          </p:cNvSpPr>
          <p:nvPr/>
        </p:nvSpPr>
        <p:spPr bwMode="auto">
          <a:xfrm>
            <a:off x="6532228" y="3218077"/>
            <a:ext cx="871511" cy="623248"/>
          </a:xfrm>
          <a:prstGeom prst="rect">
            <a:avLst/>
          </a:prstGeom>
          <a:solidFill>
            <a:srgbClr val="7030A0"/>
          </a:solidFill>
          <a:ln w="9525">
            <a:solidFill>
              <a:srgbClr val="000000"/>
            </a:solidFill>
            <a:miter lim="800000"/>
            <a:headEnd/>
            <a:tailEnd/>
          </a:ln>
        </p:spPr>
        <p:txBody>
          <a:bodyPr rot="0" vert="horz" wrap="square" lIns="68580" tIns="34290" rIns="68580" bIns="34290" anchor="t" anchorCtr="0">
            <a:spAutoFit/>
          </a:bodyPr>
          <a:lstStyle/>
          <a:p>
            <a:pPr algn="ctr" defTabSz="685800">
              <a:buClrTx/>
            </a:pPr>
            <a:r>
              <a:rPr lang="en-US" sz="1800" kern="1200" dirty="0">
                <a:solidFill>
                  <a:prstClr val="white"/>
                </a:solidFill>
                <a:latin typeface="Calibri" panose="020F0502020204030204"/>
                <a:ea typeface="Calibri"/>
                <a:cs typeface="Times New Roman"/>
              </a:rPr>
              <a:t>ACCESS </a:t>
            </a:r>
          </a:p>
          <a:p>
            <a:pPr algn="ctr" defTabSz="685800">
              <a:buClrTx/>
            </a:pPr>
            <a:r>
              <a:rPr lang="en-US" sz="1800" kern="1200" dirty="0">
                <a:solidFill>
                  <a:prstClr val="white"/>
                </a:solidFill>
                <a:latin typeface="Calibri" panose="020F0502020204030204"/>
                <a:ea typeface="Calibri"/>
                <a:cs typeface="Times New Roman"/>
              </a:rPr>
              <a:t>for ELLs </a:t>
            </a:r>
          </a:p>
        </p:txBody>
      </p:sp>
      <p:sp>
        <p:nvSpPr>
          <p:cNvPr id="26" name="Text Box 2"/>
          <p:cNvSpPr txBox="1">
            <a:spLocks noChangeArrowheads="1"/>
          </p:cNvSpPr>
          <p:nvPr/>
        </p:nvSpPr>
        <p:spPr bwMode="auto">
          <a:xfrm>
            <a:off x="7512845" y="3209691"/>
            <a:ext cx="1364238" cy="1177245"/>
          </a:xfrm>
          <a:prstGeom prst="rect">
            <a:avLst/>
          </a:prstGeom>
          <a:solidFill>
            <a:schemeClr val="accent5">
              <a:lumMod val="40000"/>
              <a:lumOff val="60000"/>
            </a:schemeClr>
          </a:solidFill>
          <a:ln w="9525">
            <a:solidFill>
              <a:schemeClr val="tx1"/>
            </a:solidFill>
            <a:miter lim="800000"/>
            <a:headEnd/>
            <a:tailEnd/>
          </a:ln>
        </p:spPr>
        <p:txBody>
          <a:bodyPr rot="0" vert="horz" wrap="square" lIns="68580" tIns="34290" rIns="68580" bIns="34290" anchor="t" anchorCtr="0">
            <a:spAutoFit/>
          </a:bodyPr>
          <a:lstStyle/>
          <a:p>
            <a:pPr algn="ctr" defTabSz="685800">
              <a:buClrTx/>
            </a:pPr>
            <a:r>
              <a:rPr lang="en-US" sz="1800" kern="1200" dirty="0">
                <a:latin typeface="Calibri" panose="020F0502020204030204"/>
                <a:ea typeface="Calibri"/>
                <a:cs typeface="Times New Roman"/>
              </a:rPr>
              <a:t>NAEP **</a:t>
            </a:r>
          </a:p>
          <a:p>
            <a:pPr algn="ctr" defTabSz="685800">
              <a:buClrTx/>
            </a:pPr>
            <a:r>
              <a:rPr lang="en-US" sz="1800" kern="1200" dirty="0">
                <a:latin typeface="Calibri" panose="020F0502020204030204"/>
                <a:ea typeface="Calibri"/>
                <a:cs typeface="Times New Roman"/>
              </a:rPr>
              <a:t>and International Assessments</a:t>
            </a:r>
          </a:p>
        </p:txBody>
      </p:sp>
      <p:sp>
        <p:nvSpPr>
          <p:cNvPr id="2" name="TextBox 1"/>
          <p:cNvSpPr txBox="1"/>
          <p:nvPr/>
        </p:nvSpPr>
        <p:spPr>
          <a:xfrm>
            <a:off x="0" y="3760189"/>
            <a:ext cx="6897388" cy="923330"/>
          </a:xfrm>
          <a:prstGeom prst="rect">
            <a:avLst/>
          </a:prstGeom>
          <a:noFill/>
          <a:ln>
            <a:solidFill>
              <a:schemeClr val="accent1"/>
            </a:solidFill>
          </a:ln>
        </p:spPr>
        <p:txBody>
          <a:bodyPr wrap="square" rtlCol="0">
            <a:spAutoFit/>
          </a:bodyPr>
          <a:lstStyle/>
          <a:p>
            <a:pPr defTabSz="685800">
              <a:buClrTx/>
            </a:pPr>
            <a:r>
              <a:rPr lang="en-US" sz="1800" kern="1200" dirty="0">
                <a:latin typeface="Calibri" panose="020F0502020204030204"/>
                <a:ea typeface="+mn-ea"/>
                <a:cs typeface="+mn-cs"/>
              </a:rPr>
              <a:t>*Social Studies administered in a representative sample of schools as required by state statute</a:t>
            </a:r>
          </a:p>
          <a:p>
            <a:pPr defTabSz="685800">
              <a:buClrTx/>
            </a:pPr>
            <a:r>
              <a:rPr lang="en-US" sz="1800" kern="1200" dirty="0">
                <a:latin typeface="Calibri" panose="020F0502020204030204"/>
                <a:ea typeface="+mn-ea"/>
                <a:cs typeface="+mn-cs"/>
              </a:rPr>
              <a:t>**Reading and math administered in grades 4 and 8 in selected schools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0" y="4767263"/>
            <a:ext cx="350838" cy="274637"/>
          </a:xfrm>
          <a:prstGeom prst="rect">
            <a:avLst/>
          </a:prstGeom>
        </p:spPr>
        <p:txBody>
          <a:bodyPr>
            <a:normAutofit fontScale="70000" lnSpcReduction="20000"/>
          </a:bodyPr>
          <a:lstStyle/>
          <a:p>
            <a:pPr defTabSz="685800">
              <a:buClrTx/>
            </a:pPr>
            <a:fld id="{67726FA2-3EC9-4717-AD62-D8C823692DD3}" type="slidenum">
              <a:rPr lang="en-US" kern="1200">
                <a:solidFill>
                  <a:prstClr val="white">
                    <a:lumMod val="50000"/>
                  </a:prstClr>
                </a:solidFill>
                <a:latin typeface="Calibri" panose="020F0502020204030204"/>
                <a:ea typeface="+mn-ea"/>
                <a:cs typeface="+mn-cs"/>
              </a:rPr>
              <a:pPr defTabSz="685800">
                <a:buClrTx/>
              </a:pPr>
              <a:t>6</a:t>
            </a:fld>
            <a:endParaRPr lang="en-US" kern="1200">
              <a:solidFill>
                <a:prstClr val="white">
                  <a:lumMod val="50000"/>
                </a:prstClr>
              </a:solidFill>
              <a:latin typeface="Calibri" panose="020F0502020204030204"/>
              <a:ea typeface="+mn-ea"/>
              <a:cs typeface="+mn-cs"/>
            </a:endParaRPr>
          </a:p>
        </p:txBody>
      </p:sp>
    </p:spTree>
    <p:extLst>
      <p:ext uri="{BB962C8B-B14F-4D97-AF65-F5344CB8AC3E}">
        <p14:creationId xmlns:p14="http://schemas.microsoft.com/office/powerpoint/2010/main" val="1573818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Thank You </a:t>
            </a:r>
          </a:p>
        </p:txBody>
      </p:sp>
      <p:sp>
        <p:nvSpPr>
          <p:cNvPr id="2" name="TextBox 1">
            <a:extLst>
              <a:ext uri="{FF2B5EF4-FFF2-40B4-BE49-F238E27FC236}">
                <a16:creationId xmlns:a16="http://schemas.microsoft.com/office/drawing/2014/main" id="{56BB3C7D-FF81-EBE5-80D2-FD3E94A42C66}"/>
              </a:ext>
            </a:extLst>
          </p:cNvPr>
          <p:cNvSpPr txBox="1"/>
          <p:nvPr/>
        </p:nvSpPr>
        <p:spPr>
          <a:xfrm>
            <a:off x="288388" y="2489982"/>
            <a:ext cx="3892412" cy="1692771"/>
          </a:xfrm>
          <a:prstGeom prst="rect">
            <a:avLst/>
          </a:prstGeom>
          <a:noFill/>
        </p:spPr>
        <p:txBody>
          <a:bodyPr wrap="none" rtlCol="0">
            <a:spAutoFit/>
          </a:bodyPr>
          <a:lstStyle/>
          <a:p>
            <a:r>
              <a:rPr lang="en-US" sz="1800" b="1" dirty="0">
                <a:latin typeface="Aptos Display" panose="020B0004020202020204" pitchFamily="34" charset="0"/>
              </a:rPr>
              <a:t>CDE Support</a:t>
            </a:r>
            <a:br>
              <a:rPr lang="en-US" sz="1800" dirty="0">
                <a:latin typeface="Aptos Display" panose="020B0004020202020204" pitchFamily="34" charset="0"/>
              </a:rPr>
            </a:br>
            <a:r>
              <a:rPr lang="en-US" sz="1800" dirty="0">
                <a:latin typeface="Aptos Display" panose="020B0004020202020204" pitchFamily="34" charset="0"/>
              </a:rPr>
              <a:t>Collin Bonner</a:t>
            </a:r>
            <a:br>
              <a:rPr lang="en-US" sz="1800" dirty="0">
                <a:latin typeface="Aptos Display" panose="020B0004020202020204" pitchFamily="34" charset="0"/>
              </a:rPr>
            </a:br>
            <a:r>
              <a:rPr lang="en-US" sz="1800" dirty="0">
                <a:latin typeface="Aptos Display" panose="020B0004020202020204" pitchFamily="34" charset="0"/>
              </a:rPr>
              <a:t>CDE Assessment Technology Specialist</a:t>
            </a:r>
            <a:br>
              <a:rPr lang="en-US" sz="1800" dirty="0">
                <a:latin typeface="Aptos Display" panose="020B0004020202020204" pitchFamily="34" charset="0"/>
              </a:rPr>
            </a:br>
            <a:r>
              <a:rPr lang="en-US" sz="1800" dirty="0">
                <a:latin typeface="Aptos Display" panose="020B0004020202020204" pitchFamily="34" charset="0"/>
              </a:rPr>
              <a:t>303-895-5750</a:t>
            </a:r>
            <a:br>
              <a:rPr lang="en-US" sz="1800" dirty="0">
                <a:latin typeface="Aptos Display" panose="020B0004020202020204" pitchFamily="34" charset="0"/>
              </a:rPr>
            </a:br>
            <a:r>
              <a:rPr lang="en-US" sz="1800" dirty="0">
                <a:latin typeface="Aptos Display" panose="020B0004020202020204" pitchFamily="34" charset="0"/>
                <a:hlinkClick r:id="rId2"/>
              </a:rPr>
              <a:t>bonner_c@cde.state.co.us</a:t>
            </a:r>
            <a:endParaRPr lang="en" sz="1800" dirty="0">
              <a:latin typeface="Aptos Display" panose="020B0004020202020204" pitchFamily="34" charset="0"/>
            </a:endParaRPr>
          </a:p>
          <a:p>
            <a:endParaRPr lang="en-US" dirty="0"/>
          </a:p>
        </p:txBody>
      </p:sp>
    </p:spTree>
    <p:extLst>
      <p:ext uri="{BB962C8B-B14F-4D97-AF65-F5344CB8AC3E}">
        <p14:creationId xmlns:p14="http://schemas.microsoft.com/office/powerpoint/2010/main" val="1170086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64446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400" dirty="0"/>
              <a:t>Online Assessment Platforms</a:t>
            </a:r>
          </a:p>
        </p:txBody>
      </p:sp>
      <p:graphicFrame>
        <p:nvGraphicFramePr>
          <p:cNvPr id="5" name="Content Placeholder 2"/>
          <p:cNvGraphicFramePr>
            <a:graphicFrameLocks noGrp="1"/>
          </p:cNvGraphicFramePr>
          <p:nvPr>
            <p:ph idx="4294967295"/>
            <p:extLst>
              <p:ext uri="{D42A27DB-BD31-4B8C-83A1-F6EECF244321}">
                <p14:modId xmlns:p14="http://schemas.microsoft.com/office/powerpoint/2010/main" val="3715145081"/>
              </p:ext>
            </p:extLst>
          </p:nvPr>
        </p:nvGraphicFramePr>
        <p:xfrm>
          <a:off x="0" y="518161"/>
          <a:ext cx="9144000" cy="4169856"/>
        </p:xfrm>
        <a:graphic>
          <a:graphicData uri="http://schemas.openxmlformats.org/drawingml/2006/table">
            <a:tbl>
              <a:tblPr firstRow="1" bandRow="1">
                <a:tableStyleId>{7DF18680-E054-41AD-8BC1-D1AEF772440D}</a:tableStyleId>
              </a:tblPr>
              <a:tblGrid>
                <a:gridCol w="1792941">
                  <a:extLst>
                    <a:ext uri="{9D8B030D-6E8A-4147-A177-3AD203B41FA5}">
                      <a16:colId xmlns:a16="http://schemas.microsoft.com/office/drawing/2014/main" val="20000"/>
                    </a:ext>
                  </a:extLst>
                </a:gridCol>
                <a:gridCol w="1355373">
                  <a:extLst>
                    <a:ext uri="{9D8B030D-6E8A-4147-A177-3AD203B41FA5}">
                      <a16:colId xmlns:a16="http://schemas.microsoft.com/office/drawing/2014/main" val="20001"/>
                    </a:ext>
                  </a:extLst>
                </a:gridCol>
                <a:gridCol w="1759352">
                  <a:extLst>
                    <a:ext uri="{9D8B030D-6E8A-4147-A177-3AD203B41FA5}">
                      <a16:colId xmlns:a16="http://schemas.microsoft.com/office/drawing/2014/main" val="20002"/>
                    </a:ext>
                  </a:extLst>
                </a:gridCol>
                <a:gridCol w="4236334">
                  <a:extLst>
                    <a:ext uri="{9D8B030D-6E8A-4147-A177-3AD203B41FA5}">
                      <a16:colId xmlns:a16="http://schemas.microsoft.com/office/drawing/2014/main" val="20003"/>
                    </a:ext>
                  </a:extLst>
                </a:gridCol>
              </a:tblGrid>
              <a:tr h="478471">
                <a:tc>
                  <a:txBody>
                    <a:bodyPr/>
                    <a:lstStyle/>
                    <a:p>
                      <a:pPr algn="ctr"/>
                      <a:r>
                        <a:rPr lang="en-US" sz="1400"/>
                        <a:t>Assessment</a:t>
                      </a:r>
                    </a:p>
                  </a:txBody>
                  <a:tcPr marL="59954" marR="59954" marT="33887" marB="33887" anchor="ctr"/>
                </a:tc>
                <a:tc>
                  <a:txBody>
                    <a:bodyPr/>
                    <a:lstStyle/>
                    <a:p>
                      <a:pPr algn="ctr"/>
                      <a:r>
                        <a:rPr lang="en-US" sz="1400"/>
                        <a:t>Test Engine</a:t>
                      </a:r>
                    </a:p>
                  </a:txBody>
                  <a:tcPr marL="59954" marR="59954" marT="33887" marB="33887" anchor="ctr"/>
                </a:tc>
                <a:tc>
                  <a:txBody>
                    <a:bodyPr/>
                    <a:lstStyle/>
                    <a:p>
                      <a:pPr algn="ctr"/>
                      <a:r>
                        <a:rPr lang="en-US" sz="1400"/>
                        <a:t>Student Info</a:t>
                      </a:r>
                      <a:r>
                        <a:rPr lang="en-US" sz="1400" baseline="0"/>
                        <a:t> </a:t>
                      </a:r>
                      <a:r>
                        <a:rPr lang="en-US" sz="1400"/>
                        <a:t>System</a:t>
                      </a:r>
                    </a:p>
                  </a:txBody>
                  <a:tcPr marL="59954" marR="59954" marT="33887" marB="33887" anchor="ctr"/>
                </a:tc>
                <a:tc>
                  <a:txBody>
                    <a:bodyPr/>
                    <a:lstStyle/>
                    <a:p>
                      <a:pPr algn="ctr"/>
                      <a:r>
                        <a:rPr lang="en-US" sz="1400" dirty="0"/>
                        <a:t>Features</a:t>
                      </a:r>
                    </a:p>
                  </a:txBody>
                  <a:tcPr marL="59954" marR="59954" marT="33887" marB="33887" anchor="ctr"/>
                </a:tc>
                <a:extLst>
                  <a:ext uri="{0D108BD9-81ED-4DB2-BD59-A6C34878D82A}">
                    <a16:rowId xmlns:a16="http://schemas.microsoft.com/office/drawing/2014/main" val="10000"/>
                  </a:ext>
                </a:extLst>
              </a:tr>
              <a:tr h="684918">
                <a:tc>
                  <a:txBody>
                    <a:bodyPr/>
                    <a:lstStyle/>
                    <a:p>
                      <a:pPr marL="0" marR="0" algn="ctr">
                        <a:spcBef>
                          <a:spcPts val="0"/>
                        </a:spcBef>
                        <a:spcAft>
                          <a:spcPts val="0"/>
                        </a:spcAft>
                      </a:pPr>
                      <a:r>
                        <a:rPr lang="en-US" sz="1400">
                          <a:effectLst/>
                        </a:rPr>
                        <a:t>ACCESS for ELLs®</a:t>
                      </a:r>
                      <a:endParaRPr lang="en-US" sz="140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tc>
                <a:tc>
                  <a:txBody>
                    <a:bodyPr/>
                    <a:lstStyle/>
                    <a:p>
                      <a:pPr algn="ctr"/>
                      <a:r>
                        <a:rPr lang="en-US" sz="1400" dirty="0"/>
                        <a:t>WIDA AMS</a:t>
                      </a:r>
                      <a:endParaRPr lang="en-US" sz="1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marL="285750" indent="-285750">
                        <a:buFont typeface="Arial" panose="020B0604020202020204" pitchFamily="34" charset="0"/>
                        <a:buChar char="•"/>
                      </a:pPr>
                      <a:r>
                        <a:rPr lang="en-US" sz="1400" dirty="0"/>
                        <a:t>Caching server</a:t>
                      </a:r>
                    </a:p>
                    <a:p>
                      <a:pPr marL="285750" indent="-285750">
                        <a:buFont typeface="Arial" panose="020B0604020202020204" pitchFamily="34" charset="0"/>
                        <a:buChar char="•"/>
                      </a:pPr>
                      <a:r>
                        <a:rPr lang="en-US" sz="1400" dirty="0"/>
                        <a:t>Clients for Windows, Linux, Mac OSX,</a:t>
                      </a:r>
                      <a:r>
                        <a:rPr lang="en-US" sz="1400" baseline="0" dirty="0"/>
                        <a:t> Chromebooks, iPads and Android</a:t>
                      </a:r>
                      <a:endParaRPr lang="en-US" sz="1400" baseline="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extLst>
                  <a:ext uri="{0D108BD9-81ED-4DB2-BD59-A6C34878D82A}">
                    <a16:rowId xmlns:a16="http://schemas.microsoft.com/office/drawing/2014/main" val="10001"/>
                  </a:ext>
                </a:extLst>
              </a:tr>
              <a:tr h="6849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CMAS</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tc>
                <a:tc>
                  <a:txBody>
                    <a:bodyPr/>
                    <a:lstStyle/>
                    <a:p>
                      <a:pPr algn="ct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Caching server available</a:t>
                      </a:r>
                    </a:p>
                    <a:p>
                      <a:pPr marL="285750" indent="-285750">
                        <a:buFont typeface="Arial" panose="020B0604020202020204" pitchFamily="34" charset="0"/>
                        <a:buChar char="•"/>
                      </a:pPr>
                      <a:r>
                        <a:rPr lang="en-US" sz="1400" dirty="0"/>
                        <a:t>Installable apps for desktop, </a:t>
                      </a:r>
                      <a:r>
                        <a:rPr lang="en-US" sz="1400" baseline="0" dirty="0"/>
                        <a:t>Chromebooks, and iPads</a:t>
                      </a:r>
                      <a:endParaRPr lang="en-US" sz="1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extLst>
                  <a:ext uri="{0D108BD9-81ED-4DB2-BD59-A6C34878D82A}">
                    <a16:rowId xmlns:a16="http://schemas.microsoft.com/office/drawing/2014/main" val="10002"/>
                  </a:ext>
                </a:extLst>
              </a:tr>
              <a:tr h="4784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CoAlt Science/ Social Studies</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algn="ctr"/>
                      <a:r>
                        <a:rPr lang="en-US" sz="1400"/>
                        <a:t>N/A</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algn="ct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marL="285750" indent="-285750">
                        <a:buFont typeface="Arial" panose="020B0604020202020204" pitchFamily="34" charset="0"/>
                        <a:buChar char="•"/>
                      </a:pP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extLst>
                  <a:ext uri="{0D108BD9-81ED-4DB2-BD59-A6C34878D82A}">
                    <a16:rowId xmlns:a16="http://schemas.microsoft.com/office/drawing/2014/main" val="10003"/>
                  </a:ext>
                </a:extLst>
              </a:tr>
              <a:tr h="7212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CoAlt ELA and Math (Dynamic Learning Maps)</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algn="ctr"/>
                      <a:r>
                        <a:rPr lang="en-US" sz="1400"/>
                        <a:t>Student Portal</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tc>
                <a:tc>
                  <a:txBody>
                    <a:bodyPr/>
                    <a:lstStyle/>
                    <a:p>
                      <a:pPr algn="ctr"/>
                      <a:r>
                        <a:rPr lang="en-US" sz="1400" kern="1200" dirty="0">
                          <a:effectLst/>
                        </a:rPr>
                        <a:t>Educator Portal</a:t>
                      </a:r>
                      <a:endParaRPr lang="en-US" sz="1400" b="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tc>
                <a:tc>
                  <a:txBody>
                    <a:bodyPr/>
                    <a:lstStyle/>
                    <a:p>
                      <a:pPr marL="285750" indent="-285750">
                        <a:buFont typeface="Arial" panose="020B0604020202020204" pitchFamily="34" charset="0"/>
                        <a:buChar char="•"/>
                      </a:pPr>
                      <a:r>
                        <a:rPr lang="en-US" sz="1400"/>
                        <a:t>KITE</a:t>
                      </a:r>
                      <a:r>
                        <a:rPr lang="en-US" sz="1400" baseline="0"/>
                        <a:t> Student Portal</a:t>
                      </a:r>
                      <a:r>
                        <a:rPr lang="en-US" sz="1400"/>
                        <a:t> installed on each student device</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extLst>
                  <a:ext uri="{0D108BD9-81ED-4DB2-BD59-A6C34878D82A}">
                    <a16:rowId xmlns:a16="http://schemas.microsoft.com/office/drawing/2014/main" val="10004"/>
                  </a:ext>
                </a:extLst>
              </a:tr>
              <a:tr h="1043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lumMod val="50000"/>
                            </a:schemeClr>
                          </a:solidFill>
                        </a:rPr>
                        <a:t>PSAT and SAT</a:t>
                      </a: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algn="ctr"/>
                      <a:r>
                        <a:rPr lang="en-US" sz="1400">
                          <a:solidFill>
                            <a:schemeClr val="tx1">
                              <a:lumMod val="50000"/>
                            </a:schemeClr>
                          </a:solidFill>
                        </a:rPr>
                        <a:t>Student Portal:</a:t>
                      </a:r>
                    </a:p>
                    <a:p>
                      <a:pPr algn="ctr"/>
                      <a:r>
                        <a:rPr lang="en-US" sz="1400">
                          <a:solidFill>
                            <a:schemeClr val="tx1">
                              <a:lumMod val="50000"/>
                            </a:schemeClr>
                          </a:solidFill>
                        </a:rPr>
                        <a:t>Bluebook App</a:t>
                      </a:r>
                    </a:p>
                    <a:p>
                      <a:pPr algn="ctr"/>
                      <a:endParaRPr lang="en-US" sz="1400">
                        <a:solidFill>
                          <a:schemeClr val="tx1">
                            <a:lumMod val="50000"/>
                          </a:schemeClr>
                        </a:solidFill>
                      </a:endParaRPr>
                    </a:p>
                    <a:p>
                      <a:pPr algn="ctr"/>
                      <a:endParaRPr lang="en-US" sz="14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algn="ctr"/>
                      <a:r>
                        <a:rPr lang="en-US" sz="1400" b="0">
                          <a:solidFill>
                            <a:schemeClr val="tx1">
                              <a:lumMod val="50000"/>
                            </a:schemeClr>
                          </a:solidFill>
                        </a:rPr>
                        <a:t>Test Day Toolkit (TDTK)</a:t>
                      </a:r>
                      <a:endParaRPr lang="en-US" sz="1400" b="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tc>
                  <a:txBody>
                    <a:bodyPr/>
                    <a:lstStyle/>
                    <a:p>
                      <a:pPr marL="285750" indent="-285750" algn="l">
                        <a:buFont typeface="Arial" panose="020B0604020202020204" pitchFamily="34" charset="0"/>
                        <a:buChar char="•"/>
                      </a:pPr>
                      <a:r>
                        <a:rPr lang="en-US" sz="1400" dirty="0">
                          <a:solidFill>
                            <a:schemeClr val="tx1">
                              <a:lumMod val="50000"/>
                            </a:schemeClr>
                          </a:solidFill>
                        </a:rPr>
                        <a:t>Bluebook is an installable app for Windows, Mac, iPad or school-managed Chromebooks</a:t>
                      </a:r>
                    </a:p>
                    <a:p>
                      <a:pPr marL="285750" indent="-285750" algn="l">
                        <a:buFont typeface="Arial" panose="020B0604020202020204" pitchFamily="34" charset="0"/>
                        <a:buChar char="•"/>
                      </a:pPr>
                      <a:r>
                        <a:rPr lang="en-US" sz="1400" dirty="0">
                          <a:solidFill>
                            <a:schemeClr val="tx1">
                              <a:lumMod val="50000"/>
                            </a:schemeClr>
                          </a:solidFill>
                        </a:rPr>
                        <a:t>TDTK is accessed through an established College Board account</a:t>
                      </a:r>
                      <a:endParaRPr lang="en-US" sz="1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59954" marR="59954" marT="33887" marB="33887" anchor="ctr"/>
                </a:tc>
                <a:extLst>
                  <a:ext uri="{0D108BD9-81ED-4DB2-BD59-A6C34878D82A}">
                    <a16:rowId xmlns:a16="http://schemas.microsoft.com/office/drawing/2014/main" val="3724675464"/>
                  </a:ext>
                </a:extLst>
              </a:tr>
            </a:tbl>
          </a:graphicData>
        </a:graphic>
      </p:graphicFrame>
      <p:pic>
        <p:nvPicPr>
          <p:cNvPr id="3" name="Picture 2" descr="DRC Insight Logo">
            <a:extLst>
              <a:ext uri="{FF2B5EF4-FFF2-40B4-BE49-F238E27FC236}">
                <a16:creationId xmlns:a16="http://schemas.microsoft.com/office/drawing/2014/main" id="{F0418661-AD5E-4C24-9534-11587B0D685D}"/>
              </a:ext>
            </a:extLst>
          </p:cNvPr>
          <p:cNvPicPr>
            <a:picLocks noChangeAspect="1"/>
          </p:cNvPicPr>
          <p:nvPr/>
        </p:nvPicPr>
        <p:blipFill>
          <a:blip r:embed="rId3"/>
          <a:stretch>
            <a:fillRect/>
          </a:stretch>
        </p:blipFill>
        <p:spPr>
          <a:xfrm>
            <a:off x="1873864" y="1163527"/>
            <a:ext cx="1174476" cy="329426"/>
          </a:xfrm>
          <a:prstGeom prst="rect">
            <a:avLst/>
          </a:prstGeom>
        </p:spPr>
      </p:pic>
      <p:pic>
        <p:nvPicPr>
          <p:cNvPr id="1028" name="Picture 4" descr="Test Nav Logo">
            <a:extLst>
              <a:ext uri="{FF2B5EF4-FFF2-40B4-BE49-F238E27FC236}">
                <a16:creationId xmlns:a16="http://schemas.microsoft.com/office/drawing/2014/main" id="{D6D2442E-FAE2-44D7-B7CE-D25E06F78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864" y="1957994"/>
            <a:ext cx="1097280" cy="3074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earsonAccess next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068" y="1946114"/>
            <a:ext cx="1250156" cy="2143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PearsonAccess next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068" y="2568802"/>
            <a:ext cx="1250156" cy="2143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it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8471" y="3229081"/>
            <a:ext cx="668066" cy="34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Kit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5113" y="3229081"/>
            <a:ext cx="668066" cy="34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Bluebook App Logo">
            <a:extLst>
              <a:ext uri="{FF2B5EF4-FFF2-40B4-BE49-F238E27FC236}">
                <a16:creationId xmlns:a16="http://schemas.microsoft.com/office/drawing/2014/main" id="{9DBEA635-EA57-9326-5828-FE89632448F3}"/>
              </a:ext>
            </a:extLst>
          </p:cNvPr>
          <p:cNvPicPr>
            <a:picLocks noChangeAspect="1"/>
          </p:cNvPicPr>
          <p:nvPr/>
        </p:nvPicPr>
        <p:blipFill>
          <a:blip r:embed="rId7"/>
          <a:stretch>
            <a:fillRect/>
          </a:stretch>
        </p:blipFill>
        <p:spPr>
          <a:xfrm>
            <a:off x="2163377" y="4280004"/>
            <a:ext cx="435860" cy="409661"/>
          </a:xfrm>
          <a:prstGeom prst="rect">
            <a:avLst/>
          </a:prstGeom>
        </p:spPr>
      </p:pic>
    </p:spTree>
    <p:extLst>
      <p:ext uri="{BB962C8B-B14F-4D97-AF65-F5344CB8AC3E}">
        <p14:creationId xmlns:p14="http://schemas.microsoft.com/office/powerpoint/2010/main" val="253098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Chrome OS Requirements</a:t>
            </a: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754103017"/>
              </p:ext>
            </p:extLst>
          </p:nvPr>
        </p:nvGraphicFramePr>
        <p:xfrm>
          <a:off x="311700" y="963844"/>
          <a:ext cx="8747060" cy="3297242"/>
        </p:xfrm>
        <a:graphic>
          <a:graphicData uri="http://schemas.openxmlformats.org/drawingml/2006/table">
            <a:tbl>
              <a:tblPr firstRow="1" firstCol="1">
                <a:tableStyleId>{7DF18680-E054-41AD-8BC1-D1AEF772440D}</a:tableStyleId>
              </a:tblPr>
              <a:tblGrid>
                <a:gridCol w="949639">
                  <a:extLst>
                    <a:ext uri="{9D8B030D-6E8A-4147-A177-3AD203B41FA5}">
                      <a16:colId xmlns:a16="http://schemas.microsoft.com/office/drawing/2014/main" val="331905948"/>
                    </a:ext>
                  </a:extLst>
                </a:gridCol>
                <a:gridCol w="2409089">
                  <a:extLst>
                    <a:ext uri="{9D8B030D-6E8A-4147-A177-3AD203B41FA5}">
                      <a16:colId xmlns:a16="http://schemas.microsoft.com/office/drawing/2014/main" val="1878862516"/>
                    </a:ext>
                  </a:extLst>
                </a:gridCol>
                <a:gridCol w="1995904">
                  <a:extLst>
                    <a:ext uri="{9D8B030D-6E8A-4147-A177-3AD203B41FA5}">
                      <a16:colId xmlns:a16="http://schemas.microsoft.com/office/drawing/2014/main" val="2567200424"/>
                    </a:ext>
                  </a:extLst>
                </a:gridCol>
                <a:gridCol w="2110893">
                  <a:extLst>
                    <a:ext uri="{9D8B030D-6E8A-4147-A177-3AD203B41FA5}">
                      <a16:colId xmlns:a16="http://schemas.microsoft.com/office/drawing/2014/main" val="3287371548"/>
                    </a:ext>
                  </a:extLst>
                </a:gridCol>
                <a:gridCol w="1281535">
                  <a:extLst>
                    <a:ext uri="{9D8B030D-6E8A-4147-A177-3AD203B41FA5}">
                      <a16:colId xmlns:a16="http://schemas.microsoft.com/office/drawing/2014/main" val="3555557545"/>
                    </a:ext>
                  </a:extLst>
                </a:gridCol>
              </a:tblGrid>
              <a:tr h="65328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Devices/OS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CMAS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TN Supported</a:t>
                      </a:r>
                      <a:b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br>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ACCESS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Insight  Supported 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PSAT/SAT</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Bluebook  Supported Versions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CoAlt DLM KITE</a:t>
                      </a:r>
                    </a:p>
                  </a:txBody>
                  <a:tcPr marL="3697" marR="3697" marT="3697" marB="0" anchor="ctr"/>
                </a:tc>
                <a:extLst>
                  <a:ext uri="{0D108BD9-81ED-4DB2-BD59-A6C34878D82A}">
                    <a16:rowId xmlns:a16="http://schemas.microsoft.com/office/drawing/2014/main" val="1221682264"/>
                  </a:ext>
                </a:extLst>
              </a:tr>
              <a:tr h="267559">
                <a:tc gridSpan="5">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Tablets, Chromebooks, </a:t>
                      </a:r>
                      <a:r>
                        <a:rPr lang="en-US" sz="1400" u="none" strike="noStrike" dirty="0" err="1">
                          <a:effectLst/>
                          <a:latin typeface="Calibri" panose="020F0502020204030204" pitchFamily="34" charset="0"/>
                          <a:ea typeface="Calibri" panose="020F0502020204030204" pitchFamily="34" charset="0"/>
                          <a:cs typeface="Calibri" panose="020F0502020204030204" pitchFamily="34" charset="0"/>
                        </a:rPr>
                        <a:t>Chromeboxes</a:t>
                      </a:r>
                      <a:endParaRPr lang="en-US" sz="1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t"/>
                      <a:endParaRPr lang="en-US" sz="1800" b="1" i="0" u="none" strike="noStrike" dirty="0">
                        <a:solidFill>
                          <a:srgbClr val="000000"/>
                        </a:solidFill>
                        <a:effectLst/>
                        <a:latin typeface="Calibri" panose="020F0502020204030204" pitchFamily="34" charset="0"/>
                      </a:endParaRPr>
                    </a:p>
                  </a:txBody>
                  <a:tcPr marL="4929" marR="4929" marT="4929" marB="0" anchor="ctr"/>
                </a:tc>
                <a:extLst>
                  <a:ext uri="{0D108BD9-81ED-4DB2-BD59-A6C34878D82A}">
                    <a16:rowId xmlns:a16="http://schemas.microsoft.com/office/drawing/2014/main" val="1687805981"/>
                  </a:ext>
                </a:extLst>
              </a:tr>
              <a:tr h="835446">
                <a:tc rowSpan="5">
                  <a:txBody>
                    <a:bodyPr/>
                    <a:lstStyle/>
                    <a:p>
                      <a:pPr algn="ctr"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Chrome OS</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Stable Channel (S)</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Stable Channel (S)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b="1" u="none" strike="noStrike" dirty="0">
                          <a:effectLst/>
                          <a:latin typeface="Calibri" panose="020F0502020204030204" pitchFamily="34" charset="0"/>
                          <a:ea typeface="Calibri" panose="020F0502020204030204" pitchFamily="34" charset="0"/>
                          <a:cs typeface="Calibri" panose="020F0502020204030204" pitchFamily="34" charset="0"/>
                        </a:rPr>
                        <a:t>Chromebooks must be school-managed, run in kiosk mode, and from 2017 or later.</a:t>
                      </a:r>
                      <a:endParaRPr lang="en-US" sz="1400" b="1" i="0" u="none" strike="noStrike"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algn="l" defTabSz="914400" rtl="0" eaLnBrk="1" fontAlgn="t" latinLnBrk="0" hangingPunct="1"/>
                      <a:endParaRPr lang="en-US" sz="1400"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1230454153"/>
                  </a:ext>
                </a:extLst>
              </a:tr>
              <a:tr h="333500">
                <a:tc vMerge="1">
                  <a:txBody>
                    <a:bodyPr/>
                    <a:lstStyle/>
                    <a:p>
                      <a:pPr algn="l" fontAlgn="t"/>
                      <a:endParaRPr lang="en-US" sz="900" b="0" i="0" u="none" strike="noStrike" dirty="0">
                        <a:solidFill>
                          <a:srgbClr val="000000"/>
                        </a:solidFill>
                        <a:effectLst/>
                        <a:latin typeface="Calibri" panose="020F0502020204030204" pitchFamily="34" charset="0"/>
                      </a:endParaRPr>
                    </a:p>
                  </a:txBody>
                  <a:tcPr marL="4929" marR="4929" marT="4929" marB="0"/>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124 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114 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114+  max 126</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108+</a:t>
                      </a:r>
                    </a:p>
                  </a:txBody>
                  <a:tcPr marL="3697" marR="3697" marT="3697" marB="0" anchor="ctr"/>
                </a:tc>
                <a:extLst>
                  <a:ext uri="{0D108BD9-81ED-4DB2-BD59-A6C34878D82A}">
                    <a16:rowId xmlns:a16="http://schemas.microsoft.com/office/drawing/2014/main" val="655626000"/>
                  </a:ext>
                </a:extLst>
              </a:tr>
              <a:tr h="359566">
                <a:tc vMerge="1">
                  <a:txBody>
                    <a:bodyPr/>
                    <a:lstStyle/>
                    <a:p>
                      <a:pPr algn="l" fontAlgn="t"/>
                      <a:endParaRPr lang="en-US" sz="900" b="0" i="0" u="none" strike="noStrike" dirty="0">
                        <a:solidFill>
                          <a:srgbClr val="000000"/>
                        </a:solidFill>
                        <a:effectLst/>
                        <a:latin typeface="Calibri" panose="020F0502020204030204" pitchFamily="34" charset="0"/>
                      </a:endParaRPr>
                    </a:p>
                  </a:txBody>
                  <a:tcPr marL="4929" marR="4929" marT="4929" marB="0"/>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Long-term support (LTS)*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4088964846"/>
                  </a:ext>
                </a:extLst>
              </a:tr>
              <a:tr h="359566">
                <a:tc vMerge="1">
                  <a:txBody>
                    <a:bodyPr/>
                    <a:lstStyle/>
                    <a:p>
                      <a:pPr algn="l" fontAlgn="t"/>
                      <a:endParaRPr lang="en-US" sz="900" b="0" i="0" u="none" strike="noStrike" dirty="0">
                        <a:solidFill>
                          <a:srgbClr val="000000"/>
                        </a:solidFill>
                        <a:effectLst/>
                        <a:latin typeface="Calibri" panose="020F0502020204030204" pitchFamily="34" charset="0"/>
                      </a:endParaRPr>
                    </a:p>
                  </a:txBody>
                  <a:tcPr marL="4929" marR="4929" marT="4929" marB="0"/>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120+ LTS</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3597718163"/>
                  </a:ext>
                </a:extLst>
              </a:tr>
              <a:tr h="419525">
                <a:tc vMerge="1">
                  <a:txBody>
                    <a:bodyPr/>
                    <a:lstStyle/>
                    <a:p>
                      <a:pPr algn="l" fontAlgn="t"/>
                      <a:endParaRPr lang="en-US" sz="900" b="0" i="0" u="none" strike="noStrike" dirty="0">
                        <a:solidFill>
                          <a:srgbClr val="000000"/>
                        </a:solidFill>
                        <a:effectLst/>
                        <a:latin typeface="Calibri" panose="020F0502020204030204" pitchFamily="34" charset="0"/>
                      </a:endParaRPr>
                    </a:p>
                  </a:txBody>
                  <a:tcPr marL="4929" marR="4929" marT="4929" marB="0"/>
                </a:tc>
                <a:tc>
                  <a:txBody>
                    <a:bodyPr/>
                    <a:lstStyle/>
                    <a:p>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No tablet mode for Convertible Chromebooks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4045227799"/>
                  </a:ext>
                </a:extLst>
              </a:tr>
            </a:tbl>
          </a:graphicData>
        </a:graphic>
      </p:graphicFrame>
    </p:spTree>
    <p:extLst>
      <p:ext uri="{BB962C8B-B14F-4D97-AF65-F5344CB8AC3E}">
        <p14:creationId xmlns:p14="http://schemas.microsoft.com/office/powerpoint/2010/main" val="301054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latin typeface="Aptos Black" panose="020B0004020202020204" pitchFamily="34" charset="0"/>
              </a:rPr>
              <a:t>Windows OS Requirements</a:t>
            </a:r>
            <a:endParaRPr lang="en-US" sz="2700" baseline="30000" dirty="0">
              <a:latin typeface="Aptos Black" panose="020B0004020202020204" pitchFamily="34" charset="0"/>
            </a:endParaRPr>
          </a:p>
        </p:txBody>
      </p:sp>
      <p:sp>
        <p:nvSpPr>
          <p:cNvPr id="6" name="TextBox 5">
            <a:extLst>
              <a:ext uri="{FF2B5EF4-FFF2-40B4-BE49-F238E27FC236}">
                <a16:creationId xmlns:a16="http://schemas.microsoft.com/office/drawing/2014/main" id="{4601EFD6-CF6A-4704-8D1F-F090E34CC734}"/>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sp>
        <p:nvSpPr>
          <p:cNvPr id="8" name="TextBox 7">
            <a:extLst>
              <a:ext uri="{FF2B5EF4-FFF2-40B4-BE49-F238E27FC236}">
                <a16:creationId xmlns:a16="http://schemas.microsoft.com/office/drawing/2014/main" id="{B98A90F6-F818-45D4-8F5B-C61FB0411422}"/>
              </a:ext>
            </a:extLst>
          </p:cNvPr>
          <p:cNvSpPr txBox="1"/>
          <p:nvPr/>
        </p:nvSpPr>
        <p:spPr>
          <a:xfrm>
            <a:off x="2840636" y="2433251"/>
            <a:ext cx="3440243"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Stable channel update for Chrome OS</a:t>
            </a:r>
          </a:p>
        </p:txBody>
      </p:sp>
      <p:graphicFrame>
        <p:nvGraphicFramePr>
          <p:cNvPr id="7" name="Table 6">
            <a:extLst>
              <a:ext uri="{FF2B5EF4-FFF2-40B4-BE49-F238E27FC236}">
                <a16:creationId xmlns:a16="http://schemas.microsoft.com/office/drawing/2014/main" id="{A1B219A7-6B99-22F5-29E3-15EAF6995D9D}"/>
              </a:ext>
            </a:extLst>
          </p:cNvPr>
          <p:cNvGraphicFramePr>
            <a:graphicFrameLocks noGrp="1"/>
          </p:cNvGraphicFramePr>
          <p:nvPr>
            <p:extLst>
              <p:ext uri="{D42A27DB-BD31-4B8C-83A1-F6EECF244321}">
                <p14:modId xmlns:p14="http://schemas.microsoft.com/office/powerpoint/2010/main" val="1660964197"/>
              </p:ext>
            </p:extLst>
          </p:nvPr>
        </p:nvGraphicFramePr>
        <p:xfrm>
          <a:off x="311699" y="956227"/>
          <a:ext cx="8614874" cy="3203544"/>
        </p:xfrm>
        <a:graphic>
          <a:graphicData uri="http://schemas.openxmlformats.org/drawingml/2006/table">
            <a:tbl>
              <a:tblPr firstRow="1" firstCol="1">
                <a:tableStyleId>{7DF18680-E054-41AD-8BC1-D1AEF772440D}</a:tableStyleId>
              </a:tblPr>
              <a:tblGrid>
                <a:gridCol w="939002">
                  <a:extLst>
                    <a:ext uri="{9D8B030D-6E8A-4147-A177-3AD203B41FA5}">
                      <a16:colId xmlns:a16="http://schemas.microsoft.com/office/drawing/2014/main" val="331905948"/>
                    </a:ext>
                  </a:extLst>
                </a:gridCol>
                <a:gridCol w="1617916">
                  <a:extLst>
                    <a:ext uri="{9D8B030D-6E8A-4147-A177-3AD203B41FA5}">
                      <a16:colId xmlns:a16="http://schemas.microsoft.com/office/drawing/2014/main" val="817507394"/>
                    </a:ext>
                  </a:extLst>
                </a:gridCol>
                <a:gridCol w="1924814">
                  <a:extLst>
                    <a:ext uri="{9D8B030D-6E8A-4147-A177-3AD203B41FA5}">
                      <a16:colId xmlns:a16="http://schemas.microsoft.com/office/drawing/2014/main" val="3125008642"/>
                    </a:ext>
                  </a:extLst>
                </a:gridCol>
                <a:gridCol w="2644724">
                  <a:extLst>
                    <a:ext uri="{9D8B030D-6E8A-4147-A177-3AD203B41FA5}">
                      <a16:colId xmlns:a16="http://schemas.microsoft.com/office/drawing/2014/main" val="3924549378"/>
                    </a:ext>
                  </a:extLst>
                </a:gridCol>
                <a:gridCol w="1488418">
                  <a:extLst>
                    <a:ext uri="{9D8B030D-6E8A-4147-A177-3AD203B41FA5}">
                      <a16:colId xmlns:a16="http://schemas.microsoft.com/office/drawing/2014/main" val="2656479261"/>
                    </a:ext>
                  </a:extLst>
                </a:gridCol>
              </a:tblGrid>
              <a:tr h="988146">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Devices/OS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CMAS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TN Supported 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ACCESS</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Insight  Supported Versions</a:t>
                      </a:r>
                    </a:p>
                  </a:txBody>
                  <a:tcPr marL="3697" marR="3697" marT="3697" marB="0" anchor="ctr"/>
                </a:tc>
                <a:tc>
                  <a:txBody>
                    <a:bodyPr/>
                    <a:lstStyle/>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PSAT/SAT</a:t>
                      </a:r>
                    </a:p>
                    <a:p>
                      <a:pPr marL="0" algn="ctr" defTabSz="914400" rtl="0" eaLnBrk="1" fontAlgn="t" latinLnBrk="0" hangingPunct="1"/>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Bluebook  Supported Versions</a:t>
                      </a:r>
                    </a:p>
                  </a:txBody>
                  <a:tcPr marL="3697" marR="3697" marT="3697" marB="0" anchor="ctr"/>
                </a:tc>
                <a:tc>
                  <a:txBody>
                    <a:bodyPr/>
                    <a:lstStyle/>
                    <a:p>
                      <a:pPr marL="0" algn="ctr" defTabSz="914400" rtl="0" eaLnBrk="1" fontAlgn="t" latinLnBrk="0" hangingPunct="1"/>
                      <a:r>
                        <a:rPr lang="en-US" sz="1500" b="1" kern="1200" dirty="0" err="1">
                          <a:solidFill>
                            <a:schemeClr val="lt1"/>
                          </a:solidFill>
                          <a:effectLst/>
                          <a:latin typeface="Calibri" panose="020F0502020204030204" pitchFamily="34" charset="0"/>
                          <a:ea typeface="Calibri" panose="020F0502020204030204" pitchFamily="34" charset="0"/>
                          <a:cs typeface="Calibri" panose="020F0502020204030204" pitchFamily="34" charset="0"/>
                        </a:rPr>
                        <a:t>CoAlt</a:t>
                      </a:r>
                      <a:r>
                        <a:rPr lang="en-US" sz="1500" b="1"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 DLM KITE</a:t>
                      </a:r>
                    </a:p>
                  </a:txBody>
                  <a:tcPr marL="3697" marR="3697" marT="3697" marB="0" anchor="ctr"/>
                </a:tc>
                <a:extLst>
                  <a:ext uri="{0D108BD9-81ED-4DB2-BD59-A6C34878D82A}">
                    <a16:rowId xmlns:a16="http://schemas.microsoft.com/office/drawing/2014/main" val="1221682264"/>
                  </a:ext>
                </a:extLst>
              </a:tr>
              <a:tr h="738466">
                <a:tc rowSpan="3">
                  <a:txBody>
                    <a:bodyPr/>
                    <a:lstStyle/>
                    <a:p>
                      <a:pPr algn="ctr"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Windows</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10 x64 - 21H2, 22H2 </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algn="l" defTabSz="914400" rtl="0" eaLnBrk="1" fontAlgn="t" latinLnBrk="0" hangingPunct="1">
                        <a:buClr>
                          <a:srgbClr val="000000"/>
                        </a:buClr>
                        <a:buSzPts val="1100"/>
                        <a:buFont typeface="Calibri" panose="020F0502020204030204" pitchFamily="34" charset="0"/>
                        <a:buNone/>
                      </a:pPr>
                      <a:r>
                        <a:rPr lang="en-US" sz="1400"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Windows 10 in S mode, 21H1, and 21H2 </a:t>
                      </a:r>
                    </a:p>
                  </a:txBody>
                  <a:tcPr marL="4763" marR="4763" marT="4763"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10 and 11 (Home, Pro, Education, and Enterprise)</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Windows 10</a:t>
                      </a:r>
                    </a:p>
                  </a:txBody>
                  <a:tcPr marL="3697" marR="3697" marT="3697" marB="0" anchor="ctr"/>
                </a:tc>
                <a:extLst>
                  <a:ext uri="{0D108BD9-81ED-4DB2-BD59-A6C34878D82A}">
                    <a16:rowId xmlns:a16="http://schemas.microsoft.com/office/drawing/2014/main" val="3589453693"/>
                  </a:ext>
                </a:extLst>
              </a:tr>
              <a:tr h="738466">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4929" marR="4929" marT="4929" marB="0"/>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11 x64 - 21H2, 22H2 </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Windows 11 in S mode, 21H2, and 22H2</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b="1" u="none" strike="noStrike" dirty="0">
                          <a:effectLst/>
                          <a:latin typeface="Calibri" panose="020F0502020204030204" pitchFamily="34" charset="0"/>
                          <a:ea typeface="Calibri" panose="020F0502020204030204" pitchFamily="34" charset="0"/>
                          <a:cs typeface="Calibri" panose="020F0502020204030204" pitchFamily="34" charset="0"/>
                        </a:rPr>
                        <a:t>Windows in S mode is not supported.</a:t>
                      </a:r>
                      <a:endParaRPr lang="en-US" sz="1400" b="1"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Windows 11</a:t>
                      </a:r>
                    </a:p>
                  </a:txBody>
                  <a:tcPr marL="3697" marR="3697" marT="3697" marB="0" anchor="ctr"/>
                </a:tc>
                <a:extLst>
                  <a:ext uri="{0D108BD9-81ED-4DB2-BD59-A6C34878D82A}">
                    <a16:rowId xmlns:a16="http://schemas.microsoft.com/office/drawing/2014/main" val="1006139101"/>
                  </a:ext>
                </a:extLst>
              </a:tr>
              <a:tr h="738466">
                <a:tc vMerge="1">
                  <a:txBody>
                    <a:bodyPr/>
                    <a:lstStyle/>
                    <a:p>
                      <a:pPr algn="l" fontAlgn="t"/>
                      <a:endParaRPr lang="en-US" sz="1800" b="0" i="0" u="none" strike="noStrike" dirty="0">
                        <a:solidFill>
                          <a:srgbClr val="000000"/>
                        </a:solidFill>
                        <a:effectLst/>
                        <a:latin typeface="Calibri" panose="020F0502020204030204" pitchFamily="34" charset="0"/>
                      </a:endParaRPr>
                    </a:p>
                  </a:txBody>
                  <a:tcPr marL="4929" marR="4929" marT="4929" marB="0"/>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Windows 11 23H2 </a:t>
                      </a:r>
                    </a:p>
                    <a:p>
                      <a:pPr algn="l" fontAlgn="t"/>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r>
                        <a:rPr lang="en-US" sz="1400" u="none" strike="noStrike" dirty="0">
                          <a:effectLst/>
                          <a:latin typeface="Calibri" panose="020F0502020204030204" pitchFamily="34" charset="0"/>
                          <a:ea typeface="Calibri" panose="020F0502020204030204" pitchFamily="34" charset="0"/>
                          <a:cs typeface="Calibri" panose="020F0502020204030204" pitchFamily="34" charset="0"/>
                        </a:rPr>
                        <a:t>Windows Server 2016, 2019, and 2022 </a:t>
                      </a:r>
                      <a:endParaRPr lang="en-US"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400" b="1" u="none" strike="noStrike" dirty="0">
                          <a:effectLst/>
                          <a:latin typeface="Calibri" panose="020F0502020204030204" pitchFamily="34" charset="0"/>
                          <a:ea typeface="Calibri" panose="020F0502020204030204" pitchFamily="34" charset="0"/>
                          <a:cs typeface="Calibri" panose="020F0502020204030204" pitchFamily="34" charset="0"/>
                        </a:rPr>
                        <a:t>Windows 11SE is not supported.</a:t>
                      </a:r>
                      <a:endParaRPr lang="en-US" sz="1400" b="1"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l" fontAlgn="t"/>
                      <a:endParaRPr lang="en-US" sz="14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tc>
                  <a:txBody>
                    <a:bodyPr/>
                    <a:lstStyle/>
                    <a:p>
                      <a:pPr algn="l" fontAlgn="t"/>
                      <a:endParaRPr lang="en-US" sz="14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3697" marR="3697" marT="3697" marB="0" anchor="ctr"/>
                </a:tc>
                <a:extLst>
                  <a:ext uri="{0D108BD9-81ED-4DB2-BD59-A6C34878D82A}">
                    <a16:rowId xmlns:a16="http://schemas.microsoft.com/office/drawing/2014/main" val="4146262137"/>
                  </a:ext>
                </a:extLst>
              </a:tr>
            </a:tbl>
          </a:graphicData>
        </a:graphic>
      </p:graphicFrame>
    </p:spTree>
    <p:extLst>
      <p:ext uri="{BB962C8B-B14F-4D97-AF65-F5344CB8AC3E}">
        <p14:creationId xmlns:p14="http://schemas.microsoft.com/office/powerpoint/2010/main" val="241201265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http://schemas.microsoft.com/office/infopath/2007/PartnerControls"/>
    <ds:schemaRef ds:uri="http://www.w3.org/XML/1998/namespace"/>
    <ds:schemaRef ds:uri="49a81e36-7bf1-4cef-9c34-a447d2fae1de"/>
    <ds:schemaRef ds:uri="http://schemas.microsoft.com/office/2006/documentManagement/types"/>
    <ds:schemaRef ds:uri="http://purl.org/dc/terms/"/>
    <ds:schemaRef ds:uri="http://purl.org/dc/elements/1.1/"/>
    <ds:schemaRef ds:uri="http://schemas.openxmlformats.org/package/2006/metadata/core-properties"/>
    <ds:schemaRef ds:uri="1d7a6999-9f23-40c1-89fd-c28d1c6d889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1247</TotalTime>
  <Words>4090</Words>
  <Application>Microsoft Office PowerPoint</Application>
  <PresentationFormat>On-screen Show (16:9)</PresentationFormat>
  <Paragraphs>677</Paragraphs>
  <Slides>61</Slides>
  <Notes>22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61</vt:i4>
      </vt:variant>
    </vt:vector>
  </HeadingPairs>
  <TitlesOfParts>
    <vt:vector size="79" baseType="lpstr">
      <vt:lpstr>Rockwell</vt:lpstr>
      <vt:lpstr>Arial</vt:lpstr>
      <vt:lpstr>roboto-regular</vt:lpstr>
      <vt:lpstr>Times New Roman</vt:lpstr>
      <vt:lpstr>Aptos</vt:lpstr>
      <vt:lpstr>Arial Black</vt:lpstr>
      <vt:lpstr>Courier New</vt:lpstr>
      <vt:lpstr>Aptos Black</vt:lpstr>
      <vt:lpstr>Roboto</vt:lpstr>
      <vt:lpstr>Verdana</vt:lpstr>
      <vt:lpstr>Open Sans</vt:lpstr>
      <vt:lpstr>Symbol</vt:lpstr>
      <vt:lpstr>Aptos Display</vt:lpstr>
      <vt:lpstr>Roboto Medium</vt:lpstr>
      <vt:lpstr>Calibri</vt:lpstr>
      <vt:lpstr>Simple Light</vt:lpstr>
      <vt:lpstr>1_Office Theme</vt:lpstr>
      <vt:lpstr>1_Simple Light</vt:lpstr>
      <vt:lpstr>Disclaimers</vt:lpstr>
      <vt:lpstr>Teams Meeting Logistics</vt:lpstr>
      <vt:lpstr>2024-2025 District Technology Coordinator Kickoff</vt:lpstr>
      <vt:lpstr>Welcome and Agenda</vt:lpstr>
      <vt:lpstr>General Information</vt:lpstr>
      <vt:lpstr>Spring 2025 Colorado Assessments</vt:lpstr>
      <vt:lpstr>Online Assessment Platforms</vt:lpstr>
      <vt:lpstr>Chrome OS Requirements</vt:lpstr>
      <vt:lpstr>Windows OS Requirements</vt:lpstr>
      <vt:lpstr>iPadOS, Linux, and macOS Requirements </vt:lpstr>
      <vt:lpstr>Assessment Technology Minimum Hardware Specifications 1 of 3</vt:lpstr>
      <vt:lpstr>Assessment Technology Minimum Hardware Specifications 2 of 3</vt:lpstr>
      <vt:lpstr>Assessment Technology Minimum Hardware Specifications 3 of 3</vt:lpstr>
      <vt:lpstr>DTC Responsibilities and Privileges  </vt:lpstr>
      <vt:lpstr>CDE Assessment Technology Support</vt:lpstr>
      <vt:lpstr>CMAS Support</vt:lpstr>
      <vt:lpstr>District Technology Coordinator (DTC) Contact Information</vt:lpstr>
      <vt:lpstr>DTC Listserv</vt:lpstr>
      <vt:lpstr>DTC Listserv Details</vt:lpstr>
      <vt:lpstr>2024-2025 State Assessment Schedule</vt:lpstr>
      <vt:lpstr>Tentative 2024-25 State Assessment Calendar</vt:lpstr>
      <vt:lpstr>WIDA ACCESS for ELLs® </vt:lpstr>
      <vt:lpstr>ACCESS for ELLs® Key Dates</vt:lpstr>
      <vt:lpstr>WIDA AMS Changes</vt:lpstr>
      <vt:lpstr>Technology Updates</vt:lpstr>
      <vt:lpstr>DRC INSIGHT Network Connectivity</vt:lpstr>
      <vt:lpstr>Disable Background Processes</vt:lpstr>
      <vt:lpstr>Disable Background Applications</vt:lpstr>
      <vt:lpstr>CDE Access Support</vt:lpstr>
      <vt:lpstr>CMAS Mathematics, English Language Arts/Literacy, Colorado Spanish Language Arts (CSLA) &amp; Science </vt:lpstr>
      <vt:lpstr>CMAS Administration</vt:lpstr>
      <vt:lpstr>PearsonAccessnext</vt:lpstr>
      <vt:lpstr>TestNav Requirements Policy</vt:lpstr>
      <vt:lpstr>TestNav Components 2024-25</vt:lpstr>
      <vt:lpstr>Site Readiness Activities 2024-25</vt:lpstr>
      <vt:lpstr>2024 CMAS Administration</vt:lpstr>
      <vt:lpstr>2024 CMAS Operating System Usage</vt:lpstr>
      <vt:lpstr>Spring 2024 Testing Volume</vt:lpstr>
      <vt:lpstr>Top Errors Top Ten Errors Observed 2023</vt:lpstr>
      <vt:lpstr>Testing Interruptions</vt:lpstr>
      <vt:lpstr>Removing Secondary SRF Save Locations in PearsonAccessnext Configurations</vt:lpstr>
      <vt:lpstr>Testing Conﬁguration Performance 2024</vt:lpstr>
      <vt:lpstr>CMAS Science and Text-to-Speech Assessment Size</vt:lpstr>
      <vt:lpstr>CDE CMAS Support</vt:lpstr>
      <vt:lpstr>CoAlt Science  CoAlt English Language Arts &amp; Mathematics (DLM)</vt:lpstr>
      <vt:lpstr>DLM Admin System: KITE Components</vt:lpstr>
      <vt:lpstr>Kite® Student Technology Updates</vt:lpstr>
      <vt:lpstr>DLM KITE Resources</vt:lpstr>
      <vt:lpstr>Colorado PSAT &amp; SAT</vt:lpstr>
      <vt:lpstr>Colorado PSAT and SAT Administration</vt:lpstr>
      <vt:lpstr>Digitally-based Colorado PSAT and SAT</vt:lpstr>
      <vt:lpstr>PSAT 9, PSAT 10, SAT Test Times</vt:lpstr>
      <vt:lpstr>Testing Staff Roles and Responsibilities Overview</vt:lpstr>
      <vt:lpstr>PSAT and SAT Digital Testing</vt:lpstr>
      <vt:lpstr>PSAT and SAT Technology Updates</vt:lpstr>
      <vt:lpstr>About Bluebook Digital Testing- Content</vt:lpstr>
      <vt:lpstr>About Bluebook Digital Testing- Response and Accommodations</vt:lpstr>
      <vt:lpstr>Bluebook Resources</vt:lpstr>
      <vt:lpstr>CDE Support for PSAT and SAT </vt:lpstr>
      <vt:lpstr>Thank You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Bonner, Collin</cp:lastModifiedBy>
  <cp:revision>24</cp:revision>
  <dcterms:modified xsi:type="dcterms:W3CDTF">2024-10-22T21:05:55Z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