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8" r:id="rId2"/>
    <p:sldId id="259" r:id="rId3"/>
    <p:sldId id="260" r:id="rId4"/>
    <p:sldId id="262" r:id="rId5"/>
    <p:sldId id="369" r:id="rId6"/>
    <p:sldId id="392" r:id="rId7"/>
    <p:sldId id="400" r:id="rId8"/>
    <p:sldId id="401" r:id="rId9"/>
    <p:sldId id="393" r:id="rId10"/>
    <p:sldId id="402" r:id="rId11"/>
    <p:sldId id="274" r:id="rId12"/>
    <p:sldId id="275" r:id="rId13"/>
    <p:sldId id="276" r:id="rId14"/>
    <p:sldId id="277" r:id="rId15"/>
    <p:sldId id="280" r:id="rId16"/>
    <p:sldId id="283" r:id="rId17"/>
    <p:sldId id="414" r:id="rId18"/>
    <p:sldId id="394" r:id="rId19"/>
    <p:sldId id="288" r:id="rId20"/>
    <p:sldId id="352" r:id="rId21"/>
    <p:sldId id="289" r:id="rId22"/>
    <p:sldId id="290" r:id="rId23"/>
    <p:sldId id="300" r:id="rId24"/>
    <p:sldId id="370" r:id="rId25"/>
    <p:sldId id="395" r:id="rId26"/>
    <p:sldId id="396" r:id="rId27"/>
    <p:sldId id="416" r:id="rId28"/>
    <p:sldId id="372" r:id="rId29"/>
    <p:sldId id="373" r:id="rId30"/>
    <p:sldId id="404" r:id="rId31"/>
    <p:sldId id="319" r:id="rId32"/>
    <p:sldId id="374" r:id="rId33"/>
    <p:sldId id="375" r:id="rId34"/>
    <p:sldId id="415" r:id="rId35"/>
    <p:sldId id="287" r:id="rId36"/>
    <p:sldId id="405" r:id="rId37"/>
    <p:sldId id="406" r:id="rId38"/>
    <p:sldId id="286" r:id="rId39"/>
    <p:sldId id="291" r:id="rId40"/>
    <p:sldId id="292" r:id="rId41"/>
    <p:sldId id="294" r:id="rId42"/>
    <p:sldId id="295" r:id="rId43"/>
    <p:sldId id="413" r:id="rId44"/>
    <p:sldId id="296" r:id="rId45"/>
    <p:sldId id="297" r:id="rId46"/>
    <p:sldId id="293" r:id="rId47"/>
    <p:sldId id="387" r:id="rId48"/>
    <p:sldId id="335" r:id="rId49"/>
    <p:sldId id="409" r:id="rId50"/>
    <p:sldId id="410" r:id="rId51"/>
    <p:sldId id="411" r:id="rId52"/>
    <p:sldId id="408" r:id="rId53"/>
    <p:sldId id="407" r:id="rId54"/>
    <p:sldId id="350" r:id="rId55"/>
    <p:sldId id="35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ey, Jasmine" initials="CJ" lastIdx="1" clrIdx="6">
    <p:extLst>
      <p:ext uri="{19B8F6BF-5375-455C-9EA6-DF929625EA0E}">
        <p15:presenceInfo xmlns:p15="http://schemas.microsoft.com/office/powerpoint/2012/main" userId="S::Carey_J@cde.state.co.us::f824631c-ee58-4147-9207-eaf0ccde4905" providerId="AD"/>
      </p:ext>
    </p:extLst>
  </p:cmAuthor>
  <p:cmAuthor id="1" name="Loerzel, Sara" initials="LS" lastIdx="7" clrIdx="0">
    <p:extLst>
      <p:ext uri="{19B8F6BF-5375-455C-9EA6-DF929625EA0E}">
        <p15:presenceInfo xmlns:p15="http://schemas.microsoft.com/office/powerpoint/2012/main" userId="S::Loerzel_S@cde.state.co.us::169e59bf-37fe-4389-9a2d-56a93b8ce5b7" providerId="AD"/>
      </p:ext>
    </p:extLst>
  </p:cmAuthor>
  <p:cmAuthor id="8" name="Bonner, Collin" initials="BC" lastIdx="9" clrIdx="7">
    <p:extLst>
      <p:ext uri="{19B8F6BF-5375-455C-9EA6-DF929625EA0E}">
        <p15:presenceInfo xmlns:p15="http://schemas.microsoft.com/office/powerpoint/2012/main" userId="S::Bonner_C@cde.state.co.us::e840a39e-639f-46f6-8389-41ecbca21bd8" providerId="AD"/>
      </p:ext>
    </p:extLst>
  </p:cmAuthor>
  <p:cmAuthor id="2" name="Wirth-Hawkins, Christina" initials="WC" lastIdx="16" clrIdx="1">
    <p:extLst>
      <p:ext uri="{19B8F6BF-5375-455C-9EA6-DF929625EA0E}">
        <p15:presenceInfo xmlns:p15="http://schemas.microsoft.com/office/powerpoint/2012/main" userId="S::Wirth-Hawkins_C@cde.state.co.us::8d4d8cee-ae6c-43f5-9a98-c68e2b1cb366" providerId="AD"/>
      </p:ext>
    </p:extLst>
  </p:cmAuthor>
  <p:cmAuthor id="9" name="Odle, Jonathan" initials="OJ" lastIdx="2" clrIdx="8">
    <p:extLst>
      <p:ext uri="{19B8F6BF-5375-455C-9EA6-DF929625EA0E}">
        <p15:presenceInfo xmlns:p15="http://schemas.microsoft.com/office/powerpoint/2012/main" userId="S::jonathan.odle@pearson.com::fae4563b-2397-45b0-88a3-99fb064ca978" providerId="AD"/>
      </p:ext>
    </p:extLst>
  </p:cmAuthor>
  <p:cmAuthor id="3" name="Sachdeva, Arti" initials="SA" lastIdx="2" clrIdx="2">
    <p:extLst>
      <p:ext uri="{19B8F6BF-5375-455C-9EA6-DF929625EA0E}">
        <p15:presenceInfo xmlns:p15="http://schemas.microsoft.com/office/powerpoint/2012/main" userId="S::Sachdeva_a@cde.state.co.us::e9d21b97-d6bc-4abe-94e7-cb1eb06695ef" providerId="AD"/>
      </p:ext>
    </p:extLst>
  </p:cmAuthor>
  <p:cmAuthor id="4" name="Villalobos Pavia, Heather" initials="VPH" lastIdx="3" clrIdx="3">
    <p:extLst>
      <p:ext uri="{19B8F6BF-5375-455C-9EA6-DF929625EA0E}">
        <p15:presenceInfo xmlns:p15="http://schemas.microsoft.com/office/powerpoint/2012/main" userId="S::VillalobosPavia_H@cde.state.co.us::29832d76-5367-411d-91b4-60ca61439ef5" providerId="AD"/>
      </p:ext>
    </p:extLst>
  </p:cmAuthor>
  <p:cmAuthor id="5" name="Morton, Will" initials="MW" lastIdx="14" clrIdx="4">
    <p:extLst>
      <p:ext uri="{19B8F6BF-5375-455C-9EA6-DF929625EA0E}">
        <p15:presenceInfo xmlns:p15="http://schemas.microsoft.com/office/powerpoint/2012/main" userId="S::Morton_W@cde.state.co.us::258da7f2-f75d-4514-9135-3427dc28b178" providerId="AD"/>
      </p:ext>
    </p:extLst>
  </p:cmAuthor>
  <p:cmAuthor id="6" name="Anthony, Jared" initials="AJ" lastIdx="5" clrIdx="5">
    <p:extLst>
      <p:ext uri="{19B8F6BF-5375-455C-9EA6-DF929625EA0E}">
        <p15:presenceInfo xmlns:p15="http://schemas.microsoft.com/office/powerpoint/2012/main" userId="S::Anthony_J@cde.state.co.us::5a35980d-6c95-4913-b32e-689d1be0db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8" autoAdjust="0"/>
    <p:restoredTop sz="94681" autoAdjust="0"/>
  </p:normalViewPr>
  <p:slideViewPr>
    <p:cSldViewPr snapToGrid="0">
      <p:cViewPr varScale="1">
        <p:scale>
          <a:sx n="66" d="100"/>
          <a:sy n="66" d="100"/>
        </p:scale>
        <p:origin x="51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734-9745-A9C4-769290C49A7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734-9745-A9C4-769290C49A7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734-9745-A9C4-769290C49A7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734-9745-A9C4-769290C49A7D}"/>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734-9745-A9C4-769290C49A7D}"/>
              </c:ext>
            </c:extLst>
          </c:dPt>
          <c:dLbls>
            <c:dLbl>
              <c:idx val="0"/>
              <c:tx>
                <c:rich>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r>
                      <a:rPr lang="en-US">
                        <a:solidFill>
                          <a:srgbClr val="0070C0"/>
                        </a:solidFill>
                      </a:rPr>
                      <a:t> </a:t>
                    </a:r>
                    <a:fld id="{7FF80C4C-107D-3244-BCB8-5270B4B21E2A}" type="CATEGORYNAME">
                      <a:rPr lang="en-US">
                        <a:solidFill>
                          <a:srgbClr val="0070C0"/>
                        </a:solidFill>
                      </a:rPr>
                      <a:pPr>
                        <a:defRPr>
                          <a:solidFill>
                            <a:srgbClr val="0070C0"/>
                          </a:solidFill>
                        </a:defRPr>
                      </a:pPr>
                      <a:t>[CATEGORY NAME]</a:t>
                    </a:fld>
                    <a:r>
                      <a:rPr lang="en-US">
                        <a:solidFill>
                          <a:srgbClr val="0070C0"/>
                        </a:solidFill>
                      </a:rPr>
                      <a:t> (41%)</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0070C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5632440476190476"/>
                      <c:h val="0.14906848908037437"/>
                    </c:manualLayout>
                  </c15:layout>
                  <c15:dlblFieldTable/>
                  <c15:showDataLabelsRange val="0"/>
                </c:ext>
                <c:ext xmlns:c16="http://schemas.microsoft.com/office/drawing/2014/chart" uri="{C3380CC4-5D6E-409C-BE32-E72D297353CC}">
                  <c16:uniqueId val="{00000001-0734-9745-A9C4-769290C49A7D}"/>
                </c:ext>
              </c:extLst>
            </c:dLbl>
            <c:dLbl>
              <c:idx val="1"/>
              <c:tx>
                <c:rich>
                  <a:bodyPr rot="0" spcFirstLastPara="1" vertOverflow="ellipsis" vert="horz" wrap="square" lIns="38100" tIns="19050" rIns="38100" bIns="19050" anchor="ctr" anchorCtr="1">
                    <a:noAutofit/>
                  </a:bodyPr>
                  <a:lstStyle/>
                  <a:p>
                    <a:pPr>
                      <a:defRPr sz="1000" b="1" i="0" u="none" strike="noStrike" kern="1200" spc="0" baseline="0">
                        <a:solidFill>
                          <a:srgbClr val="FFC000"/>
                        </a:solidFill>
                        <a:latin typeface="+mn-lt"/>
                        <a:ea typeface="+mn-ea"/>
                        <a:cs typeface="+mn-cs"/>
                      </a:defRPr>
                    </a:pPr>
                    <a:fld id="{F72A5D2D-9EDF-E240-935D-E22976B10C0F}" type="CATEGORYNAME">
                      <a:rPr lang="en-US">
                        <a:solidFill>
                          <a:srgbClr val="FFC000"/>
                        </a:solidFill>
                      </a:rPr>
                      <a:pPr>
                        <a:defRPr>
                          <a:solidFill>
                            <a:srgbClr val="FFC000"/>
                          </a:solidFill>
                        </a:defRPr>
                      </a:pPr>
                      <a:t>[CATEGORY NAME]</a:t>
                    </a:fld>
                    <a:r>
                      <a:rPr lang="en-US">
                        <a:solidFill>
                          <a:srgbClr val="FFC000"/>
                        </a:solidFill>
                      </a:rPr>
                      <a:t> (38%)</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FFC00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4281250000000001"/>
                      <c:h val="0.11133264002377059"/>
                    </c:manualLayout>
                  </c15:layout>
                  <c15:dlblFieldTable/>
                  <c15:showDataLabelsRange val="0"/>
                </c:ext>
                <c:ext xmlns:c16="http://schemas.microsoft.com/office/drawing/2014/chart" uri="{C3380CC4-5D6E-409C-BE32-E72D297353CC}">
                  <c16:uniqueId val="{00000003-0734-9745-A9C4-769290C49A7D}"/>
                </c:ext>
              </c:extLst>
            </c:dLbl>
            <c:dLbl>
              <c:idx val="2"/>
              <c:tx>
                <c:rich>
                  <a:bodyPr rot="0" spcFirstLastPara="1" vertOverflow="ellipsis" vert="horz" wrap="square" lIns="38100" tIns="19050" rIns="38100" bIns="19050" anchor="ctr" anchorCtr="1">
                    <a:noAutofit/>
                  </a:bodyPr>
                  <a:lstStyle/>
                  <a:p>
                    <a:pPr>
                      <a:defRPr sz="1000" b="1" i="0" u="none" strike="noStrike" kern="1200" spc="0" baseline="0">
                        <a:solidFill>
                          <a:srgbClr val="92D050"/>
                        </a:solidFill>
                        <a:latin typeface="+mn-lt"/>
                        <a:ea typeface="+mn-ea"/>
                        <a:cs typeface="+mn-cs"/>
                      </a:defRPr>
                    </a:pPr>
                    <a:fld id="{2B611B36-6C53-7148-BF52-2AFD5CDC6E97}" type="CATEGORYNAME">
                      <a:rPr lang="en-US">
                        <a:solidFill>
                          <a:srgbClr val="92D050"/>
                        </a:solidFill>
                      </a:rPr>
                      <a:pPr>
                        <a:defRPr>
                          <a:solidFill>
                            <a:srgbClr val="92D050"/>
                          </a:solidFill>
                        </a:defRPr>
                      </a:pPr>
                      <a:t>[CATEGORY NAME]</a:t>
                    </a:fld>
                    <a:r>
                      <a:rPr lang="en-US">
                        <a:solidFill>
                          <a:srgbClr val="92D050"/>
                        </a:solidFill>
                      </a:rPr>
                      <a:t> (15%)</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92D050"/>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15:layout>
                    <c:manualLayout>
                      <c:w val="0.1444047619047619"/>
                      <c:h val="0.13255905511811023"/>
                    </c:manualLayout>
                  </c15:layout>
                  <c15:dlblFieldTable/>
                  <c15:showDataLabelsRange val="0"/>
                </c:ext>
                <c:ext xmlns:c16="http://schemas.microsoft.com/office/drawing/2014/chart" uri="{C3380CC4-5D6E-409C-BE32-E72D297353CC}">
                  <c16:uniqueId val="{00000005-0734-9745-A9C4-769290C49A7D}"/>
                </c:ext>
              </c:extLst>
            </c:dLbl>
            <c:dLbl>
              <c:idx val="3"/>
              <c:layout>
                <c:manualLayout>
                  <c:x val="-2.3065417604049492E-2"/>
                  <c:y val="1.1792545684147972E-2"/>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rgbClr val="7030A0"/>
                        </a:solidFill>
                        <a:latin typeface="+mn-lt"/>
                        <a:ea typeface="+mn-ea"/>
                        <a:cs typeface="+mn-cs"/>
                      </a:defRPr>
                    </a:pPr>
                    <a:fld id="{EB2AB699-25D8-6149-B3CA-01BA04BC37CA}" type="CATEGORYNAME">
                      <a:rPr lang="en-US">
                        <a:solidFill>
                          <a:srgbClr val="7030A0"/>
                        </a:solidFill>
                      </a:rPr>
                      <a:pPr>
                        <a:defRPr>
                          <a:solidFill>
                            <a:srgbClr val="7030A0"/>
                          </a:solidFill>
                        </a:defRPr>
                      </a:pPr>
                      <a:t>[CATEGORY NAME]</a:t>
                    </a:fld>
                    <a:r>
                      <a:rPr lang="en-US">
                        <a:solidFill>
                          <a:srgbClr val="7030A0"/>
                        </a:solidFill>
                      </a:rPr>
                      <a:t> (3%)</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7030A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144345238095235"/>
                      <c:h val="0.10661565889169512"/>
                    </c:manualLayout>
                  </c15:layout>
                  <c15:dlblFieldTable/>
                  <c15:showDataLabelsRange val="0"/>
                </c:ext>
                <c:ext xmlns:c16="http://schemas.microsoft.com/office/drawing/2014/chart" uri="{C3380CC4-5D6E-409C-BE32-E72D297353CC}">
                  <c16:uniqueId val="{00000007-0734-9745-A9C4-769290C49A7D}"/>
                </c:ext>
              </c:extLst>
            </c:dLbl>
            <c:dLbl>
              <c:idx val="4"/>
              <c:layout>
                <c:manualLayout>
                  <c:x val="4.017851284214468E-2"/>
                  <c:y val="0"/>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5">
                            <a:lumMod val="75000"/>
                          </a:schemeClr>
                        </a:solidFill>
                        <a:latin typeface="+mn-lt"/>
                        <a:ea typeface="+mn-ea"/>
                        <a:cs typeface="+mn-cs"/>
                      </a:defRPr>
                    </a:pPr>
                    <a:fld id="{C13B958E-D33F-1641-BE8C-841088B25B81}" type="CATEGORYNAME">
                      <a:rPr lang="en-US">
                        <a:solidFill>
                          <a:schemeClr val="accent5">
                            <a:lumMod val="75000"/>
                          </a:schemeClr>
                        </a:solidFill>
                      </a:rPr>
                      <a:pPr>
                        <a:defRPr>
                          <a:solidFill>
                            <a:schemeClr val="accent5">
                              <a:lumMod val="75000"/>
                            </a:schemeClr>
                          </a:solidFill>
                        </a:defRPr>
                      </a:pPr>
                      <a:t>[CATEGORY NAME]</a:t>
                    </a:fld>
                    <a:r>
                      <a:rPr lang="en-US" dirty="0">
                        <a:solidFill>
                          <a:schemeClr val="accent5">
                            <a:lumMod val="75000"/>
                          </a:schemeClr>
                        </a:solidFill>
                      </a:rPr>
                      <a:t> (3%)</a:t>
                    </a: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lumMod val="75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154761904761903"/>
                      <c:h val="0.10189867775961967"/>
                    </c:manualLayout>
                  </c15:layout>
                  <c15:dlblFieldTable/>
                  <c15:showDataLabelsRange val="0"/>
                </c:ext>
                <c:ext xmlns:c16="http://schemas.microsoft.com/office/drawing/2014/chart" uri="{C3380CC4-5D6E-409C-BE32-E72D297353CC}">
                  <c16:uniqueId val="{00000009-0734-9745-A9C4-769290C49A7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FC00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Sheet2!$A$2:$A$6</c:f>
              <c:strCache>
                <c:ptCount val="5"/>
                <c:pt idx="0">
                  <c:v>EWS number: 1018</c:v>
                </c:pt>
                <c:pt idx="1">
                  <c:v>EWS number: 1005</c:v>
                </c:pt>
                <c:pt idx="2">
                  <c:v>Fatal Error : 8031</c:v>
                </c:pt>
                <c:pt idx="3">
                  <c:v>EWS number: 1009</c:v>
                </c:pt>
                <c:pt idx="4">
                  <c:v>Fatal Error : 5041</c:v>
                </c:pt>
              </c:strCache>
            </c:strRef>
          </c:cat>
          <c:val>
            <c:numRef>
              <c:f>Sheet2!$B$2:$B$6</c:f>
              <c:numCache>
                <c:formatCode>General</c:formatCode>
                <c:ptCount val="5"/>
                <c:pt idx="0">
                  <c:v>15405</c:v>
                </c:pt>
                <c:pt idx="1">
                  <c:v>14349</c:v>
                </c:pt>
                <c:pt idx="2">
                  <c:v>5621</c:v>
                </c:pt>
                <c:pt idx="3">
                  <c:v>1254</c:v>
                </c:pt>
                <c:pt idx="4">
                  <c:v>1147</c:v>
                </c:pt>
              </c:numCache>
            </c:numRef>
          </c:val>
          <c:extLst>
            <c:ext xmlns:c16="http://schemas.microsoft.com/office/drawing/2014/chart" uri="{C3380CC4-5D6E-409C-BE32-E72D297353CC}">
              <c16:uniqueId val="{0000000A-0734-9745-A9C4-769290C49A7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4</a:t>
            </a:fld>
            <a:endParaRPr lang="en-US" dirty="0"/>
          </a:p>
        </p:txBody>
      </p:sp>
    </p:spTree>
    <p:extLst>
      <p:ext uri="{BB962C8B-B14F-4D97-AF65-F5344CB8AC3E}">
        <p14:creationId xmlns:p14="http://schemas.microsoft.com/office/powerpoint/2010/main" val="351500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3029 - Test window has exited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mode. Test aborted. (Very Similar to 3005)</a:t>
            </a:r>
          </a:p>
          <a:p>
            <a:r>
              <a:rPr lang="en-US" sz="1200" b="1" i="0" u="none" strike="noStrike" kern="1200" baseline="0" dirty="0">
                <a:solidFill>
                  <a:schemeClr val="tx1"/>
                </a:solidFill>
                <a:latin typeface="+mn-lt"/>
                <a:ea typeface="+mn-ea"/>
                <a:cs typeface="+mn-cs"/>
              </a:rPr>
              <a:t>Most Common Cause: </a:t>
            </a:r>
            <a:r>
              <a:rPr lang="en-US" sz="1200" b="0" i="0" u="none" strike="noStrike" kern="1200" baseline="0" dirty="0">
                <a:solidFill>
                  <a:schemeClr val="tx1"/>
                </a:solidFill>
                <a:latin typeface="+mn-lt"/>
                <a:ea typeface="+mn-ea"/>
                <a:cs typeface="+mn-cs"/>
              </a:rPr>
              <a:t>Another process attempted to steal focus and become the active window.</a:t>
            </a:r>
          </a:p>
          <a:p>
            <a:r>
              <a:rPr lang="en-US" sz="1200" b="1" i="0"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Best practice is to prevent any other applications from running during testing. Performing an</a:t>
            </a:r>
          </a:p>
          <a:p>
            <a:r>
              <a:rPr lang="en-US" sz="1200" b="0" i="0" u="none" strike="noStrike" kern="1200" baseline="0" dirty="0">
                <a:solidFill>
                  <a:schemeClr val="tx1"/>
                </a:solidFill>
                <a:latin typeface="+mn-lt"/>
                <a:ea typeface="+mn-ea"/>
                <a:cs typeface="+mn-cs"/>
              </a:rPr>
              <a:t>Infrastructure Trial can help find these errors before testing begins, and prevent further occurrences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377555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3029 - Test window has exited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mode. Test aborted. (Very Similar to 3005)</a:t>
            </a:r>
          </a:p>
          <a:p>
            <a:r>
              <a:rPr lang="en-US" sz="1200" b="1" i="0" u="none" strike="noStrike" kern="1200" baseline="0" dirty="0">
                <a:solidFill>
                  <a:schemeClr val="tx1"/>
                </a:solidFill>
                <a:latin typeface="+mn-lt"/>
                <a:ea typeface="+mn-ea"/>
                <a:cs typeface="+mn-cs"/>
              </a:rPr>
              <a:t>Most Common Cause: </a:t>
            </a:r>
            <a:r>
              <a:rPr lang="en-US" sz="1200" b="0" i="0" u="none" strike="noStrike" kern="1200" baseline="0" dirty="0">
                <a:solidFill>
                  <a:schemeClr val="tx1"/>
                </a:solidFill>
                <a:latin typeface="+mn-lt"/>
                <a:ea typeface="+mn-ea"/>
                <a:cs typeface="+mn-cs"/>
              </a:rPr>
              <a:t>Another process attempted to steal focus and become the active window.</a:t>
            </a:r>
          </a:p>
          <a:p>
            <a:r>
              <a:rPr lang="en-US" sz="1200" b="1" i="0"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Best practice is to prevent any other applications from running during testing. Performing an</a:t>
            </a:r>
          </a:p>
          <a:p>
            <a:r>
              <a:rPr lang="en-US" sz="1200" b="0" i="0" u="none" strike="noStrike" kern="1200" baseline="0" dirty="0">
                <a:solidFill>
                  <a:schemeClr val="tx1"/>
                </a:solidFill>
                <a:latin typeface="+mn-lt"/>
                <a:ea typeface="+mn-ea"/>
                <a:cs typeface="+mn-cs"/>
              </a:rPr>
              <a:t>Infrastructure Trial can help find these errors before testing begins, and prevent further occurrences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42</a:t>
            </a:fld>
            <a:endParaRPr lang="en-US"/>
          </a:p>
        </p:txBody>
      </p:sp>
    </p:spTree>
    <p:extLst>
      <p:ext uri="{BB962C8B-B14F-4D97-AF65-F5344CB8AC3E}">
        <p14:creationId xmlns:p14="http://schemas.microsoft.com/office/powerpoint/2010/main" val="3575127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3029 - Test window has exited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mode. Test aborted. (Very Similar to 3005)</a:t>
            </a:r>
          </a:p>
          <a:p>
            <a:r>
              <a:rPr lang="en-US" sz="1200" b="1" i="0" u="none" strike="noStrike" kern="1200" baseline="0" dirty="0">
                <a:solidFill>
                  <a:schemeClr val="tx1"/>
                </a:solidFill>
                <a:latin typeface="+mn-lt"/>
                <a:ea typeface="+mn-ea"/>
                <a:cs typeface="+mn-cs"/>
              </a:rPr>
              <a:t>Most Common Cause: </a:t>
            </a:r>
            <a:r>
              <a:rPr lang="en-US" sz="1200" b="0" i="0" u="none" strike="noStrike" kern="1200" baseline="0" dirty="0">
                <a:solidFill>
                  <a:schemeClr val="tx1"/>
                </a:solidFill>
                <a:latin typeface="+mn-lt"/>
                <a:ea typeface="+mn-ea"/>
                <a:cs typeface="+mn-cs"/>
              </a:rPr>
              <a:t>Another process attempted to steal focus and become the active window.</a:t>
            </a:r>
          </a:p>
          <a:p>
            <a:r>
              <a:rPr lang="en-US" sz="1200" b="1" i="0"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Best practice is to prevent any other applications from running during testing. Performing an</a:t>
            </a:r>
          </a:p>
          <a:p>
            <a:r>
              <a:rPr lang="en-US" sz="1200" b="0" i="0" u="none" strike="noStrike" kern="1200" baseline="0" dirty="0">
                <a:solidFill>
                  <a:schemeClr val="tx1"/>
                </a:solidFill>
                <a:latin typeface="+mn-lt"/>
                <a:ea typeface="+mn-ea"/>
                <a:cs typeface="+mn-cs"/>
              </a:rPr>
              <a:t>Infrastructure Trial can help find these errors before testing begins, and prevent further occurrences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1813328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3029 - Test window has exited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mode. Test aborted. (Very Similar to 3005)</a:t>
            </a:r>
          </a:p>
          <a:p>
            <a:r>
              <a:rPr lang="en-US" sz="1200" b="1" i="0" u="none" strike="noStrike" kern="1200" baseline="0" dirty="0">
                <a:solidFill>
                  <a:schemeClr val="tx1"/>
                </a:solidFill>
                <a:latin typeface="+mn-lt"/>
                <a:ea typeface="+mn-ea"/>
                <a:cs typeface="+mn-cs"/>
              </a:rPr>
              <a:t>Most Common Cause: </a:t>
            </a:r>
            <a:r>
              <a:rPr lang="en-US" sz="1200" b="0" i="0" u="none" strike="noStrike" kern="1200" baseline="0" dirty="0">
                <a:solidFill>
                  <a:schemeClr val="tx1"/>
                </a:solidFill>
                <a:latin typeface="+mn-lt"/>
                <a:ea typeface="+mn-ea"/>
                <a:cs typeface="+mn-cs"/>
              </a:rPr>
              <a:t>Another process attempted to steal focus and become the active window.</a:t>
            </a:r>
          </a:p>
          <a:p>
            <a:r>
              <a:rPr lang="en-US" sz="1200" b="1" i="0"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Best practice is to prevent any other applications from running during testing. Performing an</a:t>
            </a:r>
          </a:p>
          <a:p>
            <a:r>
              <a:rPr lang="en-US" sz="1200" b="0" i="0" u="none" strike="noStrike" kern="1200" baseline="0" dirty="0">
                <a:solidFill>
                  <a:schemeClr val="tx1"/>
                </a:solidFill>
                <a:latin typeface="+mn-lt"/>
                <a:ea typeface="+mn-ea"/>
                <a:cs typeface="+mn-cs"/>
              </a:rPr>
              <a:t>Infrastructure Trial can help find these errors before testing begins, and prevent further occurrences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44</a:t>
            </a:fld>
            <a:endParaRPr lang="en-US"/>
          </a:p>
        </p:txBody>
      </p:sp>
    </p:spTree>
    <p:extLst>
      <p:ext uri="{BB962C8B-B14F-4D97-AF65-F5344CB8AC3E}">
        <p14:creationId xmlns:p14="http://schemas.microsoft.com/office/powerpoint/2010/main" val="223577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3029 - Test window has exited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mode. Test aborted. (Very Similar to 3005)</a:t>
            </a:r>
          </a:p>
          <a:p>
            <a:r>
              <a:rPr lang="en-US" sz="1200" b="1" i="0" u="none" strike="noStrike" kern="1200" baseline="0" dirty="0">
                <a:solidFill>
                  <a:schemeClr val="tx1"/>
                </a:solidFill>
                <a:latin typeface="+mn-lt"/>
                <a:ea typeface="+mn-ea"/>
                <a:cs typeface="+mn-cs"/>
              </a:rPr>
              <a:t>Most Common Cause: </a:t>
            </a:r>
            <a:r>
              <a:rPr lang="en-US" sz="1200" b="0" i="0" u="none" strike="noStrike" kern="1200" baseline="0" dirty="0">
                <a:solidFill>
                  <a:schemeClr val="tx1"/>
                </a:solidFill>
                <a:latin typeface="+mn-lt"/>
                <a:ea typeface="+mn-ea"/>
                <a:cs typeface="+mn-cs"/>
              </a:rPr>
              <a:t>Another process attempted to steal focus and become the active window.</a:t>
            </a:r>
          </a:p>
          <a:p>
            <a:r>
              <a:rPr lang="en-US" sz="1200" b="1" i="0" u="none" strike="noStrike" kern="1200" baseline="0" dirty="0">
                <a:solidFill>
                  <a:schemeClr val="tx1"/>
                </a:solidFill>
                <a:latin typeface="+mn-lt"/>
                <a:ea typeface="+mn-ea"/>
                <a:cs typeface="+mn-cs"/>
              </a:rPr>
              <a:t>Mitigation: </a:t>
            </a:r>
            <a:r>
              <a:rPr lang="en-US" sz="1200" b="0" i="0" u="none" strike="noStrike" kern="1200" baseline="0" dirty="0">
                <a:solidFill>
                  <a:schemeClr val="tx1"/>
                </a:solidFill>
                <a:latin typeface="+mn-lt"/>
                <a:ea typeface="+mn-ea"/>
                <a:cs typeface="+mn-cs"/>
              </a:rPr>
              <a:t>Best practice is to prevent any other applications from running during testing. Performing an</a:t>
            </a:r>
          </a:p>
          <a:p>
            <a:r>
              <a:rPr lang="en-US" sz="1200" b="0" i="0" u="none" strike="noStrike" kern="1200" baseline="0" dirty="0">
                <a:solidFill>
                  <a:schemeClr val="tx1"/>
                </a:solidFill>
                <a:latin typeface="+mn-lt"/>
                <a:ea typeface="+mn-ea"/>
                <a:cs typeface="+mn-cs"/>
              </a:rPr>
              <a:t>Infrastructure Trial can help find these errors before testing begins, and prevent further occurrences</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45</a:t>
            </a:fld>
            <a:endParaRPr lang="en-US"/>
          </a:p>
        </p:txBody>
      </p:sp>
    </p:spTree>
    <p:extLst>
      <p:ext uri="{BB962C8B-B14F-4D97-AF65-F5344CB8AC3E}">
        <p14:creationId xmlns:p14="http://schemas.microsoft.com/office/powerpoint/2010/main" val="407743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2017-</a:t>
            </a:r>
            <a:r>
              <a:rPr lang="en-US" sz="1200" b="1" i="0" u="none" strike="noStrike" kern="1200" baseline="0" dirty="0">
                <a:solidFill>
                  <a:schemeClr val="tx1"/>
                </a:solidFill>
                <a:latin typeface="+mn-lt"/>
                <a:ea typeface="+mn-ea"/>
                <a:cs typeface="+mn-cs"/>
              </a:rPr>
              <a:t> 6745 errors </a:t>
            </a:r>
            <a:r>
              <a:rPr lang="en-US" sz="1200" b="0" i="0" u="none" strike="noStrike" kern="1200" baseline="0" dirty="0">
                <a:solidFill>
                  <a:schemeClr val="tx1"/>
                </a:solidFill>
                <a:latin typeface="+mn-lt"/>
                <a:ea typeface="+mn-ea"/>
                <a:cs typeface="+mn-cs"/>
              </a:rPr>
              <a:t>2018- </a:t>
            </a:r>
            <a:r>
              <a:rPr lang="en-US" sz="1200" b="1" i="0" u="none" strike="noStrike" kern="1200" baseline="0" dirty="0">
                <a:solidFill>
                  <a:schemeClr val="tx1"/>
                </a:solidFill>
                <a:latin typeface="+mn-lt"/>
                <a:ea typeface="+mn-ea"/>
                <a:cs typeface="+mn-cs"/>
              </a:rPr>
              <a:t>419 errors</a:t>
            </a:r>
          </a:p>
          <a:p>
            <a:r>
              <a:rPr lang="en-US" sz="1200" b="1" i="0" u="none" strike="noStrike" kern="1200" baseline="0" dirty="0">
                <a:solidFill>
                  <a:schemeClr val="tx1"/>
                </a:solidFill>
                <a:latin typeface="+mn-lt"/>
                <a:ea typeface="+mn-ea"/>
                <a:cs typeface="+mn-cs"/>
              </a:rPr>
              <a:t>Common processes that result in 3005 Errors:</a:t>
            </a:r>
          </a:p>
          <a:p>
            <a:r>
              <a:rPr lang="en-US" sz="1200" b="0" i="0" u="none" strike="noStrike" kern="1200" baseline="0" dirty="0">
                <a:solidFill>
                  <a:schemeClr val="tx1"/>
                </a:solidFill>
                <a:latin typeface="+mn-lt"/>
                <a:ea typeface="+mn-ea"/>
                <a:cs typeface="+mn-cs"/>
              </a:rPr>
              <a:t>1. Explorer.exe</a:t>
            </a:r>
          </a:p>
          <a:p>
            <a:pPr lvl="1"/>
            <a:r>
              <a:rPr lang="en-US" sz="1200" b="0" i="0" u="none" strike="noStrike" kern="1200" baseline="0" dirty="0">
                <a:solidFill>
                  <a:schemeClr val="tx1"/>
                </a:solidFill>
                <a:latin typeface="+mn-lt"/>
                <a:ea typeface="+mn-ea"/>
                <a:cs typeface="+mn-cs"/>
              </a:rPr>
              <a:t>a. Could be caused by multi-touch gestures on certain trackpads, utilizing Explorer.</a:t>
            </a:r>
          </a:p>
          <a:p>
            <a:pPr lvl="1"/>
            <a:r>
              <a:rPr lang="en-US" sz="1200" b="0" i="0" u="none" strike="noStrike" kern="1200" baseline="0" dirty="0">
                <a:solidFill>
                  <a:schemeClr val="tx1"/>
                </a:solidFill>
                <a:latin typeface="+mn-lt"/>
                <a:ea typeface="+mn-ea"/>
                <a:cs typeface="+mn-cs"/>
              </a:rPr>
              <a:t>b. Could be caused by notifications that occur within Explorer.</a:t>
            </a:r>
          </a:p>
          <a:p>
            <a:r>
              <a:rPr lang="en-US" sz="1200" b="0" i="0" u="none" strike="noStrike" kern="1200" baseline="0" dirty="0">
                <a:solidFill>
                  <a:schemeClr val="tx1"/>
                </a:solidFill>
                <a:latin typeface="+mn-lt"/>
                <a:ea typeface="+mn-ea"/>
                <a:cs typeface="+mn-cs"/>
              </a:rPr>
              <a:t>2. Firefox.exe</a:t>
            </a:r>
          </a:p>
          <a:p>
            <a:pPr lvl="1"/>
            <a:r>
              <a:rPr lang="en-US" sz="1200" b="0" i="0" u="none" strike="noStrike" kern="1200" baseline="0" dirty="0">
                <a:solidFill>
                  <a:schemeClr val="tx1"/>
                </a:solidFill>
                <a:latin typeface="+mn-lt"/>
                <a:ea typeface="+mn-ea"/>
                <a:cs typeface="+mn-cs"/>
              </a:rPr>
              <a:t>a. Could be caused by an update notification.</a:t>
            </a:r>
          </a:p>
          <a:p>
            <a:pPr lvl="1"/>
            <a:r>
              <a:rPr lang="en-US" sz="1200" b="0" i="0" u="none" strike="noStrike" kern="1200" baseline="0" dirty="0">
                <a:solidFill>
                  <a:schemeClr val="tx1"/>
                </a:solidFill>
                <a:latin typeface="+mn-lt"/>
                <a:ea typeface="+mn-ea"/>
                <a:cs typeface="+mn-cs"/>
              </a:rPr>
              <a:t>b. Could be caused by starting Firefox before starting TestNav application, so that after TestNav</a:t>
            </a:r>
          </a:p>
          <a:p>
            <a:pPr lvl="1"/>
            <a:r>
              <a:rPr lang="en-US" sz="1200" b="0" i="0" u="none" strike="noStrike" kern="1200" baseline="0" dirty="0">
                <a:solidFill>
                  <a:schemeClr val="tx1"/>
                </a:solidFill>
                <a:latin typeface="+mn-lt"/>
                <a:ea typeface="+mn-ea"/>
                <a:cs typeface="+mn-cs"/>
              </a:rPr>
              <a:t>enters </a:t>
            </a:r>
            <a:r>
              <a:rPr lang="en-US" sz="1200" b="0" i="0" u="none" strike="noStrike" kern="1200" baseline="0" dirty="0" err="1">
                <a:solidFill>
                  <a:schemeClr val="tx1"/>
                </a:solidFill>
                <a:latin typeface="+mn-lt"/>
                <a:ea typeface="+mn-ea"/>
                <a:cs typeface="+mn-cs"/>
              </a:rPr>
              <a:t>fullscreen</a:t>
            </a:r>
            <a:r>
              <a:rPr lang="en-US" sz="1200" b="0" i="0" u="none" strike="noStrike" kern="1200" baseline="0" dirty="0">
                <a:solidFill>
                  <a:schemeClr val="tx1"/>
                </a:solidFill>
                <a:latin typeface="+mn-lt"/>
                <a:ea typeface="+mn-ea"/>
                <a:cs typeface="+mn-cs"/>
              </a:rPr>
              <a:t> kiosk mode, Firefox takes focus from TestNav.</a:t>
            </a:r>
          </a:p>
          <a:p>
            <a:r>
              <a:rPr lang="en-US" sz="1200" b="0" i="0" u="none" strike="noStrike" kern="1200" baseline="0" dirty="0">
                <a:solidFill>
                  <a:schemeClr val="tx1"/>
                </a:solidFill>
                <a:latin typeface="+mn-lt"/>
                <a:ea typeface="+mn-ea"/>
                <a:cs typeface="+mn-cs"/>
              </a:rPr>
              <a:t>3. SearchUI.exe (Cortana)</a:t>
            </a:r>
          </a:p>
          <a:p>
            <a:pPr lvl="1"/>
            <a:r>
              <a:rPr lang="en-US" sz="1200" b="0" i="0" u="none" strike="noStrike" kern="1200" baseline="0" dirty="0">
                <a:solidFill>
                  <a:schemeClr val="tx1"/>
                </a:solidFill>
                <a:latin typeface="+mn-lt"/>
                <a:ea typeface="+mn-ea"/>
                <a:cs typeface="+mn-cs"/>
              </a:rPr>
              <a:t>a. Could be caused by a student triggering Cortana after TestNav has entered kiosk mode.</a:t>
            </a:r>
          </a:p>
          <a:p>
            <a:r>
              <a:rPr lang="en-US" sz="1200" b="0" i="0" u="none" strike="noStrike" kern="1200" baseline="0" dirty="0">
                <a:solidFill>
                  <a:schemeClr val="tx1"/>
                </a:solidFill>
                <a:latin typeface="+mn-lt"/>
                <a:ea typeface="+mn-ea"/>
                <a:cs typeface="+mn-cs"/>
              </a:rPr>
              <a:t>4. [System Process]</a:t>
            </a:r>
          </a:p>
          <a:p>
            <a:pPr lvl="1"/>
            <a:r>
              <a:rPr lang="en-US" sz="1200" b="0" i="0" u="none" strike="noStrike" kern="1200" baseline="0" dirty="0">
                <a:solidFill>
                  <a:schemeClr val="tx1"/>
                </a:solidFill>
                <a:latin typeface="+mn-lt"/>
                <a:ea typeface="+mn-ea"/>
                <a:cs typeface="+mn-cs"/>
              </a:rPr>
              <a:t>a. Operating System logs can determine the exact behavior when TestNav received the Error.</a:t>
            </a:r>
          </a:p>
          <a:p>
            <a:r>
              <a:rPr lang="en-US" sz="1200" b="0" i="0" u="none" strike="noStrike" kern="1200" baseline="0" dirty="0">
                <a:solidFill>
                  <a:schemeClr val="tx1"/>
                </a:solidFill>
                <a:latin typeface="+mn-lt"/>
                <a:ea typeface="+mn-ea"/>
                <a:cs typeface="+mn-cs"/>
              </a:rPr>
              <a:t>5. Read&amp;Write.exe</a:t>
            </a:r>
          </a:p>
          <a:p>
            <a:pPr lvl="1"/>
            <a:r>
              <a:rPr lang="en-US" sz="1200" b="0" i="0" u="none" strike="noStrike" kern="1200" baseline="0" dirty="0">
                <a:solidFill>
                  <a:schemeClr val="tx1"/>
                </a:solidFill>
                <a:latin typeface="+mn-lt"/>
                <a:ea typeface="+mn-ea"/>
                <a:cs typeface="+mn-cs"/>
              </a:rPr>
              <a:t>a. Test Administrators need to ensure the student has a valid PNP profile &amp; form assigned.</a:t>
            </a:r>
          </a:p>
          <a:p>
            <a:pPr lvl="1"/>
            <a:r>
              <a:rPr lang="en-US" sz="1200" b="0" i="0" u="none" strike="noStrike" kern="1200" baseline="0" dirty="0">
                <a:solidFill>
                  <a:schemeClr val="tx1"/>
                </a:solidFill>
                <a:latin typeface="+mn-lt"/>
                <a:ea typeface="+mn-ea"/>
                <a:cs typeface="+mn-cs"/>
              </a:rPr>
              <a:t>b. If the correct PNP profile &amp; form are assigned, TestNav should not return the 3005 Error due to</a:t>
            </a:r>
          </a:p>
          <a:p>
            <a:pPr lvl="1"/>
            <a:r>
              <a:rPr lang="en-US" sz="1200" b="0" i="0" u="none" strike="noStrike" kern="1200" baseline="0" dirty="0">
                <a:solidFill>
                  <a:schemeClr val="tx1"/>
                </a:solidFill>
                <a:latin typeface="+mn-lt"/>
                <a:ea typeface="+mn-ea"/>
                <a:cs typeface="+mn-cs"/>
              </a:rPr>
              <a:t>Read&amp;Write.exe becoming the active window.</a:t>
            </a:r>
          </a:p>
          <a:p>
            <a:pPr lvl="1"/>
            <a:r>
              <a:rPr lang="en-US" sz="1200" b="0" i="0" u="none" strike="noStrike" kern="1200" baseline="0" dirty="0">
                <a:solidFill>
                  <a:schemeClr val="tx1"/>
                </a:solidFill>
                <a:latin typeface="+mn-lt"/>
                <a:ea typeface="+mn-ea"/>
                <a:cs typeface="+mn-cs"/>
              </a:rPr>
              <a:t>c. TestNav application will be compatible with Assistive Technologies (AT) in 2019. 2018 Admin</a:t>
            </a:r>
          </a:p>
          <a:p>
            <a:pPr lvl="1"/>
            <a:r>
              <a:rPr lang="en-US" sz="1200" b="0" i="0" u="none" strike="noStrike" kern="1200" baseline="0" dirty="0">
                <a:solidFill>
                  <a:schemeClr val="tx1"/>
                </a:solidFill>
                <a:latin typeface="+mn-lt"/>
                <a:ea typeface="+mn-ea"/>
                <a:cs typeface="+mn-cs"/>
              </a:rPr>
              <a:t>required the use of Firefox ESR 52 if a student needed to use AT.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46</a:t>
            </a:fld>
            <a:endParaRPr lang="en-US"/>
          </a:p>
        </p:txBody>
      </p:sp>
    </p:spTree>
    <p:extLst>
      <p:ext uri="{BB962C8B-B14F-4D97-AF65-F5344CB8AC3E}">
        <p14:creationId xmlns:p14="http://schemas.microsoft.com/office/powerpoint/2010/main" val="332455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dirty="0"/>
          </a:p>
        </p:txBody>
      </p:sp>
    </p:spTree>
    <p:extLst>
      <p:ext uri="{BB962C8B-B14F-4D97-AF65-F5344CB8AC3E}">
        <p14:creationId xmlns:p14="http://schemas.microsoft.com/office/powerpoint/2010/main" val="7575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2206320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320519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Light" panose="020F0302020204030204" pitchFamily="34" charset="0"/>
                <a:ea typeface="Calibri" panose="020F0502020204030204" pitchFamily="34" charset="0"/>
              </a:rPr>
              <a:t>.To use an additional display, you will need to make sure display settings are adjusted so that the projector is set as the primary display or for display mirroring. </a:t>
            </a:r>
            <a:endParaRPr lang="en-US" sz="1800" dirty="0">
              <a:effectLst/>
              <a:latin typeface="Calibri Light" panose="020F03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8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35</a:t>
            </a:fld>
            <a:endParaRPr lang="en-US"/>
          </a:p>
        </p:txBody>
      </p:sp>
    </p:spTree>
    <p:extLst>
      <p:ext uri="{BB962C8B-B14F-4D97-AF65-F5344CB8AC3E}">
        <p14:creationId xmlns:p14="http://schemas.microsoft.com/office/powerpoint/2010/main" val="216408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38</a:t>
            </a:fld>
            <a:endParaRPr lang="en-US"/>
          </a:p>
        </p:txBody>
      </p:sp>
    </p:spTree>
    <p:extLst>
      <p:ext uri="{BB962C8B-B14F-4D97-AF65-F5344CB8AC3E}">
        <p14:creationId xmlns:p14="http://schemas.microsoft.com/office/powerpoint/2010/main" val="121630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1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64922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772073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D3D8B-7C78-4FD5-A4B4-6D2939FB0835}"/>
              </a:ext>
            </a:extLst>
          </p:cNvPr>
          <p:cNvSpPr>
            <a:spLocks noGrp="1"/>
          </p:cNvSpPr>
          <p:nvPr>
            <p:ph type="sldNum" sz="quarter" idx="10"/>
          </p:nvPr>
        </p:nvSpPr>
        <p:spPr/>
        <p:txBody>
          <a:bodyPr/>
          <a:lstStyle/>
          <a:p>
            <a:fld id="{C1E9C267-FC72-D447-BF05-09A3351C68CB}" type="slidenum">
              <a:rPr lang="en-US" smtClean="0"/>
              <a:t>‹#›</a:t>
            </a:fld>
            <a:endParaRPr lang="en-US"/>
          </a:p>
        </p:txBody>
      </p:sp>
    </p:spTree>
    <p:extLst>
      <p:ext uri="{BB962C8B-B14F-4D97-AF65-F5344CB8AC3E}">
        <p14:creationId xmlns:p14="http://schemas.microsoft.com/office/powerpoint/2010/main" val="173083749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1693E5B0-5819-42F6-9848-8DE553451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pic>
        <p:nvPicPr>
          <p:cNvPr id="10" name="Picture 9">
            <a:extLst>
              <a:ext uri="{FF2B5EF4-FFF2-40B4-BE49-F238E27FC236}">
                <a16:creationId xmlns:a16="http://schemas.microsoft.com/office/drawing/2014/main" id="{A8B13358-78D5-4B78-9551-32FBE53490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240196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91" r:id="rId16"/>
    <p:sldLayoutId id="214748369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dtc-unsubscribe-request@cdelist.cde.state.co.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cedirect.com/" TargetMode="External"/><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pple.com/business/docs/resources/iOS_Lifecycle_Management.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android.com/" TargetMode="External"/><Relationship Id="rId5" Type="http://schemas.openxmlformats.org/officeDocument/2006/relationships/hyperlink" Target="https://support.microsoft.com/en-us/help/13853/windows-lifecycle-fact-sheet" TargetMode="External"/><Relationship Id="rId4" Type="http://schemas.openxmlformats.org/officeDocument/2006/relationships/hyperlink" Target="https://support.google.com/chrome/a/answer/6220366?hl=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s://coassessments.com/technology-setu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latin typeface="+mn-lt"/>
              </a:rPr>
              <a:t>2021-2022</a:t>
            </a:r>
            <a:br>
              <a:rPr lang="en-US" sz="3600" b="1" dirty="0">
                <a:latin typeface="+mn-lt"/>
              </a:rPr>
            </a:br>
            <a:r>
              <a:rPr lang="en-US" sz="3600" b="1" dirty="0">
                <a:latin typeface="+mn-lt"/>
              </a:rPr>
              <a:t>District </a:t>
            </a:r>
            <a:r>
              <a:rPr lang="en-US" b="1" dirty="0">
                <a:latin typeface="+mn-lt"/>
              </a:rPr>
              <a:t>Technology </a:t>
            </a:r>
            <a:r>
              <a:rPr lang="en-US" sz="3600" b="1" dirty="0">
                <a:latin typeface="+mn-lt"/>
              </a:rPr>
              <a:t>Coordinator</a:t>
            </a:r>
            <a:br>
              <a:rPr lang="en-US" sz="3600" b="1" dirty="0">
                <a:latin typeface="+mn-lt"/>
              </a:rPr>
            </a:br>
            <a:r>
              <a:rPr lang="en-US" sz="3600" b="1" dirty="0">
                <a:latin typeface="+mn-lt"/>
              </a:rPr>
              <a:t>Kickoff Meeting</a:t>
            </a:r>
          </a:p>
        </p:txBody>
      </p:sp>
      <p:sp>
        <p:nvSpPr>
          <p:cNvPr id="3" name="Subtitle 2"/>
          <p:cNvSpPr>
            <a:spLocks noGrp="1"/>
          </p:cNvSpPr>
          <p:nvPr>
            <p:ph type="subTitle" idx="1"/>
          </p:nvPr>
        </p:nvSpPr>
        <p:spPr>
          <a:xfrm>
            <a:off x="1143000" y="5093063"/>
            <a:ext cx="6858000" cy="673255"/>
          </a:xfrm>
        </p:spPr>
        <p:txBody>
          <a:bodyPr>
            <a:normAutofit fontScale="92500" lnSpcReduction="20000"/>
          </a:bodyPr>
          <a:lstStyle/>
          <a:p>
            <a:r>
              <a:rPr lang="en-US" dirty="0"/>
              <a:t>CDE Assessment Division</a:t>
            </a:r>
          </a:p>
          <a:p>
            <a:r>
              <a:rPr lang="en-US" dirty="0"/>
              <a:t>November 4, 2021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25341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New DTC Listserv</a:t>
            </a:r>
          </a:p>
        </p:txBody>
      </p:sp>
      <p:sp>
        <p:nvSpPr>
          <p:cNvPr id="3" name="Content Placeholder 2"/>
          <p:cNvSpPr>
            <a:spLocks noGrp="1"/>
          </p:cNvSpPr>
          <p:nvPr>
            <p:ph idx="1"/>
          </p:nvPr>
        </p:nvSpPr>
        <p:spPr/>
        <p:txBody>
          <a:bodyPr>
            <a:normAutofit/>
          </a:bodyPr>
          <a:lstStyle/>
          <a:p>
            <a:r>
              <a:rPr lang="en-US" dirty="0"/>
              <a:t>Option to unsubscribe from this listserv reply to </a:t>
            </a:r>
            <a:r>
              <a:rPr lang="en-US" u="sng" dirty="0">
                <a:hlinkClick r:id="rId2"/>
              </a:rPr>
              <a:t>dtc-unsubscribe-request@cdelist.cde.state.co.us</a:t>
            </a:r>
            <a:r>
              <a:rPr lang="en-US" dirty="0"/>
              <a:t>  </a:t>
            </a:r>
          </a:p>
          <a:p>
            <a:endParaRPr lang="en-US" dirty="0"/>
          </a:p>
          <a:p>
            <a:r>
              <a:rPr lang="en-US" dirty="0"/>
              <a:t>Delivery errors automatically  deleted from  the list  when:</a:t>
            </a:r>
          </a:p>
          <a:p>
            <a:pPr lvl="1"/>
            <a:r>
              <a:rPr lang="en-US" dirty="0"/>
              <a:t>errors have been  reported for a period  of 4 days or more or,</a:t>
            </a:r>
          </a:p>
          <a:p>
            <a:pPr lvl="1"/>
            <a:r>
              <a:rPr lang="en-US" dirty="0"/>
              <a:t>more than  100 delivery  errors have  been received</a:t>
            </a:r>
          </a:p>
          <a:p>
            <a:pPr lvl="1"/>
            <a:endParaRPr lang="en-US" dirty="0"/>
          </a:p>
          <a:p>
            <a:r>
              <a:rPr lang="en-US" dirty="0"/>
              <a:t>I will only reach out when active DTCs receive errors.</a:t>
            </a:r>
          </a:p>
          <a:p>
            <a:endParaRPr lang="en-US" dirty="0"/>
          </a:p>
          <a:p>
            <a:r>
              <a:rPr lang="en-US" dirty="0"/>
              <a:t>Contact me to request additional district subscriptions.</a:t>
            </a:r>
          </a:p>
          <a:p>
            <a:pPr marL="0" indent="0">
              <a:buNone/>
            </a:pPr>
            <a:endParaRPr lang="en-US" dirty="0"/>
          </a:p>
          <a:p>
            <a:pPr lvl="1"/>
            <a:endParaRPr lang="en-US" dirty="0"/>
          </a:p>
          <a:p>
            <a:endParaRPr lang="en-US" dirty="0"/>
          </a:p>
          <a:p>
            <a:pPr marL="0" indent="0">
              <a:buNone/>
            </a:pPr>
            <a:endParaRPr lang="en-US" dirty="0"/>
          </a:p>
          <a:p>
            <a:pPr marL="91440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98680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2021-22</a:t>
            </a:r>
            <a:br>
              <a:rPr lang="en-US" sz="4800" dirty="0">
                <a:latin typeface="+mn-lt"/>
              </a:rPr>
            </a:br>
            <a:r>
              <a:rPr lang="en-US" sz="4800" dirty="0">
                <a:latin typeface="+mn-lt"/>
              </a:rPr>
              <a:t>State Assessment Schedule</a:t>
            </a:r>
            <a:br>
              <a:rPr lang="en-US" sz="4800" dirty="0">
                <a:latin typeface="+mn-lt"/>
              </a:rPr>
            </a:br>
            <a:endParaRPr lang="en-US" sz="4800" dirty="0">
              <a:latin typeface="+mn-lt"/>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11</a:t>
            </a:fld>
            <a:endParaRPr lang="en-US" dirty="0"/>
          </a:p>
        </p:txBody>
      </p:sp>
    </p:spTree>
    <p:extLst>
      <p:ext uri="{BB962C8B-B14F-4D97-AF65-F5344CB8AC3E}">
        <p14:creationId xmlns:p14="http://schemas.microsoft.com/office/powerpoint/2010/main" val="235512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68" y="124866"/>
            <a:ext cx="8626664" cy="756418"/>
          </a:xfrm>
        </p:spPr>
        <p:txBody>
          <a:bodyPr anchor="ctr">
            <a:noAutofit/>
          </a:bodyPr>
          <a:lstStyle/>
          <a:p>
            <a:r>
              <a:rPr lang="en-US" sz="2800" dirty="0">
                <a:latin typeface="+mn-lt"/>
              </a:rPr>
              <a:t>Tentative 2021-22 State Assessment Calendar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6798749"/>
              </p:ext>
            </p:extLst>
          </p:nvPr>
        </p:nvGraphicFramePr>
        <p:xfrm>
          <a:off x="-1" y="1010932"/>
          <a:ext cx="9144002" cy="4451164"/>
        </p:xfrm>
        <a:graphic>
          <a:graphicData uri="http://schemas.openxmlformats.org/drawingml/2006/table">
            <a:tbl>
              <a:tblPr firstRow="1" bandRow="1">
                <a:tableStyleId>{5C22544A-7EE6-4342-B048-85BDC9FD1C3A}</a:tableStyleId>
              </a:tblPr>
              <a:tblGrid>
                <a:gridCol w="3347524">
                  <a:extLst>
                    <a:ext uri="{9D8B030D-6E8A-4147-A177-3AD203B41FA5}">
                      <a16:colId xmlns:a16="http://schemas.microsoft.com/office/drawing/2014/main" val="20000"/>
                    </a:ext>
                  </a:extLst>
                </a:gridCol>
                <a:gridCol w="1031673">
                  <a:extLst>
                    <a:ext uri="{9D8B030D-6E8A-4147-A177-3AD203B41FA5}">
                      <a16:colId xmlns:a16="http://schemas.microsoft.com/office/drawing/2014/main" val="20001"/>
                    </a:ext>
                  </a:extLst>
                </a:gridCol>
                <a:gridCol w="4764805">
                  <a:extLst>
                    <a:ext uri="{9D8B030D-6E8A-4147-A177-3AD203B41FA5}">
                      <a16:colId xmlns:a16="http://schemas.microsoft.com/office/drawing/2014/main" val="20002"/>
                    </a:ext>
                  </a:extLst>
                </a:gridCol>
              </a:tblGrid>
              <a:tr h="384261">
                <a:tc>
                  <a:txBody>
                    <a:bodyPr/>
                    <a:lstStyle/>
                    <a:p>
                      <a:pPr marL="0" marR="0" algn="ctr">
                        <a:spcBef>
                          <a:spcPts val="0"/>
                        </a:spcBef>
                        <a:spcAft>
                          <a:spcPts val="0"/>
                        </a:spcAft>
                      </a:pPr>
                      <a:r>
                        <a:rPr lang="en-US" sz="1800" dirty="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extLst>
                  <a:ext uri="{0D108BD9-81ED-4DB2-BD59-A6C34878D82A}">
                    <a16:rowId xmlns:a16="http://schemas.microsoft.com/office/drawing/2014/main" val="10000"/>
                  </a:ext>
                </a:extLst>
              </a:tr>
              <a:tr h="427591">
                <a:tc>
                  <a:txBody>
                    <a:bodyPr/>
                    <a:lstStyle/>
                    <a:p>
                      <a:pPr marL="0" marR="0" algn="ctr">
                        <a:spcBef>
                          <a:spcPts val="0"/>
                        </a:spcBef>
                        <a:spcAft>
                          <a:spcPts val="0"/>
                        </a:spcAft>
                      </a:pPr>
                      <a:r>
                        <a:rPr lang="en-US" sz="1800" dirty="0">
                          <a:effectLst/>
                        </a:rPr>
                        <a:t>ACCESS for ELLs®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January 10 - February 11, 2022</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1"/>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 and CoAlt: Science</a:t>
                      </a:r>
                      <a:endParaRPr lang="en-US" sz="1800" b="0" baseline="300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5, 8, 11</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April 11 - 29, 2022</a:t>
                      </a: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3"/>
                  </a:ext>
                </a:extLst>
              </a:tr>
              <a:tr h="429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CMAS:</a:t>
                      </a:r>
                      <a:r>
                        <a:rPr lang="en-US" sz="1800" baseline="0" dirty="0">
                          <a:effectLst/>
                        </a:rPr>
                        <a:t> </a:t>
                      </a:r>
                      <a:r>
                        <a:rPr lang="en-US" sz="1800" dirty="0">
                          <a:effectLst/>
                        </a:rPr>
                        <a:t>Math</a:t>
                      </a:r>
                      <a:r>
                        <a:rPr lang="en-US" sz="1800" baseline="0" dirty="0">
                          <a:effectLst/>
                        </a:rPr>
                        <a:t> and ELA (CSLA</a:t>
                      </a:r>
                      <a:r>
                        <a:rPr lang="en-US" sz="1800" baseline="30000" dirty="0">
                          <a:effectLst/>
                        </a:rPr>
                        <a:t>2</a:t>
                      </a:r>
                      <a:r>
                        <a:rPr lang="en-US" sz="1800" baseline="0" dirty="0">
                          <a:effectLst/>
                        </a:rPr>
                        <a:t>)</a:t>
                      </a:r>
                      <a:r>
                        <a:rPr lang="en-US" sz="1800" dirty="0">
                          <a:effectLst/>
                        </a:rPr>
                        <a:t> </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r>
                        <a:rPr lang="en-US" sz="1800" baseline="30000" dirty="0">
                          <a:effectLst/>
                        </a:rPr>
                        <a:t>1</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4"/>
                  </a:ext>
                </a:extLst>
              </a:tr>
              <a:tr h="429768">
                <a:tc>
                  <a:txBody>
                    <a:bodyPr/>
                    <a:lstStyle/>
                    <a:p>
                      <a:pPr marL="0" marR="0" algn="ctr">
                        <a:spcBef>
                          <a:spcPts val="0"/>
                        </a:spcBef>
                        <a:spcAft>
                          <a:spcPts val="0"/>
                        </a:spcAft>
                      </a:pPr>
                      <a:r>
                        <a:rPr lang="en-US" sz="1800" dirty="0">
                          <a:effectLst/>
                        </a:rPr>
                        <a:t>CoAlt: DLM ELA and</a:t>
                      </a:r>
                      <a:r>
                        <a:rPr lang="en-US" sz="1800" baseline="0" dirty="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3-8</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a:effectLst/>
                        </a:rPr>
                        <a:t>Aligned to CMAS: Math </a:t>
                      </a:r>
                      <a:r>
                        <a:rPr lang="en-US" sz="1800" baseline="0" dirty="0">
                          <a:effectLst/>
                        </a:rPr>
                        <a:t>and ELA schedule</a:t>
                      </a:r>
                      <a:endParaRPr lang="en-US" sz="1800" dirty="0">
                        <a:solidFill>
                          <a:srgbClr val="000000"/>
                        </a:solidFill>
                        <a:effectLst/>
                        <a:latin typeface="+mn-lt"/>
                        <a:ea typeface="Calibri"/>
                      </a:endParaRPr>
                    </a:p>
                  </a:txBody>
                  <a:tcPr marL="0" marR="0" marT="0" marB="0" anchor="ctr"/>
                </a:tc>
                <a:extLst>
                  <a:ext uri="{0D108BD9-81ED-4DB2-BD59-A6C34878D82A}">
                    <a16:rowId xmlns:a16="http://schemas.microsoft.com/office/drawing/2014/main" val="10005"/>
                  </a:ext>
                </a:extLst>
              </a:tr>
              <a:tr h="91440">
                <a:tc>
                  <a:txBody>
                    <a:bodyPr/>
                    <a:lstStyle/>
                    <a:p>
                      <a:pPr marL="0" marR="0" algn="ctr">
                        <a:spcBef>
                          <a:spcPts val="0"/>
                        </a:spcBef>
                        <a:spcAft>
                          <a:spcPts val="0"/>
                        </a:spcAft>
                      </a:pPr>
                      <a:r>
                        <a:rPr lang="en-US" sz="1800" dirty="0">
                          <a:effectLst/>
                        </a:rPr>
                        <a:t>CO PSAT</a:t>
                      </a:r>
                      <a:endParaRPr lang="en-US" sz="1800" b="0" baseline="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effectLst/>
                        </a:rPr>
                        <a:t>9,</a:t>
                      </a:r>
                      <a:r>
                        <a:rPr lang="en-US" sz="1800" baseline="0" dirty="0">
                          <a:effectLst/>
                        </a:rPr>
                        <a:t> </a:t>
                      </a:r>
                      <a:r>
                        <a:rPr lang="en-US" sz="1800" dirty="0">
                          <a:effectLst/>
                        </a:rPr>
                        <a:t>10</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 Friday, April 13, 14, or 15, 2022</a:t>
                      </a:r>
                      <a:r>
                        <a:rPr lang="en-US" sz="1800" kern="1200" baseline="30000" dirty="0">
                          <a:solidFill>
                            <a:schemeClr val="tx1"/>
                          </a:solidFill>
                          <a:effectLst/>
                        </a:rPr>
                        <a:t>3</a:t>
                      </a:r>
                    </a:p>
                    <a:p>
                      <a:pPr algn="ctr"/>
                      <a:r>
                        <a:rPr lang="en-US" sz="1800" kern="1200" dirty="0">
                          <a:solidFill>
                            <a:schemeClr val="tx1"/>
                          </a:solidFill>
                          <a:effectLst/>
                        </a:rPr>
                        <a:t>Tuesday - Thursday, April</a:t>
                      </a:r>
                      <a:r>
                        <a:rPr lang="en-US" sz="1800" kern="1200" baseline="0" dirty="0">
                          <a:solidFill>
                            <a:schemeClr val="tx1"/>
                          </a:solidFill>
                          <a:effectLst/>
                        </a:rPr>
                        <a:t> 26, 27, or 28</a:t>
                      </a:r>
                      <a:r>
                        <a:rPr lang="en-US" sz="1800" kern="1200" dirty="0">
                          <a:solidFill>
                            <a:schemeClr val="tx1"/>
                          </a:solidFill>
                          <a:effectLst/>
                        </a:rPr>
                        <a:t>, 2022: Make-up date</a:t>
                      </a:r>
                    </a:p>
                    <a:p>
                      <a:pPr algn="ctr"/>
                      <a:r>
                        <a:rPr lang="en-US" sz="1800" kern="1200" dirty="0">
                          <a:solidFill>
                            <a:schemeClr val="tx1"/>
                          </a:solidFill>
                          <a:effectLst/>
                        </a:rPr>
                        <a:t>April 13 - 20</a:t>
                      </a:r>
                      <a:r>
                        <a:rPr lang="en-US" sz="1800" kern="1200" baseline="0" dirty="0">
                          <a:solidFill>
                            <a:schemeClr val="tx1"/>
                          </a:solidFill>
                          <a:effectLst/>
                        </a:rPr>
                        <a:t>, 2022: Accommodations window</a:t>
                      </a:r>
                      <a:endParaRPr lang="en-US" sz="1800" b="0" i="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91440">
                <a:tc>
                  <a:txBody>
                    <a:bodyPr/>
                    <a:lstStyle/>
                    <a:p>
                      <a:pPr marL="0" marR="0" algn="ctr">
                        <a:spcBef>
                          <a:spcPts val="0"/>
                        </a:spcBef>
                        <a:spcAft>
                          <a:spcPts val="0"/>
                        </a:spcAft>
                      </a:pPr>
                      <a:r>
                        <a:rPr lang="en-US" sz="1800" dirty="0">
                          <a:effectLst/>
                        </a:rPr>
                        <a:t>CO SAT</a:t>
                      </a:r>
                      <a:endParaRPr lang="en-US" sz="1800" b="0" baseline="0" dirty="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a:solidFill>
                            <a:schemeClr val="tx1"/>
                          </a:solidFill>
                          <a:effectLst/>
                        </a:rPr>
                        <a:t>Wednesday, April 13, 2022</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a:solidFill>
                            <a:schemeClr val="tx1"/>
                          </a:solidFill>
                          <a:effectLst/>
                        </a:rPr>
                        <a:t>Tuesday, April 26, 2022: Make-up date</a:t>
                      </a:r>
                    </a:p>
                    <a:p>
                      <a:pPr algn="ctr" fontAlgn="t"/>
                      <a:r>
                        <a:rPr lang="en-US" sz="1800" dirty="0">
                          <a:solidFill>
                            <a:schemeClr val="tx1"/>
                          </a:solidFill>
                          <a:effectLst/>
                        </a:rPr>
                        <a:t>April 13 - 15, 2022: Accommodations window </a:t>
                      </a:r>
                    </a:p>
                  </a:txBody>
                  <a:tcPr marL="0" marR="0" marT="0" marB="0" anchor="ctr"/>
                </a:tc>
                <a:extLst>
                  <a:ext uri="{0D108BD9-81ED-4DB2-BD59-A6C34878D82A}">
                    <a16:rowId xmlns:a16="http://schemas.microsoft.com/office/drawing/2014/main" val="10007"/>
                  </a:ext>
                </a:extLst>
              </a:tr>
              <a:tr h="429768">
                <a:tc>
                  <a:txBody>
                    <a:bodyPr/>
                    <a:lstStyle/>
                    <a:p>
                      <a:pPr marL="0" marR="0" algn="ctr">
                        <a:spcBef>
                          <a:spcPts val="0"/>
                        </a:spcBef>
                        <a:spcAft>
                          <a:spcPts val="0"/>
                        </a:spcAft>
                      </a:pPr>
                      <a:r>
                        <a:rPr lang="en-US" sz="1800" b="0" baseline="0" dirty="0">
                          <a:solidFill>
                            <a:schemeClr val="tx1">
                              <a:lumMod val="50000"/>
                            </a:schemeClr>
                          </a:solidFill>
                          <a:effectLst/>
                          <a:latin typeface="+mn-lt"/>
                        </a:rPr>
                        <a:t>CoAlt: DLM ELA and Math</a:t>
                      </a:r>
                    </a:p>
                  </a:txBody>
                  <a:tcPr marL="0" marR="0" marT="0" marB="0" anchor="ctr"/>
                </a:tc>
                <a:tc>
                  <a:txBody>
                    <a:bodyPr/>
                    <a:lstStyle/>
                    <a:p>
                      <a:pPr marL="0" marR="0" algn="ctr">
                        <a:spcBef>
                          <a:spcPts val="0"/>
                        </a:spcBef>
                        <a:spcAft>
                          <a:spcPts val="0"/>
                        </a:spcAft>
                      </a:pPr>
                      <a:r>
                        <a:rPr lang="en-US" sz="1800" dirty="0">
                          <a:solidFill>
                            <a:srgbClr val="000000"/>
                          </a:solidFill>
                          <a:effectLst/>
                          <a:latin typeface="+mn-lt"/>
                          <a:ea typeface="Calibri"/>
                        </a:rPr>
                        <a:t>9-11</a:t>
                      </a:r>
                    </a:p>
                  </a:txBody>
                  <a:tcPr marL="0" marR="0" marT="0" marB="0" anchor="ctr"/>
                </a:tc>
                <a:tc>
                  <a:txBody>
                    <a:bodyPr/>
                    <a:lstStyle/>
                    <a:p>
                      <a:pPr algn="ctr" fontAlgn="t"/>
                      <a:r>
                        <a:rPr lang="en-US" sz="1800" dirty="0">
                          <a:solidFill>
                            <a:srgbClr val="000000"/>
                          </a:solidFill>
                          <a:effectLst/>
                        </a:rPr>
                        <a:t>Aligned to PSAT and SAT schedules</a:t>
                      </a:r>
                    </a:p>
                  </a:txBody>
                  <a:tcPr marL="0" marR="0" marT="0" marB="0" anchor="ctr"/>
                </a:tc>
                <a:extLst>
                  <a:ext uri="{0D108BD9-81ED-4DB2-BD59-A6C34878D82A}">
                    <a16:rowId xmlns:a16="http://schemas.microsoft.com/office/drawing/2014/main" val="3356140669"/>
                  </a:ext>
                </a:extLst>
              </a:tr>
            </a:tbl>
          </a:graphicData>
        </a:graphic>
      </p:graphicFrame>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12</a:t>
            </a:fld>
            <a:endParaRPr lang="en-US" dirty="0"/>
          </a:p>
        </p:txBody>
      </p:sp>
      <p:sp>
        <p:nvSpPr>
          <p:cNvPr id="6" name="TextBox 5"/>
          <p:cNvSpPr txBox="1"/>
          <p:nvPr/>
        </p:nvSpPr>
        <p:spPr>
          <a:xfrm>
            <a:off x="942975" y="5670992"/>
            <a:ext cx="6995582" cy="923330"/>
          </a:xfrm>
          <a:prstGeom prst="rect">
            <a:avLst/>
          </a:prstGeom>
          <a:noFill/>
        </p:spPr>
        <p:txBody>
          <a:bodyPr wrap="square" rtlCol="0">
            <a:spAutoFit/>
          </a:bodyPr>
          <a:lstStyle/>
          <a:p>
            <a:r>
              <a:rPr lang="en-US" baseline="30000" dirty="0">
                <a:solidFill>
                  <a:srgbClr val="000000"/>
                </a:solidFill>
              </a:rPr>
              <a:t>1</a:t>
            </a:r>
            <a:r>
              <a:rPr lang="en-US" dirty="0">
                <a:solidFill>
                  <a:srgbClr val="000000"/>
                </a:solidFill>
              </a:rPr>
              <a:t>See next two slides for early window options</a:t>
            </a:r>
          </a:p>
          <a:p>
            <a:r>
              <a:rPr lang="en-US" baseline="30000" dirty="0">
                <a:solidFill>
                  <a:srgbClr val="000000"/>
                </a:solidFill>
              </a:rPr>
              <a:t>2</a:t>
            </a:r>
            <a:r>
              <a:rPr lang="en-US" dirty="0">
                <a:solidFill>
                  <a:srgbClr val="000000"/>
                </a:solidFill>
              </a:rPr>
              <a:t>CSLA is for eligible English learners in grades 3 and 4 only</a:t>
            </a:r>
          </a:p>
          <a:p>
            <a:r>
              <a:rPr lang="en-US" baseline="30000" dirty="0">
                <a:solidFill>
                  <a:srgbClr val="000000"/>
                </a:solidFill>
              </a:rPr>
              <a:t>3</a:t>
            </a:r>
            <a:r>
              <a:rPr lang="en-US" dirty="0">
                <a:solidFill>
                  <a:srgbClr val="000000"/>
                </a:solidFill>
              </a:rPr>
              <a:t>District choice for initial test date</a:t>
            </a:r>
          </a:p>
        </p:txBody>
      </p:sp>
    </p:spTree>
    <p:extLst>
      <p:ext uri="{BB962C8B-B14F-4D97-AF65-F5344CB8AC3E}">
        <p14:creationId xmlns:p14="http://schemas.microsoft.com/office/powerpoint/2010/main" val="146852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CMAS Assessment Window </a:t>
            </a:r>
          </a:p>
        </p:txBody>
      </p:sp>
      <p:sp>
        <p:nvSpPr>
          <p:cNvPr id="3" name="Content Placeholder 2"/>
          <p:cNvSpPr>
            <a:spLocks noGrp="1"/>
          </p:cNvSpPr>
          <p:nvPr>
            <p:ph idx="1"/>
          </p:nvPr>
        </p:nvSpPr>
        <p:spPr>
          <a:xfrm>
            <a:off x="274320" y="1463040"/>
            <a:ext cx="8241030" cy="4640674"/>
          </a:xfrm>
        </p:spPr>
        <p:txBody>
          <a:bodyPr/>
          <a:lstStyle/>
          <a:p>
            <a:pPr marL="342900" indent="-342900">
              <a:lnSpc>
                <a:spcPct val="100000"/>
              </a:lnSpc>
              <a:buFont typeface="Arial" panose="020B0604020202020204" pitchFamily="34" charset="0"/>
              <a:buChar char="•"/>
            </a:pPr>
            <a:r>
              <a:rPr lang="en-US" dirty="0">
                <a:solidFill>
                  <a:schemeClr val="tx1"/>
                </a:solidFill>
              </a:rPr>
              <a:t>Official window: </a:t>
            </a:r>
            <a:r>
              <a:rPr lang="en-US" dirty="0"/>
              <a:t>April 11 - 29, 2022</a:t>
            </a:r>
          </a:p>
          <a:p>
            <a:pPr marL="1028700" lvl="1" indent="-342900">
              <a:lnSpc>
                <a:spcPct val="100000"/>
              </a:lnSpc>
            </a:pPr>
            <a:r>
              <a:rPr lang="en-US" dirty="0">
                <a:solidFill>
                  <a:schemeClr val="tx1"/>
                </a:solidFill>
              </a:rPr>
              <a:t>All elementary and middle school science administrations must be completed within this window</a:t>
            </a:r>
          </a:p>
          <a:p>
            <a:pPr marL="1028700" lvl="1" indent="-342900">
              <a:lnSpc>
                <a:spcPct val="100000"/>
              </a:lnSpc>
            </a:pPr>
            <a:r>
              <a:rPr lang="en-US" dirty="0">
                <a:solidFill>
                  <a:schemeClr val="tx1"/>
                </a:solidFill>
              </a:rPr>
              <a:t>All school-wide paper-based administrations for math and ELA must be completed within this window</a:t>
            </a:r>
          </a:p>
          <a:p>
            <a:pPr marL="1485900" lvl="2" indent="-342900">
              <a:lnSpc>
                <a:spcPct val="100000"/>
              </a:lnSpc>
            </a:pPr>
            <a:r>
              <a:rPr lang="en-US" dirty="0">
                <a:solidFill>
                  <a:schemeClr val="tx1"/>
                </a:solidFill>
              </a:rPr>
              <a:t>Students taking CoAlt </a:t>
            </a:r>
            <a:r>
              <a:rPr lang="en-US" dirty="0"/>
              <a:t>ELA and math (DLM)</a:t>
            </a:r>
            <a:r>
              <a:rPr lang="en-US" dirty="0">
                <a:solidFill>
                  <a:schemeClr val="tx1"/>
                </a:solidFill>
              </a:rPr>
              <a:t> </a:t>
            </a:r>
            <a:r>
              <a:rPr lang="en-US" dirty="0"/>
              <a:t>and those </a:t>
            </a:r>
            <a:r>
              <a:rPr lang="en-US" dirty="0">
                <a:solidFill>
                  <a:schemeClr val="tx1"/>
                </a:solidFill>
              </a:rPr>
              <a:t>requiring paper accommodations </a:t>
            </a:r>
            <a:r>
              <a:rPr lang="en-US" dirty="0"/>
              <a:t>should</a:t>
            </a:r>
            <a:r>
              <a:rPr lang="en-US" dirty="0">
                <a:solidFill>
                  <a:schemeClr val="tx1"/>
                </a:solidFill>
              </a:rPr>
              <a:t> test at the same time as their peers (this includes CSLA)</a:t>
            </a:r>
          </a:p>
          <a:p>
            <a:pPr marL="1485900" lvl="2" indent="-342900">
              <a:lnSpc>
                <a:spcPct val="100000"/>
              </a:lnSpc>
            </a:pPr>
            <a:endParaRPr lang="en-US" dirty="0">
              <a:solidFill>
                <a:schemeClr val="tx1"/>
              </a:solidFill>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162020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59909" cy="756418"/>
          </a:xfrm>
        </p:spPr>
        <p:txBody>
          <a:bodyPr anchor="ctr">
            <a:noAutofit/>
          </a:bodyPr>
          <a:lstStyle/>
          <a:p>
            <a:r>
              <a:rPr lang="en-US" sz="2800" dirty="0">
                <a:latin typeface="+mn-lt"/>
              </a:rPr>
              <a:t>CMAS Early Window Options</a:t>
            </a:r>
          </a:p>
        </p:txBody>
      </p:sp>
      <p:sp>
        <p:nvSpPr>
          <p:cNvPr id="3" name="Content Placeholder 2"/>
          <p:cNvSpPr>
            <a:spLocks noGrp="1"/>
          </p:cNvSpPr>
          <p:nvPr>
            <p:ph idx="1"/>
          </p:nvPr>
        </p:nvSpPr>
        <p:spPr>
          <a:xfrm>
            <a:off x="274319" y="1344168"/>
            <a:ext cx="8630783" cy="5377308"/>
          </a:xfrm>
        </p:spPr>
        <p:txBody>
          <a:bodyPr>
            <a:noAutofit/>
          </a:bodyPr>
          <a:lstStyle/>
          <a:p>
            <a:pPr marL="342900" indent="-342900">
              <a:buFont typeface="Arial" panose="020B0604020202020204" pitchFamily="34" charset="0"/>
              <a:buChar char="•"/>
            </a:pPr>
            <a:r>
              <a:rPr lang="en-US" sz="1800" dirty="0">
                <a:solidFill>
                  <a:schemeClr val="tx1"/>
                </a:solidFill>
              </a:rPr>
              <a:t>Online math and ELA</a:t>
            </a:r>
          </a:p>
          <a:p>
            <a:pPr marL="1028700" lvl="1" indent="-342900"/>
            <a:r>
              <a:rPr lang="en-US" sz="1800" dirty="0">
                <a:solidFill>
                  <a:schemeClr val="tx1"/>
                </a:solidFill>
              </a:rPr>
              <a:t>To compensate for technology capacity, the math and ELA window can open early for </a:t>
            </a:r>
            <a:r>
              <a:rPr lang="en-US" sz="1800" u="sng" dirty="0">
                <a:solidFill>
                  <a:schemeClr val="tx1"/>
                </a:solidFill>
              </a:rPr>
              <a:t>online administrations only</a:t>
            </a:r>
          </a:p>
          <a:p>
            <a:pPr marL="1485900" lvl="2" indent="-342900"/>
            <a:r>
              <a:rPr lang="en-US" dirty="0"/>
              <a:t>Students taking </a:t>
            </a:r>
            <a:r>
              <a:rPr lang="en-US" dirty="0" err="1"/>
              <a:t>CoAlt</a:t>
            </a:r>
            <a:r>
              <a:rPr lang="en-US" dirty="0"/>
              <a:t> ELA and Math (DLM) and those requiring paper accommodations should test at the same time as their peers (includes CSLA)</a:t>
            </a:r>
            <a:endParaRPr lang="en-US" u="sng" dirty="0">
              <a:solidFill>
                <a:schemeClr val="tx1"/>
              </a:solidFill>
            </a:endParaRPr>
          </a:p>
          <a:p>
            <a:pPr marL="1028700" lvl="1" indent="-342900"/>
            <a:r>
              <a:rPr lang="en-US" sz="1800" dirty="0">
                <a:solidFill>
                  <a:schemeClr val="tx1"/>
                </a:solidFill>
              </a:rPr>
              <a:t>Earliest start date for online math and ELA: </a:t>
            </a:r>
            <a:r>
              <a:rPr lang="en-US" sz="1800" b="1" dirty="0">
                <a:solidFill>
                  <a:srgbClr val="488BC9"/>
                </a:solidFill>
              </a:rPr>
              <a:t>March 21, 2022</a:t>
            </a:r>
          </a:p>
          <a:p>
            <a:pPr marL="1028700" lvl="1" indent="-342900"/>
            <a:r>
              <a:rPr lang="en-US" sz="1800" dirty="0">
                <a:solidFill>
                  <a:schemeClr val="tx1"/>
                </a:solidFill>
              </a:rPr>
              <a:t>This is an </a:t>
            </a:r>
            <a:r>
              <a:rPr lang="en-US" sz="1800" u="sng" dirty="0">
                <a:solidFill>
                  <a:schemeClr val="tx1"/>
                </a:solidFill>
              </a:rPr>
              <a:t>extended</a:t>
            </a:r>
            <a:r>
              <a:rPr lang="en-US" sz="1800" dirty="0">
                <a:solidFill>
                  <a:schemeClr val="tx1"/>
                </a:solidFill>
              </a:rPr>
              <a:t> window – total of 5 testing weeks</a:t>
            </a:r>
          </a:p>
          <a:p>
            <a:pPr marL="342900" indent="-342900">
              <a:buFont typeface="Arial" panose="020B0604020202020204" pitchFamily="34" charset="0"/>
              <a:buChar char="•"/>
            </a:pPr>
            <a:r>
              <a:rPr lang="en-US" sz="1800" dirty="0">
                <a:solidFill>
                  <a:schemeClr val="tx1"/>
                </a:solidFill>
              </a:rPr>
              <a:t>High school science</a:t>
            </a:r>
            <a:endParaRPr lang="en-US" sz="1800" dirty="0">
              <a:solidFill>
                <a:srgbClr val="FF0000"/>
              </a:solidFill>
            </a:endParaRPr>
          </a:p>
          <a:p>
            <a:pPr marL="1028700" lvl="1" indent="-342900"/>
            <a:r>
              <a:rPr lang="en-US" sz="1800" dirty="0">
                <a:solidFill>
                  <a:schemeClr val="tx1"/>
                </a:solidFill>
              </a:rPr>
              <a:t>To accommodate high school assessment schedules including SAT, AP and IB exams, the high school science window can open and close early</a:t>
            </a:r>
          </a:p>
          <a:p>
            <a:pPr marL="1028700" lvl="1" indent="-342900"/>
            <a:r>
              <a:rPr lang="en-US" sz="1800" dirty="0">
                <a:solidFill>
                  <a:schemeClr val="tx1"/>
                </a:solidFill>
              </a:rPr>
              <a:t>Early window options:</a:t>
            </a:r>
          </a:p>
          <a:p>
            <a:pPr marL="1485900" lvl="2" indent="-342900"/>
            <a:r>
              <a:rPr lang="en-US" b="1" dirty="0">
                <a:solidFill>
                  <a:srgbClr val="488BC9"/>
                </a:solidFill>
              </a:rPr>
              <a:t>March 28 – April 15, 2022</a:t>
            </a:r>
            <a:endParaRPr lang="en-US" dirty="0">
              <a:solidFill>
                <a:srgbClr val="488BC9"/>
              </a:solidFill>
            </a:endParaRPr>
          </a:p>
          <a:p>
            <a:pPr marL="1485900" lvl="2" indent="-342900"/>
            <a:r>
              <a:rPr lang="en-US" b="1" dirty="0">
                <a:solidFill>
                  <a:srgbClr val="488BC9"/>
                </a:solidFill>
              </a:rPr>
              <a:t>April 4 – April 22, 2022</a:t>
            </a:r>
          </a:p>
          <a:p>
            <a:pPr marL="1028700" lvl="1" indent="-342900"/>
            <a:r>
              <a:rPr lang="en-US" sz="1800" dirty="0">
                <a:solidFill>
                  <a:schemeClr val="tx1"/>
                </a:solidFill>
              </a:rPr>
              <a:t>This is an </a:t>
            </a:r>
            <a:r>
              <a:rPr lang="en-US" sz="1800" u="sng" dirty="0">
                <a:solidFill>
                  <a:schemeClr val="tx1"/>
                </a:solidFill>
              </a:rPr>
              <a:t>early</a:t>
            </a:r>
            <a:r>
              <a:rPr lang="en-US" sz="1800" dirty="0">
                <a:solidFill>
                  <a:schemeClr val="tx1"/>
                </a:solidFill>
              </a:rPr>
              <a:t> window – total of 3 testing weeks</a:t>
            </a:r>
          </a:p>
          <a:p>
            <a:pPr marL="342900" indent="-342900">
              <a:buFont typeface="Arial" panose="020B0604020202020204" pitchFamily="34" charset="0"/>
              <a:buChar char="•"/>
            </a:pPr>
            <a:r>
              <a:rPr lang="en-US" sz="1800" dirty="0">
                <a:solidFill>
                  <a:schemeClr val="tx1"/>
                </a:solidFill>
              </a:rPr>
              <a:t>Districts are asked at fall administration trainings to notify CDE of intent to participate in early windows by </a:t>
            </a:r>
            <a:r>
              <a:rPr lang="en-US" sz="1800" b="1" dirty="0">
                <a:solidFill>
                  <a:srgbClr val="488BC9"/>
                </a:solidFill>
              </a:rPr>
              <a:t>December 15, 2021</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13812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WIDA</a:t>
            </a:r>
            <a:br>
              <a:rPr lang="en-US" sz="4800" dirty="0">
                <a:latin typeface="+mn-lt"/>
              </a:rPr>
            </a:br>
            <a:r>
              <a:rPr lang="en-US" sz="4800" dirty="0">
                <a:latin typeface="+mn-lt"/>
              </a:rPr>
              <a:t>ACCESS for ELLs</a:t>
            </a:r>
            <a:r>
              <a:rPr lang="en-US" sz="4800" baseline="30000" dirty="0">
                <a:latin typeface="+mn-lt"/>
              </a:rPr>
              <a:t>®</a:t>
            </a:r>
            <a:br>
              <a:rPr lang="en-US" dirty="0">
                <a:solidFill>
                  <a:schemeClr val="tx1"/>
                </a:solidFill>
              </a:rPr>
            </a:br>
            <a:endParaRPr lang="en-US" dirty="0">
              <a:solidFill>
                <a:schemeClr val="tx1"/>
              </a:solidFill>
            </a:endParaRPr>
          </a:p>
        </p:txBody>
      </p:sp>
      <p:sp>
        <p:nvSpPr>
          <p:cNvPr id="3" name="Slide Number Placeholder 2"/>
          <p:cNvSpPr>
            <a:spLocks noGrp="1"/>
          </p:cNvSpPr>
          <p:nvPr>
            <p:ph type="sldNum" sz="quarter" idx="12"/>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07837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2800" dirty="0">
                <a:latin typeface="+mn-lt"/>
              </a:rPr>
              <a:t>ACCESS for ELLs</a:t>
            </a:r>
            <a:r>
              <a:rPr lang="en-US" sz="2800" baseline="30000" dirty="0">
                <a:latin typeface="+mn-lt"/>
              </a:rPr>
              <a:t>® </a:t>
            </a:r>
            <a:r>
              <a:rPr lang="en-US" sz="2800" dirty="0">
                <a:latin typeface="+mn-lt"/>
              </a:rPr>
              <a:t>Key Dates</a:t>
            </a:r>
          </a:p>
        </p:txBody>
      </p:sp>
      <p:sp>
        <p:nvSpPr>
          <p:cNvPr id="3" name="Content Placeholder 2"/>
          <p:cNvSpPr>
            <a:spLocks noGrp="1"/>
          </p:cNvSpPr>
          <p:nvPr>
            <p:ph idx="1"/>
          </p:nvPr>
        </p:nvSpPr>
        <p:spPr>
          <a:xfrm>
            <a:off x="274320" y="1463040"/>
            <a:ext cx="8241030" cy="4640674"/>
          </a:xfrm>
        </p:spPr>
        <p:txBody>
          <a:bodyPr>
            <a:normAutofit/>
          </a:bodyPr>
          <a:lstStyle/>
          <a:p>
            <a:pPr marL="342900" indent="-342900">
              <a:buFont typeface="Arial" panose="020B0604020202020204" pitchFamily="34" charset="0"/>
              <a:buChar char="•"/>
            </a:pPr>
            <a:r>
              <a:rPr lang="en-US" dirty="0">
                <a:solidFill>
                  <a:schemeClr val="tx1"/>
                </a:solidFill>
              </a:rPr>
              <a:t>DRC / ACCESS Training</a:t>
            </a:r>
          </a:p>
          <a:p>
            <a:pPr marL="800100" lvl="1" indent="-342900"/>
            <a:r>
              <a:rPr lang="en-US" dirty="0"/>
              <a:t>DTC Website  </a:t>
            </a:r>
            <a:r>
              <a:rPr lang="en-US" dirty="0">
                <a:hlinkClick r:id="rId2"/>
              </a:rPr>
              <a:t>http://www.cde.state.co.us/assessment/newassess-dtc</a:t>
            </a:r>
            <a:r>
              <a:rPr lang="en-US" dirty="0"/>
              <a:t> or WIDA AMS </a:t>
            </a:r>
            <a:r>
              <a:rPr lang="en-US" dirty="0">
                <a:hlinkClick r:id="rId3"/>
              </a:rPr>
              <a:t>https://www.drcedirect.com/</a:t>
            </a:r>
            <a:r>
              <a:rPr lang="en-US" dirty="0"/>
              <a:t>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t>Monday, January 10 – Friday, February 11, 2022</a:t>
            </a:r>
          </a:p>
          <a:p>
            <a:pPr marL="1028700" lvl="1" indent="-342900"/>
            <a:endParaRPr lang="en-US" sz="800" dirty="0">
              <a:highlight>
                <a:srgbClr val="FFFF00"/>
              </a:highlight>
            </a:endParaRPr>
          </a:p>
          <a:p>
            <a:pPr marL="1028700" lvl="1" indent="-342900"/>
            <a:endParaRPr lang="en-US" sz="800" dirty="0">
              <a:highlight>
                <a:srgbClr val="FFFF00"/>
              </a:highlight>
            </a:endParaRPr>
          </a:p>
          <a:p>
            <a:pPr marL="342900" indent="-342900">
              <a:buFont typeface="Arial" panose="020B0604020202020204" pitchFamily="34" charset="0"/>
              <a:buChar char="•"/>
            </a:pPr>
            <a:r>
              <a:rPr lang="en-US" dirty="0"/>
              <a:t>WIDA AMS Test Setup Available</a:t>
            </a:r>
          </a:p>
          <a:p>
            <a:pPr marL="1028700" lvl="1" indent="-342900"/>
            <a:r>
              <a:rPr lang="en-US" dirty="0"/>
              <a:t>December 1, 2021 – February 16, 2022</a:t>
            </a:r>
          </a:p>
          <a:p>
            <a:pPr marL="1028700" lvl="1" indent="-342900"/>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350757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49425" cy="756418"/>
          </a:xfrm>
        </p:spPr>
        <p:txBody>
          <a:bodyPr anchor="ctr">
            <a:normAutofit/>
          </a:bodyPr>
          <a:lstStyle/>
          <a:p>
            <a:r>
              <a:rPr lang="en-US" sz="2800" dirty="0">
                <a:latin typeface="+mn-lt"/>
              </a:rPr>
              <a:t>DRC Device and OS Support Updates</a:t>
            </a:r>
          </a:p>
        </p:txBody>
      </p:sp>
      <p:sp>
        <p:nvSpPr>
          <p:cNvPr id="3" name="Content Placeholder 2"/>
          <p:cNvSpPr>
            <a:spLocks noGrp="1"/>
          </p:cNvSpPr>
          <p:nvPr>
            <p:ph idx="1"/>
          </p:nvPr>
        </p:nvSpPr>
        <p:spPr>
          <a:xfrm>
            <a:off x="245193" y="1335024"/>
            <a:ext cx="8270157" cy="5228146"/>
          </a:xfrm>
        </p:spPr>
        <p:txBody>
          <a:bodyPr>
            <a:normAutofit/>
          </a:bodyPr>
          <a:lstStyle/>
          <a:p>
            <a:pPr marL="0" indent="0">
              <a:buNone/>
            </a:pPr>
            <a:r>
              <a:rPr lang="en-US" sz="2800" dirty="0">
                <a:ea typeface="Calibri" panose="020F0502020204030204" pitchFamily="34" charset="0"/>
              </a:rPr>
              <a:t>WIDA Screener: 2021-22 OS Support beginning:</a:t>
            </a:r>
          </a:p>
          <a:p>
            <a:pPr marL="457200"/>
            <a:r>
              <a:rPr lang="en-US" dirty="0"/>
              <a:t>iPad Pro 2021</a:t>
            </a:r>
          </a:p>
          <a:p>
            <a:pPr marL="457200"/>
            <a:r>
              <a:rPr lang="en-US" dirty="0"/>
              <a:t>iPad 10.2 9th Generation</a:t>
            </a:r>
          </a:p>
          <a:p>
            <a:pPr marL="457200"/>
            <a:r>
              <a:rPr lang="en-US" dirty="0"/>
              <a:t>Windows 10 Fall Release (21H2)</a:t>
            </a:r>
          </a:p>
          <a:p>
            <a:pPr marL="457200"/>
            <a:r>
              <a:rPr lang="en-US" dirty="0"/>
              <a:t>Windows 11</a:t>
            </a:r>
          </a:p>
          <a:p>
            <a:pPr marL="457200"/>
            <a:r>
              <a:rPr lang="en-US" dirty="0"/>
              <a:t>Windows Server 2022</a:t>
            </a:r>
          </a:p>
          <a:p>
            <a:pPr marL="457200"/>
            <a:r>
              <a:rPr lang="en-US" dirty="0"/>
              <a:t>macOS 12</a:t>
            </a:r>
          </a:p>
          <a:p>
            <a:pPr marL="457200"/>
            <a:r>
              <a:rPr lang="en-US" dirty="0" err="1"/>
              <a:t>iPadOS</a:t>
            </a:r>
            <a:r>
              <a:rPr lang="en-US" dirty="0"/>
              <a:t> 15</a:t>
            </a:r>
          </a:p>
          <a:p>
            <a:pPr marL="457200"/>
            <a:endParaRPr lang="en-US"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94283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49425" cy="756418"/>
          </a:xfrm>
        </p:spPr>
        <p:txBody>
          <a:bodyPr anchor="ctr">
            <a:normAutofit/>
          </a:bodyPr>
          <a:lstStyle/>
          <a:p>
            <a:r>
              <a:rPr lang="en-US" sz="2800" dirty="0">
                <a:latin typeface="+mn-lt"/>
              </a:rPr>
              <a:t>DRC Device and OS Support Updates</a:t>
            </a:r>
          </a:p>
        </p:txBody>
      </p:sp>
      <p:sp>
        <p:nvSpPr>
          <p:cNvPr id="3" name="Content Placeholder 2"/>
          <p:cNvSpPr>
            <a:spLocks noGrp="1"/>
          </p:cNvSpPr>
          <p:nvPr>
            <p:ph idx="1"/>
          </p:nvPr>
        </p:nvSpPr>
        <p:spPr>
          <a:xfrm>
            <a:off x="245193" y="1335024"/>
            <a:ext cx="8270157" cy="5228146"/>
          </a:xfrm>
        </p:spPr>
        <p:txBody>
          <a:bodyPr>
            <a:normAutofit/>
          </a:bodyPr>
          <a:lstStyle/>
          <a:p>
            <a:pPr marL="0" indent="0">
              <a:buNone/>
            </a:pPr>
            <a:r>
              <a:rPr lang="en-US" sz="2800" dirty="0">
                <a:ea typeface="Calibri" panose="020F0502020204030204" pitchFamily="34" charset="0"/>
              </a:rPr>
              <a:t>WIDA Screener: 2021-22 OS Support ended</a:t>
            </a:r>
          </a:p>
          <a:p>
            <a:pPr marL="457200"/>
            <a:r>
              <a:rPr lang="en-US" dirty="0"/>
              <a:t>Windows 32-bit Devices</a:t>
            </a:r>
          </a:p>
          <a:p>
            <a:pPr marL="457200"/>
            <a:r>
              <a:rPr lang="en-US" dirty="0"/>
              <a:t>Windows 7</a:t>
            </a:r>
          </a:p>
          <a:p>
            <a:pPr marL="457200"/>
            <a:r>
              <a:rPr lang="en-US" dirty="0" err="1"/>
              <a:t>iPadOS</a:t>
            </a:r>
            <a:r>
              <a:rPr lang="en-US" dirty="0"/>
              <a:t> 13</a:t>
            </a:r>
          </a:p>
          <a:p>
            <a:pPr marL="457200"/>
            <a:r>
              <a:rPr lang="en-US" dirty="0"/>
              <a:t>Ubuntu 16.04</a:t>
            </a:r>
          </a:p>
          <a:p>
            <a:pPr marL="457200"/>
            <a:endParaRPr lang="en-US" dirty="0">
              <a:ea typeface="Calibri" panose="020F0502020204030204" pitchFamily="34" charset="0"/>
            </a:endParaRPr>
          </a:p>
          <a:p>
            <a:pPr indent="0">
              <a:buNone/>
            </a:pPr>
            <a:r>
              <a:rPr lang="en-US" dirty="0">
                <a:ea typeface="Calibri" panose="020F0502020204030204" pitchFamily="34" charset="0"/>
              </a:rPr>
              <a:t>Ending</a:t>
            </a:r>
          </a:p>
          <a:p>
            <a:pPr marL="571500" indent="-342900"/>
            <a:r>
              <a:rPr lang="en-US" dirty="0"/>
              <a:t>macOS 10.14– June 2022</a:t>
            </a:r>
          </a:p>
          <a:p>
            <a:pPr marL="571500" indent="-342900"/>
            <a:r>
              <a:rPr lang="en-US" dirty="0"/>
              <a:t>Windows 10 Versions 1507, 1607, 1809 and 2004 – June 2022</a:t>
            </a:r>
          </a:p>
          <a:p>
            <a:pPr marL="571500" indent="-342900"/>
            <a:r>
              <a:rPr lang="en-US" dirty="0"/>
              <a:t>Windows 10 Version 1909 –May 2022</a:t>
            </a:r>
            <a:endParaRPr lang="en-US" dirty="0">
              <a:ea typeface="Calibri" panose="020F0502020204030204" pitchFamily="34" charset="0"/>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1439538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DRC Chrome Updates</a:t>
            </a:r>
          </a:p>
        </p:txBody>
      </p:sp>
      <p:sp>
        <p:nvSpPr>
          <p:cNvPr id="3" name="Content Placeholder 2"/>
          <p:cNvSpPr>
            <a:spLocks noGrp="1"/>
          </p:cNvSpPr>
          <p:nvPr>
            <p:ph idx="1"/>
          </p:nvPr>
        </p:nvSpPr>
        <p:spPr>
          <a:xfrm>
            <a:off x="0" y="1272540"/>
            <a:ext cx="8869680" cy="5448936"/>
          </a:xfrm>
        </p:spPr>
        <p:txBody>
          <a:bodyPr>
            <a:normAutofit/>
          </a:bodyPr>
          <a:lstStyle/>
          <a:p>
            <a:pPr indent="0">
              <a:buNone/>
            </a:pPr>
            <a:r>
              <a:rPr lang="en-US" sz="2800" dirty="0"/>
              <a:t>DRC offers the following levels of support for Chrome OS: </a:t>
            </a:r>
          </a:p>
          <a:p>
            <a:pPr marL="1028700" lvl="1" indent="-342900"/>
            <a:r>
              <a:rPr lang="en-US" sz="2200" dirty="0"/>
              <a:t>Full Support for the current stable channel level. </a:t>
            </a:r>
          </a:p>
          <a:p>
            <a:pPr marL="1028700" lvl="1" indent="-342900"/>
            <a:endParaRPr lang="en-US" sz="2200" dirty="0"/>
          </a:p>
          <a:p>
            <a:pPr marL="1028700" lvl="1" indent="-342900"/>
            <a:r>
              <a:rPr lang="en-US" sz="2200" dirty="0"/>
              <a:t>Best Effort Support for stable channel levels between level 90 and current stable channel level. Note: DRC also offers Best Effort Support for unmanaged Chrome devices (the DRC INSIGHT Secure App for Chrome OS was manually installed) that meet the system device and supported operating system requirements. </a:t>
            </a:r>
          </a:p>
          <a:p>
            <a:pPr marL="1028700" lvl="1" indent="-342900"/>
            <a:endParaRPr lang="en-US" sz="2200" dirty="0"/>
          </a:p>
          <a:p>
            <a:pPr marL="1028700" lvl="1" indent="-342900"/>
            <a:r>
              <a:rPr lang="en-US" sz="2200" dirty="0"/>
              <a:t>End of Support (no support) for stable channel levels before 90.</a:t>
            </a:r>
          </a:p>
          <a:p>
            <a:pPr marL="1028700" lvl="1" indent="-342900"/>
            <a:endParaRPr lang="en-US" sz="2200" dirty="0"/>
          </a:p>
          <a:p>
            <a:pPr marL="1028700" lvl="1" indent="-342900"/>
            <a:r>
              <a:rPr lang="en-US" sz="2200" dirty="0"/>
              <a:t>DRC recommends not using any Chrome devices that have reached, or will reach, Auto Update Expiration (AUE) within the 2021-2022 school year for testing. For reference, use the following link to help determine the AUE of a specific Chrome device: </a:t>
            </a:r>
            <a:r>
              <a:rPr lang="en-US" sz="2200" dirty="0">
                <a:hlinkClick r:id="rId2"/>
              </a:rPr>
              <a:t>https://support.google.com/chrome/a/answer/6220366</a:t>
            </a:r>
            <a:r>
              <a:rPr lang="en-US" sz="2200" dirty="0"/>
              <a:t> </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193444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Welcome and Agenda</a:t>
            </a:r>
          </a:p>
        </p:txBody>
      </p:sp>
      <p:sp>
        <p:nvSpPr>
          <p:cNvPr id="3" name="Content Placeholder 2"/>
          <p:cNvSpPr>
            <a:spLocks noGrp="1"/>
          </p:cNvSpPr>
          <p:nvPr>
            <p:ph idx="1"/>
          </p:nvPr>
        </p:nvSpPr>
        <p:spPr>
          <a:xfrm>
            <a:off x="274320" y="1463040"/>
            <a:ext cx="8241030" cy="4640674"/>
          </a:xfrm>
        </p:spPr>
        <p:txBody>
          <a:bodyPr>
            <a:normAutofit/>
          </a:bodyPr>
          <a:lstStyle/>
          <a:p>
            <a:r>
              <a:rPr lang="en-US" sz="2800" dirty="0"/>
              <a:t>General Information</a:t>
            </a:r>
          </a:p>
          <a:p>
            <a:r>
              <a:rPr lang="en-US" sz="2800" dirty="0"/>
              <a:t>DTC responsibilities and privileges</a:t>
            </a:r>
          </a:p>
          <a:p>
            <a:r>
              <a:rPr lang="en-US" sz="2800" dirty="0"/>
              <a:t>DTC Listserv</a:t>
            </a:r>
          </a:p>
          <a:p>
            <a:r>
              <a:rPr lang="en-US" sz="2800" dirty="0"/>
              <a:t>State Assessment Schedule</a:t>
            </a:r>
          </a:p>
          <a:p>
            <a:r>
              <a:rPr lang="en-US" sz="2800" dirty="0"/>
              <a:t>ACCESS for ELLs</a:t>
            </a:r>
            <a:r>
              <a:rPr lang="en-US" sz="2800" baseline="30000" dirty="0"/>
              <a:t> </a:t>
            </a:r>
            <a:r>
              <a:rPr lang="en-US" sz="2800" dirty="0"/>
              <a:t>Insight</a:t>
            </a:r>
          </a:p>
          <a:p>
            <a:r>
              <a:rPr lang="en-US" sz="2800" dirty="0"/>
              <a:t>CMAS/TestNav</a:t>
            </a:r>
          </a:p>
          <a:p>
            <a:r>
              <a:rPr lang="en-US" sz="2800" dirty="0" err="1"/>
              <a:t>CoAlt</a:t>
            </a:r>
            <a:r>
              <a:rPr lang="en-US" sz="2800" dirty="0"/>
              <a:t>/KITE</a:t>
            </a:r>
          </a:p>
          <a:p>
            <a:r>
              <a:rPr lang="en-US" sz="2800" dirty="0"/>
              <a:t>2021 CMAS Administration Overview</a:t>
            </a:r>
          </a:p>
          <a:p>
            <a:r>
              <a:rPr lang="en-US" sz="2800" dirty="0"/>
              <a:t>Online Speech-to-Text</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99548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latin typeface="+mn-lt"/>
              </a:rPr>
              <a:t>DRC Technology Reminders</a:t>
            </a:r>
          </a:p>
        </p:txBody>
      </p:sp>
      <p:sp>
        <p:nvSpPr>
          <p:cNvPr id="3" name="Content Placeholder 2"/>
          <p:cNvSpPr>
            <a:spLocks noGrp="1"/>
          </p:cNvSpPr>
          <p:nvPr>
            <p:ph idx="1"/>
          </p:nvPr>
        </p:nvSpPr>
        <p:spPr>
          <a:xfrm>
            <a:off x="329184" y="1463040"/>
            <a:ext cx="8186166" cy="4640674"/>
          </a:xfrm>
        </p:spPr>
        <p:txBody>
          <a:bodyPr/>
          <a:lstStyle/>
          <a:p>
            <a:pPr>
              <a:lnSpc>
                <a:spcPct val="100000"/>
              </a:lnSpc>
            </a:pPr>
            <a:r>
              <a:rPr lang="en-US" dirty="0"/>
              <a:t>Automatic Operating System Updates and Other Background Processes:</a:t>
            </a:r>
          </a:p>
          <a:p>
            <a:pPr marL="1028700" lvl="1" indent="-342900">
              <a:lnSpc>
                <a:spcPct val="100000"/>
              </a:lnSpc>
            </a:pPr>
            <a:r>
              <a:rPr lang="en-US" dirty="0"/>
              <a:t>Impacts Google, Microsoft and Apple </a:t>
            </a:r>
          </a:p>
          <a:p>
            <a:pPr marL="1028700" lvl="1" indent="-342900">
              <a:lnSpc>
                <a:spcPct val="100000"/>
              </a:lnSpc>
            </a:pPr>
            <a:endParaRPr lang="en-US" dirty="0"/>
          </a:p>
          <a:p>
            <a:pPr marL="1028700" lvl="1" indent="-342900">
              <a:lnSpc>
                <a:spcPct val="100000"/>
              </a:lnSpc>
            </a:pPr>
            <a:r>
              <a:rPr lang="en-US" dirty="0"/>
              <a:t>Update processes running in the background on testing devices consume CPU and memory</a:t>
            </a:r>
          </a:p>
          <a:p>
            <a:pPr marL="1028700" lvl="1" indent="-342900">
              <a:lnSpc>
                <a:spcPct val="100000"/>
              </a:lnSpc>
            </a:pPr>
            <a:endParaRPr lang="en-US" dirty="0"/>
          </a:p>
          <a:p>
            <a:pPr marL="1028700" lvl="1" indent="-342900">
              <a:lnSpc>
                <a:spcPct val="100000"/>
              </a:lnSpc>
            </a:pPr>
            <a:r>
              <a:rPr lang="en-US" dirty="0"/>
              <a:t>Can affect the testing experience</a:t>
            </a:r>
          </a:p>
          <a:p>
            <a:pPr marL="1485900" lvl="2" indent="-342900">
              <a:lnSpc>
                <a:spcPct val="100000"/>
              </a:lnSpc>
            </a:pPr>
            <a:r>
              <a:rPr lang="en-US" sz="2000" dirty="0"/>
              <a:t>Audio playback may be choppy </a:t>
            </a:r>
          </a:p>
          <a:p>
            <a:pPr marL="1485900" lvl="2" indent="-342900">
              <a:lnSpc>
                <a:spcPct val="100000"/>
              </a:lnSpc>
            </a:pPr>
            <a:r>
              <a:rPr lang="en-US" sz="2000" dirty="0"/>
              <a:t>Speaking test responses may be distorted</a:t>
            </a:r>
          </a:p>
          <a:p>
            <a:pPr>
              <a:lnSpc>
                <a:spcPct val="100000"/>
              </a:lnSpc>
            </a:pPr>
            <a:r>
              <a:rPr lang="en-US" dirty="0"/>
              <a:t>Verify devices have the most current version of the operating system before the test session starts to avoid issues.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23768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954" y="1866373"/>
            <a:ext cx="8765017" cy="2337620"/>
          </a:xfrm>
        </p:spPr>
        <p:txBody>
          <a:bodyPr>
            <a:noAutofit/>
          </a:bodyPr>
          <a:lstStyle/>
          <a:p>
            <a:r>
              <a:rPr lang="en-US" sz="4800" dirty="0">
                <a:latin typeface="+mn-lt"/>
              </a:rPr>
              <a:t>CMAS</a:t>
            </a:r>
            <a:br>
              <a:rPr lang="en-US" sz="4400" dirty="0">
                <a:latin typeface="+mn-lt"/>
              </a:rPr>
            </a:br>
            <a:r>
              <a:rPr lang="en-US" sz="4400" dirty="0">
                <a:latin typeface="+mn-lt"/>
              </a:rPr>
              <a:t>Mathematics, English Language Arts/Literacy, Colorado Spanish Language Arts (CSLA) &amp; Science </a:t>
            </a:r>
          </a:p>
        </p:txBody>
      </p:sp>
      <p:sp>
        <p:nvSpPr>
          <p:cNvPr id="3" name="Slide Number Placeholder 2"/>
          <p:cNvSpPr>
            <a:spLocks noGrp="1"/>
          </p:cNvSpPr>
          <p:nvPr>
            <p:ph type="sldNum" sz="quarter" idx="12"/>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74976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25501" cy="756418"/>
          </a:xfrm>
        </p:spPr>
        <p:txBody>
          <a:bodyPr anchor="ctr">
            <a:normAutofit/>
          </a:bodyPr>
          <a:lstStyle/>
          <a:p>
            <a:r>
              <a:rPr lang="en-US" sz="3600" dirty="0">
                <a:latin typeface="+mn-lt"/>
              </a:rPr>
              <a:t>CMAS Grades and Content Areas</a:t>
            </a:r>
          </a:p>
        </p:txBody>
      </p:sp>
      <p:sp>
        <p:nvSpPr>
          <p:cNvPr id="3" name="Content Placeholder 2"/>
          <p:cNvSpPr>
            <a:spLocks noGrp="1"/>
          </p:cNvSpPr>
          <p:nvPr>
            <p:ph idx="1"/>
          </p:nvPr>
        </p:nvSpPr>
        <p:spPr>
          <a:xfrm>
            <a:off x="274320" y="1362457"/>
            <a:ext cx="8241030" cy="5234896"/>
          </a:xfrm>
        </p:spPr>
        <p:txBody>
          <a:bodyPr>
            <a:normAutofit/>
          </a:bodyPr>
          <a:lstStyle/>
          <a:p>
            <a:pPr marL="0" indent="0">
              <a:buNone/>
            </a:pPr>
            <a:r>
              <a:rPr lang="en-US" dirty="0">
                <a:solidFill>
                  <a:schemeClr val="tx1"/>
                </a:solidFill>
              </a:rPr>
              <a:t>Science</a:t>
            </a:r>
          </a:p>
          <a:p>
            <a:pPr marL="342900" indent="-342900">
              <a:buFont typeface="Arial" panose="020B0604020202020204" pitchFamily="34" charset="0"/>
              <a:buChar char="•"/>
            </a:pPr>
            <a:r>
              <a:rPr lang="en-US" sz="2200" dirty="0">
                <a:solidFill>
                  <a:schemeClr val="tx1"/>
                </a:solidFill>
              </a:rPr>
              <a:t>Elementary, middle and high school assessments</a:t>
            </a:r>
          </a:p>
          <a:p>
            <a:pPr marL="1028700" lvl="1" indent="-342900"/>
            <a:r>
              <a:rPr lang="en-US" dirty="0">
                <a:solidFill>
                  <a:schemeClr val="tx1"/>
                </a:solidFill>
              </a:rPr>
              <a:t>Science: grades 5, 8 and 11</a:t>
            </a:r>
          </a:p>
          <a:p>
            <a:pPr marL="1485900" lvl="2" indent="-342900"/>
            <a:endParaRPr lang="en-US" sz="800" dirty="0"/>
          </a:p>
          <a:p>
            <a:pPr marL="0" indent="0">
              <a:buNone/>
            </a:pPr>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middle school assessments </a:t>
            </a: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only for eligible English learners in grades 3-4</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32485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17938"/>
            <a:ext cx="6081865" cy="756418"/>
          </a:xfrm>
        </p:spPr>
        <p:txBody>
          <a:bodyPr anchor="ctr">
            <a:normAutofit/>
          </a:bodyPr>
          <a:lstStyle/>
          <a:p>
            <a:r>
              <a:rPr lang="en-US" sz="3600" dirty="0">
                <a:latin typeface="+mn-lt"/>
              </a:rPr>
              <a:t>PearsonAccess</a:t>
            </a:r>
            <a:r>
              <a:rPr lang="en-US" sz="3600" baseline="30000" dirty="0">
                <a:latin typeface="+mn-lt"/>
              </a:rPr>
              <a:t>next</a:t>
            </a:r>
          </a:p>
        </p:txBody>
      </p:sp>
      <p:sp>
        <p:nvSpPr>
          <p:cNvPr id="3" name="Content Placeholder 2"/>
          <p:cNvSpPr>
            <a:spLocks noGrp="1"/>
          </p:cNvSpPr>
          <p:nvPr>
            <p:ph idx="1"/>
          </p:nvPr>
        </p:nvSpPr>
        <p:spPr>
          <a:xfrm>
            <a:off x="274320" y="1389888"/>
            <a:ext cx="8241030" cy="5331588"/>
          </a:xfrm>
        </p:spPr>
        <p:txBody>
          <a:bodyPr>
            <a:normAutofit/>
          </a:bodyPr>
          <a:lstStyle/>
          <a:p>
            <a:pPr marL="342900" indent="-342900">
              <a:buFont typeface="Arial" panose="020B0604020202020204" pitchFamily="34" charset="0"/>
              <a:buChar char="•"/>
            </a:pPr>
            <a:r>
              <a:rPr lang="en-US" dirty="0">
                <a:solidFill>
                  <a:schemeClr val="tx1"/>
                </a:solidFill>
              </a:rPr>
              <a:t>The online platform used for CMAS data management and administration</a:t>
            </a:r>
          </a:p>
          <a:p>
            <a:pPr marL="800100" lvl="1" indent="-342900"/>
            <a:r>
              <a:rPr lang="en-US" dirty="0"/>
              <a:t>DAC create district accounts and assign permissions</a:t>
            </a:r>
          </a:p>
          <a:p>
            <a:pPr marL="800100" lvl="1" indent="-342900"/>
            <a:r>
              <a:rPr lang="en-US" dirty="0"/>
              <a:t>Has a training site for testing.</a:t>
            </a:r>
          </a:p>
          <a:p>
            <a:pPr marL="342900" indent="-342900">
              <a:buFont typeface="Arial" panose="020B0604020202020204" pitchFamily="34" charset="0"/>
              <a:buChar char="•"/>
            </a:pPr>
            <a:r>
              <a:rPr lang="en-US" dirty="0">
                <a:solidFill>
                  <a:schemeClr val="tx1"/>
                </a:solidFill>
              </a:rPr>
              <a:t>PearsonAccess</a:t>
            </a:r>
            <a:r>
              <a:rPr lang="en-US" baseline="30000" dirty="0">
                <a:solidFill>
                  <a:schemeClr val="tx1"/>
                </a:solidFill>
              </a:rPr>
              <a:t>next</a:t>
            </a:r>
            <a:r>
              <a:rPr lang="en-US" dirty="0">
                <a:solidFill>
                  <a:schemeClr val="tx1"/>
                </a:solidFill>
              </a:rPr>
              <a:t> use will be covered during trainings</a:t>
            </a:r>
          </a:p>
          <a:p>
            <a:pPr marL="342900" indent="-342900"/>
            <a:r>
              <a:rPr lang="en-US" dirty="0">
                <a:solidFill>
                  <a:schemeClr val="tx1"/>
                </a:solidFill>
              </a:rPr>
              <a:t>Features DTC may use</a:t>
            </a:r>
            <a:endParaRPr lang="en-US" dirty="0"/>
          </a:p>
          <a:p>
            <a:pPr marL="800100" lvl="1" indent="-342900"/>
            <a:r>
              <a:rPr lang="en-US" sz="2000" dirty="0">
                <a:solidFill>
                  <a:schemeClr val="tx1"/>
                </a:solidFill>
              </a:rPr>
              <a:t>Conduct CMAS Infrastructure Trial in PAN training</a:t>
            </a:r>
          </a:p>
          <a:p>
            <a:pPr marL="1257300" lvl="2" indent="-342900"/>
            <a:r>
              <a:rPr lang="en-US" dirty="0"/>
              <a:t>Create Students</a:t>
            </a:r>
          </a:p>
          <a:p>
            <a:pPr marL="1257300" lvl="2" indent="-342900"/>
            <a:r>
              <a:rPr lang="en-US" dirty="0">
                <a:solidFill>
                  <a:schemeClr val="tx1"/>
                </a:solidFill>
              </a:rPr>
              <a:t>Create an Online Test Session</a:t>
            </a:r>
          </a:p>
          <a:p>
            <a:pPr marL="800100" lvl="1" indent="-342900"/>
            <a:r>
              <a:rPr lang="en-US" dirty="0">
                <a:solidFill>
                  <a:schemeClr val="tx1"/>
                </a:solidFill>
              </a:rPr>
              <a:t>Test Nav Configurations</a:t>
            </a:r>
          </a:p>
          <a:p>
            <a:pPr marL="800100" lvl="1" indent="-342900"/>
            <a:r>
              <a:rPr lang="en-US" dirty="0">
                <a:solidFill>
                  <a:schemeClr val="tx1"/>
                </a:solidFill>
              </a:rPr>
              <a:t>Precache Test Content</a:t>
            </a:r>
          </a:p>
          <a:p>
            <a:pPr marL="800100" lvl="1" indent="-342900"/>
            <a:r>
              <a:rPr lang="en-US" dirty="0">
                <a:solidFill>
                  <a:schemeClr val="tx1"/>
                </a:solidFill>
              </a:rPr>
              <a:t>Online Session Management</a:t>
            </a:r>
            <a:endParaRPr lang="en-US" dirty="0"/>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23</a:t>
            </a:fld>
            <a:endParaRPr lang="en-US" dirty="0"/>
          </a:p>
        </p:txBody>
      </p:sp>
      <p:pic>
        <p:nvPicPr>
          <p:cNvPr id="5" name="Picture 5" descr="https://support.assessment.pearson.com/download/attachments/6029315/pearsonaccess-next-text-small-orange.png?version=1&amp;modificationDate=1414172621000&amp;api=v2">
            <a:extLst>
              <a:ext uri="{FF2B5EF4-FFF2-40B4-BE49-F238E27FC236}">
                <a16:creationId xmlns:a16="http://schemas.microsoft.com/office/drawing/2014/main" id="{1C6FC82C-32D8-4C98-8307-A1F4493F8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5940819"/>
            <a:ext cx="1666875"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43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Requirements Policy</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24</a:t>
            </a:fld>
            <a:endParaRPr lang="en-US" dirty="0"/>
          </a:p>
        </p:txBody>
      </p:sp>
      <p:graphicFrame>
        <p:nvGraphicFramePr>
          <p:cNvPr id="5" name="Table 4">
            <a:extLst>
              <a:ext uri="{FF2B5EF4-FFF2-40B4-BE49-F238E27FC236}">
                <a16:creationId xmlns:a16="http://schemas.microsoft.com/office/drawing/2014/main" id="{137650A2-7D68-4140-80A3-073641EF718B}"/>
              </a:ext>
            </a:extLst>
          </p:cNvPr>
          <p:cNvGraphicFramePr>
            <a:graphicFrameLocks noGrp="1"/>
          </p:cNvGraphicFramePr>
          <p:nvPr/>
        </p:nvGraphicFramePr>
        <p:xfrm>
          <a:off x="126609" y="1252026"/>
          <a:ext cx="8862646" cy="5469449"/>
        </p:xfrm>
        <a:graphic>
          <a:graphicData uri="http://schemas.openxmlformats.org/drawingml/2006/table">
            <a:tbl>
              <a:tblPr firstRow="1" bandRow="1">
                <a:tableStyleId>{5C22544A-7EE6-4342-B048-85BDC9FD1C3A}</a:tableStyleId>
              </a:tblPr>
              <a:tblGrid>
                <a:gridCol w="1731625">
                  <a:extLst>
                    <a:ext uri="{9D8B030D-6E8A-4147-A177-3AD203B41FA5}">
                      <a16:colId xmlns:a16="http://schemas.microsoft.com/office/drawing/2014/main" val="126237389"/>
                    </a:ext>
                  </a:extLst>
                </a:gridCol>
                <a:gridCol w="4485862">
                  <a:extLst>
                    <a:ext uri="{9D8B030D-6E8A-4147-A177-3AD203B41FA5}">
                      <a16:colId xmlns:a16="http://schemas.microsoft.com/office/drawing/2014/main" val="874784100"/>
                    </a:ext>
                  </a:extLst>
                </a:gridCol>
                <a:gridCol w="2645159">
                  <a:extLst>
                    <a:ext uri="{9D8B030D-6E8A-4147-A177-3AD203B41FA5}">
                      <a16:colId xmlns:a16="http://schemas.microsoft.com/office/drawing/2014/main" val="3796661186"/>
                    </a:ext>
                  </a:extLst>
                </a:gridCol>
              </a:tblGrid>
              <a:tr h="894510">
                <a:tc>
                  <a:txBody>
                    <a:bodyPr/>
                    <a:lstStyle/>
                    <a:p>
                      <a:pPr algn="l" fontAlgn="t"/>
                      <a:r>
                        <a:rPr lang="en-US" sz="2400" dirty="0">
                          <a:effectLst/>
                        </a:rPr>
                        <a:t>OS:</a:t>
                      </a:r>
                    </a:p>
                  </a:txBody>
                  <a:tcPr marL="84328" marR="84328" marT="59030" marB="59030"/>
                </a:tc>
                <a:tc>
                  <a:txBody>
                    <a:bodyPr/>
                    <a:lstStyle/>
                    <a:p>
                      <a:pPr algn="l" fontAlgn="t"/>
                      <a:r>
                        <a:rPr lang="en-US" sz="2400" dirty="0">
                          <a:effectLst/>
                        </a:rPr>
                        <a:t>Based on manufacturer support Pearson will support:</a:t>
                      </a:r>
                    </a:p>
                  </a:txBody>
                  <a:tcPr marL="84328" marR="84328" marT="59030" marB="59030"/>
                </a:tc>
                <a:tc>
                  <a:txBody>
                    <a:bodyPr/>
                    <a:lstStyle/>
                    <a:p>
                      <a:pPr algn="l" fontAlgn="t"/>
                      <a:r>
                        <a:rPr lang="en-US" sz="2400" dirty="0">
                          <a:effectLst/>
                        </a:rPr>
                        <a:t>Resources:</a:t>
                      </a:r>
                    </a:p>
                  </a:txBody>
                  <a:tcPr marL="84328" marR="84328" marT="59030" marB="59030"/>
                </a:tc>
                <a:extLst>
                  <a:ext uri="{0D108BD9-81ED-4DB2-BD59-A6C34878D82A}">
                    <a16:rowId xmlns:a16="http://schemas.microsoft.com/office/drawing/2014/main" val="578628003"/>
                  </a:ext>
                </a:extLst>
              </a:tr>
              <a:tr h="761643">
                <a:tc>
                  <a:txBody>
                    <a:bodyPr/>
                    <a:lstStyle/>
                    <a:p>
                      <a:pPr algn="l" fontAlgn="t"/>
                      <a:r>
                        <a:rPr lang="en-US" sz="2000" dirty="0">
                          <a:effectLst/>
                        </a:rPr>
                        <a:t>OS X and macOS</a:t>
                      </a:r>
                    </a:p>
                  </a:txBody>
                  <a:tcPr marL="84328" marR="84328" marT="59030" marB="59030"/>
                </a:tc>
                <a:tc>
                  <a:txBody>
                    <a:bodyPr/>
                    <a:lstStyle/>
                    <a:p>
                      <a:pPr algn="l" fontAlgn="t"/>
                      <a:r>
                        <a:rPr lang="en-US" sz="2000" dirty="0">
                          <a:effectLst/>
                        </a:rPr>
                        <a:t>The two past releases as of July 15.</a:t>
                      </a:r>
                    </a:p>
                  </a:txBody>
                  <a:tcPr marL="84328" marR="84328" marT="59030" marB="59030"/>
                </a:tc>
                <a:tc>
                  <a:txBody>
                    <a:bodyPr/>
                    <a:lstStyle/>
                    <a:p>
                      <a:pPr algn="l" fontAlgn="t"/>
                      <a:r>
                        <a:rPr lang="en-US" sz="2000" dirty="0">
                          <a:effectLst/>
                        </a:rPr>
                        <a:t>N/A</a:t>
                      </a:r>
                    </a:p>
                  </a:txBody>
                  <a:tcPr marL="84328" marR="84328" marT="59030" marB="59030"/>
                </a:tc>
                <a:extLst>
                  <a:ext uri="{0D108BD9-81ED-4DB2-BD59-A6C34878D82A}">
                    <a16:rowId xmlns:a16="http://schemas.microsoft.com/office/drawing/2014/main" val="3514949110"/>
                  </a:ext>
                </a:extLst>
              </a:tr>
              <a:tr h="761643">
                <a:tc>
                  <a:txBody>
                    <a:bodyPr/>
                    <a:lstStyle/>
                    <a:p>
                      <a:pPr algn="l" fontAlgn="t"/>
                      <a:r>
                        <a:rPr lang="en-US" sz="2000">
                          <a:effectLst/>
                        </a:rPr>
                        <a:t>iOS</a:t>
                      </a:r>
                    </a:p>
                  </a:txBody>
                  <a:tcPr marL="84328" marR="84328" marT="59030" marB="59030"/>
                </a:tc>
                <a:tc>
                  <a:txBody>
                    <a:bodyPr/>
                    <a:lstStyle/>
                    <a:p>
                      <a:pPr algn="l" fontAlgn="t"/>
                      <a:r>
                        <a:rPr lang="en-US" sz="2000">
                          <a:effectLst/>
                        </a:rPr>
                        <a:t>The two past releases as of July 15.</a:t>
                      </a:r>
                    </a:p>
                  </a:txBody>
                  <a:tcPr marL="84328" marR="84328" marT="59030" marB="59030"/>
                </a:tc>
                <a:tc>
                  <a:txBody>
                    <a:bodyPr/>
                    <a:lstStyle/>
                    <a:p>
                      <a:pPr algn="l" fontAlgn="t"/>
                      <a:r>
                        <a:rPr lang="en-US" sz="2000" u="none" strike="noStrike">
                          <a:effectLst/>
                          <a:hlinkClick r:id="rId3"/>
                        </a:rPr>
                        <a:t>iOS Life Cycle Management</a:t>
                      </a:r>
                      <a:endParaRPr lang="en-US" sz="2000">
                        <a:effectLst/>
                      </a:endParaRPr>
                    </a:p>
                  </a:txBody>
                  <a:tcPr marL="84328" marR="84328" marT="59030" marB="59030"/>
                </a:tc>
                <a:extLst>
                  <a:ext uri="{0D108BD9-81ED-4DB2-BD59-A6C34878D82A}">
                    <a16:rowId xmlns:a16="http://schemas.microsoft.com/office/drawing/2014/main" val="1373260375"/>
                  </a:ext>
                </a:extLst>
              </a:tr>
              <a:tr h="948150">
                <a:tc>
                  <a:txBody>
                    <a:bodyPr/>
                    <a:lstStyle/>
                    <a:p>
                      <a:pPr algn="l" fontAlgn="t"/>
                      <a:r>
                        <a:rPr lang="en-US" sz="2000">
                          <a:effectLst/>
                        </a:rPr>
                        <a:t>ChromeOS</a:t>
                      </a:r>
                    </a:p>
                  </a:txBody>
                  <a:tcPr marL="84328" marR="84328" marT="59030" marB="59030"/>
                </a:tc>
                <a:tc>
                  <a:txBody>
                    <a:bodyPr/>
                    <a:lstStyle/>
                    <a:p>
                      <a:pPr algn="l" fontAlgn="t"/>
                      <a:r>
                        <a:rPr lang="en-US" sz="2000" dirty="0">
                          <a:effectLst/>
                        </a:rPr>
                        <a:t>Releases Google supports as of July 15 of the current calendar school year.</a:t>
                      </a:r>
                    </a:p>
                  </a:txBody>
                  <a:tcPr marL="84328" marR="84328" marT="59030" marB="59030"/>
                </a:tc>
                <a:tc>
                  <a:txBody>
                    <a:bodyPr/>
                    <a:lstStyle/>
                    <a:p>
                      <a:pPr algn="l" fontAlgn="t"/>
                      <a:r>
                        <a:rPr lang="en-US" sz="2000" u="none" strike="noStrike">
                          <a:effectLst/>
                          <a:hlinkClick r:id="rId4"/>
                        </a:rPr>
                        <a:t>Chrome Update Policy</a:t>
                      </a:r>
                      <a:endParaRPr lang="en-US" sz="2000">
                        <a:effectLst/>
                      </a:endParaRPr>
                    </a:p>
                  </a:txBody>
                  <a:tcPr marL="84328" marR="84328" marT="59030" marB="59030"/>
                </a:tc>
                <a:extLst>
                  <a:ext uri="{0D108BD9-81ED-4DB2-BD59-A6C34878D82A}">
                    <a16:rowId xmlns:a16="http://schemas.microsoft.com/office/drawing/2014/main" val="3578071310"/>
                  </a:ext>
                </a:extLst>
              </a:tr>
              <a:tr h="1080678">
                <a:tc>
                  <a:txBody>
                    <a:bodyPr/>
                    <a:lstStyle/>
                    <a:p>
                      <a:pPr algn="l" fontAlgn="t"/>
                      <a:r>
                        <a:rPr lang="en-US" sz="2000">
                          <a:effectLst/>
                        </a:rPr>
                        <a:t>Windows</a:t>
                      </a:r>
                    </a:p>
                    <a:p>
                      <a:pPr algn="l" fontAlgn="t"/>
                      <a:br>
                        <a:rPr lang="en-US" sz="2000">
                          <a:effectLst/>
                        </a:rPr>
                      </a:br>
                      <a:endParaRPr lang="en-US" sz="2000">
                        <a:effectLst/>
                      </a:endParaRPr>
                    </a:p>
                  </a:txBody>
                  <a:tcPr marL="84328" marR="84328" marT="59030" marB="59030"/>
                </a:tc>
                <a:tc>
                  <a:txBody>
                    <a:bodyPr/>
                    <a:lstStyle/>
                    <a:p>
                      <a:pPr algn="l" fontAlgn="t"/>
                      <a:r>
                        <a:rPr lang="en-US" sz="2000">
                          <a:effectLst/>
                        </a:rPr>
                        <a:t>Releases Microsoft supports as of July 15 of the current calendar school year.</a:t>
                      </a:r>
                    </a:p>
                  </a:txBody>
                  <a:tcPr marL="84328" marR="84328" marT="59030" marB="59030"/>
                </a:tc>
                <a:tc>
                  <a:txBody>
                    <a:bodyPr/>
                    <a:lstStyle/>
                    <a:p>
                      <a:pPr algn="l" fontAlgn="t"/>
                      <a:r>
                        <a:rPr lang="en-US" sz="2000" u="none" strike="noStrike">
                          <a:effectLst/>
                          <a:hlinkClick r:id="rId5"/>
                        </a:rPr>
                        <a:t>Windows lifecycle fact sheet</a:t>
                      </a:r>
                      <a:endParaRPr lang="en-US" sz="2000">
                        <a:effectLst/>
                      </a:endParaRPr>
                    </a:p>
                  </a:txBody>
                  <a:tcPr marL="84328" marR="84328" marT="59030" marB="59030"/>
                </a:tc>
                <a:extLst>
                  <a:ext uri="{0D108BD9-81ED-4DB2-BD59-A6C34878D82A}">
                    <a16:rowId xmlns:a16="http://schemas.microsoft.com/office/drawing/2014/main" val="1375356253"/>
                  </a:ext>
                </a:extLst>
              </a:tr>
              <a:tr h="580217">
                <a:tc>
                  <a:txBody>
                    <a:bodyPr/>
                    <a:lstStyle/>
                    <a:p>
                      <a:pPr algn="l" fontAlgn="t"/>
                      <a:r>
                        <a:rPr lang="en-US" sz="2000">
                          <a:effectLst/>
                        </a:rPr>
                        <a:t>Ubuntu</a:t>
                      </a:r>
                    </a:p>
                  </a:txBody>
                  <a:tcPr marL="84328" marR="84328" marT="59030" marB="59030"/>
                </a:tc>
                <a:tc>
                  <a:txBody>
                    <a:bodyPr/>
                    <a:lstStyle/>
                    <a:p>
                      <a:pPr algn="l" fontAlgn="t"/>
                      <a:r>
                        <a:rPr lang="en-US" sz="2000">
                          <a:effectLst/>
                        </a:rPr>
                        <a:t>The last two long-term releases.</a:t>
                      </a:r>
                    </a:p>
                  </a:txBody>
                  <a:tcPr marL="84328" marR="84328" marT="59030" marB="59030"/>
                </a:tc>
                <a:tc>
                  <a:txBody>
                    <a:bodyPr/>
                    <a:lstStyle/>
                    <a:p>
                      <a:pPr algn="l" fontAlgn="t"/>
                      <a:r>
                        <a:rPr lang="en-US" sz="2000">
                          <a:effectLst/>
                        </a:rPr>
                        <a:t>N/A</a:t>
                      </a:r>
                    </a:p>
                  </a:txBody>
                  <a:tcPr marL="84328" marR="84328" marT="59030" marB="59030"/>
                </a:tc>
                <a:extLst>
                  <a:ext uri="{0D108BD9-81ED-4DB2-BD59-A6C34878D82A}">
                    <a16:rowId xmlns:a16="http://schemas.microsoft.com/office/drawing/2014/main" val="1140792607"/>
                  </a:ext>
                </a:extLst>
              </a:tr>
              <a:tr h="442608">
                <a:tc>
                  <a:txBody>
                    <a:bodyPr/>
                    <a:lstStyle/>
                    <a:p>
                      <a:pPr algn="l" fontAlgn="t"/>
                      <a:r>
                        <a:rPr lang="en-US" sz="2000">
                          <a:effectLst/>
                        </a:rPr>
                        <a:t>Android</a:t>
                      </a:r>
                    </a:p>
                  </a:txBody>
                  <a:tcPr marL="84328" marR="84328" marT="59030" marB="59030"/>
                </a:tc>
                <a:tc>
                  <a:txBody>
                    <a:bodyPr/>
                    <a:lstStyle/>
                    <a:p>
                      <a:pPr algn="l" fontAlgn="t"/>
                      <a:r>
                        <a:rPr lang="en-US" sz="2000">
                          <a:effectLst/>
                        </a:rPr>
                        <a:t>The last two releases.</a:t>
                      </a:r>
                    </a:p>
                  </a:txBody>
                  <a:tcPr marL="84328" marR="84328" marT="59030" marB="59030"/>
                </a:tc>
                <a:tc>
                  <a:txBody>
                    <a:bodyPr/>
                    <a:lstStyle/>
                    <a:p>
                      <a:pPr algn="l" fontAlgn="t"/>
                      <a:r>
                        <a:rPr lang="en-US" sz="2000" u="none" strike="noStrike" dirty="0">
                          <a:effectLst/>
                          <a:hlinkClick r:id="rId6"/>
                        </a:rPr>
                        <a:t>Android</a:t>
                      </a:r>
                      <a:r>
                        <a:rPr lang="en-US" sz="2000" dirty="0">
                          <a:effectLst/>
                        </a:rPr>
                        <a:t> website</a:t>
                      </a:r>
                    </a:p>
                  </a:txBody>
                  <a:tcPr marL="84328" marR="84328" marT="59030" marB="59030"/>
                </a:tc>
                <a:extLst>
                  <a:ext uri="{0D108BD9-81ED-4DB2-BD59-A6C34878D82A}">
                    <a16:rowId xmlns:a16="http://schemas.microsoft.com/office/drawing/2014/main" val="2501382552"/>
                  </a:ext>
                </a:extLst>
              </a:tr>
            </a:tbl>
          </a:graphicData>
        </a:graphic>
      </p:graphicFrame>
      <p:sp>
        <p:nvSpPr>
          <p:cNvPr id="6" name="TextBox 5">
            <a:extLst>
              <a:ext uri="{FF2B5EF4-FFF2-40B4-BE49-F238E27FC236}">
                <a16:creationId xmlns:a16="http://schemas.microsoft.com/office/drawing/2014/main" id="{4601EFD6-CF6A-4704-8D1F-F090E34CC734}"/>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
        <p:nvSpPr>
          <p:cNvPr id="8" name="TextBox 7">
            <a:extLst>
              <a:ext uri="{FF2B5EF4-FFF2-40B4-BE49-F238E27FC236}">
                <a16:creationId xmlns:a16="http://schemas.microsoft.com/office/drawing/2014/main" id="{B98A90F6-F818-45D4-8F5B-C61FB0411422}"/>
              </a:ext>
            </a:extLst>
          </p:cNvPr>
          <p:cNvSpPr txBox="1"/>
          <p:nvPr/>
        </p:nvSpPr>
        <p:spPr>
          <a:xfrm>
            <a:off x="2263515" y="3244334"/>
            <a:ext cx="4586990" cy="369332"/>
          </a:xfrm>
          <a:prstGeom prst="rect">
            <a:avLst/>
          </a:prstGeom>
          <a:noFill/>
        </p:spPr>
        <p:txBody>
          <a:bodyPr wrap="square">
            <a:spAutoFit/>
          </a:bodyPr>
          <a:lstStyle/>
          <a:p>
            <a:r>
              <a:rPr lang="en-US" dirty="0"/>
              <a:t>Stable channel update for Chrome OS</a:t>
            </a:r>
          </a:p>
        </p:txBody>
      </p:sp>
    </p:spTree>
    <p:extLst>
      <p:ext uri="{BB962C8B-B14F-4D97-AF65-F5344CB8AC3E}">
        <p14:creationId xmlns:p14="http://schemas.microsoft.com/office/powerpoint/2010/main" val="144285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Software Requirements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25</a:t>
            </a:fld>
            <a:endParaRPr lang="en-US" dirty="0"/>
          </a:p>
        </p:txBody>
      </p:sp>
      <p:graphicFrame>
        <p:nvGraphicFramePr>
          <p:cNvPr id="8" name="Table 7">
            <a:extLst>
              <a:ext uri="{FF2B5EF4-FFF2-40B4-BE49-F238E27FC236}">
                <a16:creationId xmlns:a16="http://schemas.microsoft.com/office/drawing/2014/main" id="{2F3203F6-CE2A-4792-BCD3-B602EABC4190}"/>
              </a:ext>
            </a:extLst>
          </p:cNvPr>
          <p:cNvGraphicFramePr>
            <a:graphicFrameLocks noGrp="1"/>
          </p:cNvGraphicFramePr>
          <p:nvPr>
            <p:extLst>
              <p:ext uri="{D42A27DB-BD31-4B8C-83A1-F6EECF244321}">
                <p14:modId xmlns:p14="http://schemas.microsoft.com/office/powerpoint/2010/main" val="610364246"/>
              </p:ext>
            </p:extLst>
          </p:nvPr>
        </p:nvGraphicFramePr>
        <p:xfrm>
          <a:off x="285188" y="1373938"/>
          <a:ext cx="8573623" cy="4649899"/>
        </p:xfrm>
        <a:graphic>
          <a:graphicData uri="http://schemas.openxmlformats.org/drawingml/2006/table">
            <a:tbl>
              <a:tblPr firstRow="1" bandRow="1">
                <a:tableStyleId>{5C22544A-7EE6-4342-B048-85BDC9FD1C3A}</a:tableStyleId>
              </a:tblPr>
              <a:tblGrid>
                <a:gridCol w="3683411">
                  <a:extLst>
                    <a:ext uri="{9D8B030D-6E8A-4147-A177-3AD203B41FA5}">
                      <a16:colId xmlns:a16="http://schemas.microsoft.com/office/drawing/2014/main" val="240600243"/>
                    </a:ext>
                  </a:extLst>
                </a:gridCol>
                <a:gridCol w="4890212">
                  <a:extLst>
                    <a:ext uri="{9D8B030D-6E8A-4147-A177-3AD203B41FA5}">
                      <a16:colId xmlns:a16="http://schemas.microsoft.com/office/drawing/2014/main" val="2739919444"/>
                    </a:ext>
                  </a:extLst>
                </a:gridCol>
              </a:tblGrid>
              <a:tr h="464849">
                <a:tc>
                  <a:txBody>
                    <a:bodyPr/>
                    <a:lstStyle/>
                    <a:p>
                      <a:pPr algn="l" fontAlgn="t"/>
                      <a:r>
                        <a:rPr lang="en-US" sz="2400" dirty="0">
                          <a:effectLst/>
                        </a:rPr>
                        <a:t>OS</a:t>
                      </a:r>
                      <a:endParaRPr lang="en-US" sz="2400" b="1" dirty="0">
                        <a:effectLst/>
                      </a:endParaRPr>
                    </a:p>
                  </a:txBody>
                  <a:tcPr marL="95250" marR="95250" marT="66675" marB="66675"/>
                </a:tc>
                <a:tc>
                  <a:txBody>
                    <a:bodyPr/>
                    <a:lstStyle/>
                    <a:p>
                      <a:pPr algn="l" fontAlgn="t"/>
                      <a:r>
                        <a:rPr lang="en-US" sz="2400" dirty="0">
                          <a:effectLst/>
                        </a:rPr>
                        <a:t>Estimated Version Support 2021-22</a:t>
                      </a:r>
                      <a:endParaRPr lang="en-US" sz="2400" b="1" dirty="0">
                        <a:effectLst/>
                      </a:endParaRPr>
                    </a:p>
                  </a:txBody>
                  <a:tcPr marL="95250" marR="95250" marT="66675" marB="66675"/>
                </a:tc>
                <a:extLst>
                  <a:ext uri="{0D108BD9-81ED-4DB2-BD59-A6C34878D82A}">
                    <a16:rowId xmlns:a16="http://schemas.microsoft.com/office/drawing/2014/main" val="3204430530"/>
                  </a:ext>
                </a:extLst>
              </a:tr>
              <a:tr h="691950">
                <a:tc>
                  <a:txBody>
                    <a:bodyPr/>
                    <a:lstStyle/>
                    <a:p>
                      <a:pPr algn="l" fontAlgn="t"/>
                      <a:r>
                        <a:rPr lang="en-US" sz="2000" dirty="0">
                          <a:effectLst/>
                        </a:rPr>
                        <a:t>Android </a:t>
                      </a:r>
                      <a:br>
                        <a:rPr lang="en-US" sz="2000" dirty="0">
                          <a:effectLst/>
                        </a:rPr>
                      </a:br>
                      <a:r>
                        <a:rPr lang="en-US" sz="2000" dirty="0">
                          <a:effectLst/>
                        </a:rPr>
                        <a:t>(pending resolution with Google)</a:t>
                      </a:r>
                    </a:p>
                  </a:txBody>
                  <a:tcPr marL="95250" marR="95250" marT="66675" marB="66675"/>
                </a:tc>
                <a:tc>
                  <a:txBody>
                    <a:bodyPr/>
                    <a:lstStyle/>
                    <a:p>
                      <a:pPr algn="l" fontAlgn="t"/>
                      <a:r>
                        <a:rPr lang="en-US" sz="2000" dirty="0">
                          <a:effectLst/>
                        </a:rPr>
                        <a:t>11</a:t>
                      </a:r>
                    </a:p>
                  </a:txBody>
                  <a:tcPr marL="95250" marR="95250" marT="66675" marB="66675"/>
                </a:tc>
                <a:extLst>
                  <a:ext uri="{0D108BD9-81ED-4DB2-BD59-A6C34878D82A}">
                    <a16:rowId xmlns:a16="http://schemas.microsoft.com/office/drawing/2014/main" val="2146123263"/>
                  </a:ext>
                </a:extLst>
              </a:tr>
              <a:tr h="523344">
                <a:tc>
                  <a:txBody>
                    <a:bodyPr/>
                    <a:lstStyle/>
                    <a:p>
                      <a:pPr algn="l" fontAlgn="t"/>
                      <a:r>
                        <a:rPr lang="en-US" sz="2000" dirty="0">
                          <a:effectLst/>
                        </a:rPr>
                        <a:t>Chrome OS</a:t>
                      </a:r>
                    </a:p>
                  </a:txBody>
                  <a:tcPr marL="95250" marR="95250" marT="66675" marB="66675"/>
                </a:tc>
                <a:tc>
                  <a:txBody>
                    <a:bodyPr/>
                    <a:lstStyle/>
                    <a:p>
                      <a:pPr algn="l" fontAlgn="t"/>
                      <a:r>
                        <a:rPr lang="en-US" sz="2000" dirty="0">
                          <a:effectLst/>
                        </a:rPr>
                        <a:t>91+</a:t>
                      </a:r>
                    </a:p>
                  </a:txBody>
                  <a:tcPr marL="95250" marR="95250" marT="66675" marB="66675"/>
                </a:tc>
                <a:extLst>
                  <a:ext uri="{0D108BD9-81ED-4DB2-BD59-A6C34878D82A}">
                    <a16:rowId xmlns:a16="http://schemas.microsoft.com/office/drawing/2014/main" val="3545189473"/>
                  </a:ext>
                </a:extLst>
              </a:tr>
              <a:tr h="483613">
                <a:tc>
                  <a:txBody>
                    <a:bodyPr/>
                    <a:lstStyle/>
                    <a:p>
                      <a:pPr algn="l" fontAlgn="t"/>
                      <a:r>
                        <a:rPr lang="en-US" sz="2000" dirty="0">
                          <a:effectLst/>
                        </a:rPr>
                        <a:t>iOS</a:t>
                      </a:r>
                    </a:p>
                  </a:txBody>
                  <a:tcPr marL="95250" marR="95250" marT="66675" marB="66675"/>
                </a:tc>
                <a:tc>
                  <a:txBody>
                    <a:bodyPr/>
                    <a:lstStyle/>
                    <a:p>
                      <a:pPr algn="l" fontAlgn="t"/>
                      <a:r>
                        <a:rPr lang="en-US" sz="2000" dirty="0">
                          <a:effectLst/>
                        </a:rPr>
                        <a:t>13-14.x</a:t>
                      </a:r>
                    </a:p>
                  </a:txBody>
                  <a:tcPr marL="95250" marR="95250" marT="66675" marB="66675"/>
                </a:tc>
                <a:extLst>
                  <a:ext uri="{0D108BD9-81ED-4DB2-BD59-A6C34878D82A}">
                    <a16:rowId xmlns:a16="http://schemas.microsoft.com/office/drawing/2014/main" val="220785356"/>
                  </a:ext>
                </a:extLst>
              </a:tr>
              <a:tr h="408073">
                <a:tc>
                  <a:txBody>
                    <a:bodyPr/>
                    <a:lstStyle/>
                    <a:p>
                      <a:pPr algn="l" fontAlgn="t"/>
                      <a:r>
                        <a:rPr lang="en-US" sz="2000">
                          <a:effectLst/>
                        </a:rPr>
                        <a:t>Linux</a:t>
                      </a:r>
                    </a:p>
                  </a:txBody>
                  <a:tcPr marL="95250" marR="95250" marT="66675" marB="66675"/>
                </a:tc>
                <a:tc>
                  <a:txBody>
                    <a:bodyPr/>
                    <a:lstStyle/>
                    <a:p>
                      <a:pPr algn="l" fontAlgn="t"/>
                      <a:r>
                        <a:rPr lang="en-US" sz="2000" dirty="0">
                          <a:effectLst/>
                        </a:rPr>
                        <a:t>Fedora 33 x(64-bit); Ubuntu 18.04 (64-bit)</a:t>
                      </a:r>
                    </a:p>
                  </a:txBody>
                  <a:tcPr marL="95250" marR="95250" marT="66675" marB="66675"/>
                </a:tc>
                <a:extLst>
                  <a:ext uri="{0D108BD9-81ED-4DB2-BD59-A6C34878D82A}">
                    <a16:rowId xmlns:a16="http://schemas.microsoft.com/office/drawing/2014/main" val="863910213"/>
                  </a:ext>
                </a:extLst>
              </a:tr>
              <a:tr h="947440">
                <a:tc>
                  <a:txBody>
                    <a:bodyPr/>
                    <a:lstStyle/>
                    <a:p>
                      <a:pPr algn="l" fontAlgn="t"/>
                      <a:r>
                        <a:rPr lang="en-US" sz="2000">
                          <a:effectLst/>
                        </a:rPr>
                        <a:t>OS X/macOS</a:t>
                      </a:r>
                    </a:p>
                  </a:txBody>
                  <a:tcPr marL="95250" marR="95250" marT="66675" marB="66675"/>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a:effectLst/>
                        </a:rPr>
                        <a:t>10.14-11 </a:t>
                      </a:r>
                      <a:r>
                        <a:rPr lang="en-US" sz="1800" b="0" i="0" kern="1200" dirty="0">
                          <a:solidFill>
                            <a:schemeClr val="dk1"/>
                          </a:solidFill>
                          <a:effectLst/>
                          <a:latin typeface="+mn-lt"/>
                          <a:ea typeface="+mn-ea"/>
                          <a:cs typeface="+mn-cs"/>
                        </a:rPr>
                        <a:t>(Intel Mac); Apple silicon (ARM64)</a:t>
                      </a:r>
                      <a:r>
                        <a:rPr lang="en-US" sz="1800" b="0" i="1" kern="1200" dirty="0">
                          <a:solidFill>
                            <a:schemeClr val="dk1"/>
                          </a:solidFill>
                          <a:effectLst/>
                          <a:latin typeface="+mn-lt"/>
                          <a:ea typeface="+mn-ea"/>
                          <a:cs typeface="+mn-cs"/>
                        </a:rPr>
                        <a:t> only with TestNav 8.17 and above</a:t>
                      </a:r>
                      <a:endParaRPr lang="en-US" sz="1800" b="0" i="0" kern="1200" dirty="0">
                        <a:solidFill>
                          <a:schemeClr val="dk1"/>
                        </a:solidFill>
                        <a:effectLst/>
                        <a:latin typeface="+mn-lt"/>
                        <a:ea typeface="+mn-ea"/>
                        <a:cs typeface="+mn-cs"/>
                      </a:endParaRPr>
                    </a:p>
                    <a:p>
                      <a:pPr algn="l" fontAlgn="t"/>
                      <a:endParaRPr lang="en-US" sz="2000" dirty="0">
                        <a:effectLst/>
                      </a:endParaRPr>
                    </a:p>
                  </a:txBody>
                  <a:tcPr marL="95250" marR="95250" marT="66675" marB="66675"/>
                </a:tc>
                <a:extLst>
                  <a:ext uri="{0D108BD9-81ED-4DB2-BD59-A6C34878D82A}">
                    <a16:rowId xmlns:a16="http://schemas.microsoft.com/office/drawing/2014/main" val="1215553808"/>
                  </a:ext>
                </a:extLst>
              </a:tr>
              <a:tr h="945462">
                <a:tc>
                  <a:txBody>
                    <a:bodyPr/>
                    <a:lstStyle/>
                    <a:p>
                      <a:pPr algn="l" fontAlgn="t"/>
                      <a:r>
                        <a:rPr lang="en-US" sz="2000" dirty="0">
                          <a:effectLst/>
                        </a:rPr>
                        <a:t>Windows</a:t>
                      </a:r>
                    </a:p>
                  </a:txBody>
                  <a:tcPr marL="95250" marR="95250" marT="66675" marB="66675"/>
                </a:tc>
                <a:tc>
                  <a:txBody>
                    <a:bodyPr/>
                    <a:lstStyle/>
                    <a:p>
                      <a:pPr marL="0" algn="l" defTabSz="914400" rtl="0" eaLnBrk="1" fontAlgn="t" latinLnBrk="0" hangingPunct="1"/>
                      <a:r>
                        <a:rPr lang="en-US" sz="1800" b="0" i="0" kern="1200" dirty="0">
                          <a:solidFill>
                            <a:schemeClr val="dk1"/>
                          </a:solidFill>
                          <a:effectLst/>
                          <a:latin typeface="+mn-lt"/>
                          <a:ea typeface="+mn-ea"/>
                          <a:cs typeface="+mn-cs"/>
                        </a:rPr>
                        <a:t>10 x64 - 20H2, 21H1</a:t>
                      </a:r>
                      <a:endParaRPr lang="en-US" sz="2000" kern="1200" dirty="0">
                        <a:solidFill>
                          <a:schemeClr val="dk1"/>
                        </a:solidFill>
                        <a:effectLst/>
                        <a:latin typeface="+mn-lt"/>
                        <a:ea typeface="+mn-ea"/>
                        <a:cs typeface="+mn-cs"/>
                      </a:endParaRPr>
                    </a:p>
                  </a:txBody>
                  <a:tcPr marL="95250" marR="95250" marT="66675" marB="66675"/>
                </a:tc>
                <a:extLst>
                  <a:ext uri="{0D108BD9-81ED-4DB2-BD59-A6C34878D82A}">
                    <a16:rowId xmlns:a16="http://schemas.microsoft.com/office/drawing/2014/main" val="2600341472"/>
                  </a:ext>
                </a:extLst>
              </a:tr>
            </a:tbl>
          </a:graphicData>
        </a:graphic>
      </p:graphicFrame>
    </p:spTree>
    <p:extLst>
      <p:ext uri="{BB962C8B-B14F-4D97-AF65-F5344CB8AC3E}">
        <p14:creationId xmlns:p14="http://schemas.microsoft.com/office/powerpoint/2010/main" val="48847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TestNav Loss of Support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26</a:t>
            </a:fld>
            <a:endParaRPr lang="en-US" dirty="0"/>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095957" cy="4428585"/>
          </a:xfrm>
          <a:prstGeom prst="rect">
            <a:avLst/>
          </a:prstGeom>
        </p:spPr>
        <p:txBody>
          <a:bodyPr wrap="square">
            <a:spAutoFit/>
          </a:bodyPr>
          <a:lstStyle/>
          <a:p>
            <a:r>
              <a:rPr lang="en-US" sz="2800" dirty="0"/>
              <a:t>Updated TestNav System to drop support for:</a:t>
            </a:r>
          </a:p>
          <a:p>
            <a:endParaRPr lang="en-US" sz="2800" dirty="0"/>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macOS 10.13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iOS 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Chrome 83-90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Windows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8, 8.1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versions 1903 and older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5000"/>
              </a:lnSpc>
              <a:buFont typeface="Courier New" panose="02070309020205020404" pitchFamily="49" charset="0"/>
              <a:buChar char="o"/>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32-bit versions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5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Linux Fedora 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142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A078-DBB6-4DBF-B634-B02CEB3A9888}"/>
              </a:ext>
            </a:extLst>
          </p:cNvPr>
          <p:cNvSpPr>
            <a:spLocks noGrp="1"/>
          </p:cNvSpPr>
          <p:nvPr>
            <p:ph type="title"/>
          </p:nvPr>
        </p:nvSpPr>
        <p:spPr/>
        <p:txBody>
          <a:bodyPr>
            <a:normAutofit/>
          </a:bodyPr>
          <a:lstStyle/>
          <a:p>
            <a:r>
              <a:rPr lang="en-US" sz="3600" dirty="0">
                <a:latin typeface="+mn-lt"/>
              </a:rPr>
              <a:t>TestNav Added Support 2021-22</a:t>
            </a:r>
            <a:endParaRPr lang="en-US" sz="3600" dirty="0"/>
          </a:p>
        </p:txBody>
      </p:sp>
      <p:sp>
        <p:nvSpPr>
          <p:cNvPr id="3" name="Content Placeholder 2">
            <a:extLst>
              <a:ext uri="{FF2B5EF4-FFF2-40B4-BE49-F238E27FC236}">
                <a16:creationId xmlns:a16="http://schemas.microsoft.com/office/drawing/2014/main" id="{9D35E41D-5729-43C6-A853-95B03A151403}"/>
              </a:ext>
            </a:extLst>
          </p:cNvPr>
          <p:cNvSpPr>
            <a:spLocks noGrp="1"/>
          </p:cNvSpPr>
          <p:nvPr>
            <p:ph idx="1"/>
          </p:nvPr>
        </p:nvSpPr>
        <p:spPr/>
        <p:txBody>
          <a:bodyPr>
            <a:normAutofit/>
          </a:bodyPr>
          <a:lstStyle/>
          <a:p>
            <a:r>
              <a:rPr lang="en-US" dirty="0">
                <a:solidFill>
                  <a:srgbClr val="000000"/>
                </a:solidFill>
                <a:latin typeface="roboto-regular"/>
              </a:rPr>
              <a:t>Added the following domain and ports to </a:t>
            </a:r>
            <a:r>
              <a:rPr lang="en-US" dirty="0" err="1">
                <a:solidFill>
                  <a:srgbClr val="000000"/>
                </a:solidFill>
                <a:latin typeface="roboto-regular"/>
              </a:rPr>
              <a:t>allowlist</a:t>
            </a:r>
            <a:r>
              <a:rPr lang="en-US" dirty="0">
                <a:solidFill>
                  <a:srgbClr val="000000"/>
                </a:solidFill>
                <a:latin typeface="roboto-regular"/>
              </a:rPr>
              <a:t> on Network Requirements and Guidelines</a:t>
            </a:r>
          </a:p>
          <a:p>
            <a:pPr algn="l">
              <a:buFont typeface="Arial" panose="020B0604020202020204" pitchFamily="34" charset="0"/>
              <a:buChar char="•"/>
            </a:pPr>
            <a:endParaRPr lang="en-US" b="0" i="0" u="none" strike="noStrike" dirty="0">
              <a:solidFill>
                <a:srgbClr val="0052CC"/>
              </a:solidFill>
              <a:effectLst/>
              <a:latin typeface="roboto-regular"/>
            </a:endParaRPr>
          </a:p>
          <a:p>
            <a:r>
              <a:rPr lang="en-US" b="0" i="0" dirty="0">
                <a:solidFill>
                  <a:srgbClr val="000000"/>
                </a:solidFill>
                <a:effectLst/>
                <a:latin typeface="roboto-regular"/>
              </a:rPr>
              <a:t>*.</a:t>
            </a:r>
            <a:r>
              <a:rPr lang="en-US" b="0" i="0" dirty="0" err="1">
                <a:solidFill>
                  <a:srgbClr val="000000"/>
                </a:solidFill>
                <a:effectLst/>
                <a:latin typeface="roboto-regular"/>
              </a:rPr>
              <a:t>chime.aws</a:t>
            </a:r>
            <a:endParaRPr lang="en-US" b="0" i="0" dirty="0">
              <a:solidFill>
                <a:srgbClr val="000C34"/>
              </a:solidFill>
              <a:effectLst/>
              <a:latin typeface="roboto-regular"/>
            </a:endParaRPr>
          </a:p>
          <a:p>
            <a:pPr marL="742950" lvl="1" indent="-285750"/>
            <a:r>
              <a:rPr lang="en-US" b="0" i="0" dirty="0">
                <a:solidFill>
                  <a:srgbClr val="000000"/>
                </a:solidFill>
                <a:effectLst/>
                <a:latin typeface="roboto-regular"/>
              </a:rPr>
              <a:t>TCP:443</a:t>
            </a:r>
            <a:endParaRPr lang="en-US" b="0" i="0" dirty="0">
              <a:solidFill>
                <a:srgbClr val="000C34"/>
              </a:solidFill>
              <a:effectLst/>
              <a:latin typeface="roboto-regular"/>
            </a:endParaRPr>
          </a:p>
          <a:p>
            <a:pPr marL="742950" lvl="1" indent="-285750"/>
            <a:r>
              <a:rPr lang="en-US" b="0" i="0" dirty="0">
                <a:solidFill>
                  <a:srgbClr val="000000"/>
                </a:solidFill>
                <a:effectLst/>
                <a:latin typeface="roboto-regular"/>
              </a:rPr>
              <a:t>UDP:3478</a:t>
            </a:r>
          </a:p>
          <a:p>
            <a:pPr marL="1200150" lvl="2" indent="-285750"/>
            <a:endParaRPr lang="en-US" b="0" i="0" dirty="0">
              <a:solidFill>
                <a:srgbClr val="000C34"/>
              </a:solidFill>
              <a:effectLst/>
              <a:latin typeface="roboto-regular"/>
            </a:endParaRPr>
          </a:p>
          <a:p>
            <a:r>
              <a:rPr lang="en-US" dirty="0"/>
              <a:t>Apple silicon (ARM64)</a:t>
            </a:r>
          </a:p>
          <a:p>
            <a:endParaRPr lang="en-US" dirty="0"/>
          </a:p>
          <a:p>
            <a:r>
              <a:rPr lang="en-US" dirty="0"/>
              <a:t>Fedora 33</a:t>
            </a:r>
          </a:p>
          <a:p>
            <a:endParaRPr lang="en-US" dirty="0"/>
          </a:p>
          <a:p>
            <a:endParaRPr lang="en-US" dirty="0"/>
          </a:p>
        </p:txBody>
      </p:sp>
      <p:sp>
        <p:nvSpPr>
          <p:cNvPr id="4" name="Slide Number Placeholder 3">
            <a:extLst>
              <a:ext uri="{FF2B5EF4-FFF2-40B4-BE49-F238E27FC236}">
                <a16:creationId xmlns:a16="http://schemas.microsoft.com/office/drawing/2014/main" id="{C8908FF5-B40F-4CFD-8338-D64B59D1B989}"/>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44818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49" y="0"/>
            <a:ext cx="7886700" cy="1325563"/>
          </a:xfrm>
        </p:spPr>
        <p:txBody>
          <a:bodyPr vert="horz" lIns="91440" tIns="45720" rIns="91440" bIns="45720" rtlCol="0" anchor="ctr">
            <a:normAutofit/>
          </a:bodyPr>
          <a:lstStyle/>
          <a:p>
            <a:r>
              <a:rPr lang="en-US" sz="3600" dirty="0">
                <a:latin typeface="+mn-lt"/>
              </a:rPr>
              <a:t>TestNav Components 2021-22</a:t>
            </a:r>
          </a:p>
        </p:txBody>
      </p:sp>
      <p:sp>
        <p:nvSpPr>
          <p:cNvPr id="4" name="Slide Number Placeholder 3"/>
          <p:cNvSpPr>
            <a:spLocks noGrp="1"/>
          </p:cNvSpPr>
          <p:nvPr>
            <p:ph type="sldNum" sz="quarter" idx="12"/>
          </p:nvPr>
        </p:nvSpPr>
        <p:spPr>
          <a:xfrm>
            <a:off x="150349" y="6323693"/>
            <a:ext cx="2057400" cy="365125"/>
          </a:xfrm>
          <a:prstGeom prst="rect">
            <a:avLst/>
          </a:prstGeom>
        </p:spPr>
        <p:txBody>
          <a:bodyPr vert="horz" lIns="91440" tIns="45720" rIns="91440" bIns="45720" rtlCol="0" anchor="ctr">
            <a:normAutofit/>
          </a:bodyPr>
          <a:lstStyle/>
          <a:p>
            <a:pPr>
              <a:spcAft>
                <a:spcPts val="600"/>
              </a:spcAft>
            </a:pPr>
            <a:fld id="{67726FA2-3EC9-4717-AD62-D8C823692DD3}" type="slidenum">
              <a:rPr lang="en-US" smtClean="0">
                <a:solidFill>
                  <a:schemeClr val="tx1">
                    <a:tint val="75000"/>
                  </a:schemeClr>
                </a:solidFill>
              </a:rPr>
              <a:pPr>
                <a:spcAft>
                  <a:spcPts val="600"/>
                </a:spcAft>
              </a:pPr>
              <a:t>28</a:t>
            </a:fld>
            <a:endParaRPr lang="en-US" dirty="0">
              <a:solidFill>
                <a:schemeClr val="tx1">
                  <a:tint val="75000"/>
                </a:schemeClr>
              </a:solidFill>
            </a:endParaRPr>
          </a:p>
        </p:txBody>
      </p:sp>
      <p:graphicFrame>
        <p:nvGraphicFramePr>
          <p:cNvPr id="3" name="Table 2">
            <a:extLst>
              <a:ext uri="{FF2B5EF4-FFF2-40B4-BE49-F238E27FC236}">
                <a16:creationId xmlns:a16="http://schemas.microsoft.com/office/drawing/2014/main" id="{59F6A28C-3120-436B-BA6F-3C0C9DCE5480}"/>
              </a:ext>
            </a:extLst>
          </p:cNvPr>
          <p:cNvGraphicFramePr>
            <a:graphicFrameLocks noGrp="1"/>
          </p:cNvGraphicFramePr>
          <p:nvPr>
            <p:extLst>
              <p:ext uri="{D42A27DB-BD31-4B8C-83A1-F6EECF244321}">
                <p14:modId xmlns:p14="http://schemas.microsoft.com/office/powerpoint/2010/main" val="1466079537"/>
              </p:ext>
            </p:extLst>
          </p:nvPr>
        </p:nvGraphicFramePr>
        <p:xfrm>
          <a:off x="247338" y="1325563"/>
          <a:ext cx="8581868" cy="4768743"/>
        </p:xfrm>
        <a:graphic>
          <a:graphicData uri="http://schemas.openxmlformats.org/drawingml/2006/table">
            <a:tbl>
              <a:tblPr firstRow="1" firstCol="1" bandRow="1">
                <a:tableStyleId>{5C22544A-7EE6-4342-B048-85BDC9FD1C3A}</a:tableStyleId>
              </a:tblPr>
              <a:tblGrid>
                <a:gridCol w="1944009">
                  <a:extLst>
                    <a:ext uri="{9D8B030D-6E8A-4147-A177-3AD203B41FA5}">
                      <a16:colId xmlns:a16="http://schemas.microsoft.com/office/drawing/2014/main" val="37276868"/>
                    </a:ext>
                  </a:extLst>
                </a:gridCol>
                <a:gridCol w="1474087">
                  <a:extLst>
                    <a:ext uri="{9D8B030D-6E8A-4147-A177-3AD203B41FA5}">
                      <a16:colId xmlns:a16="http://schemas.microsoft.com/office/drawing/2014/main" val="2521504393"/>
                    </a:ext>
                  </a:extLst>
                </a:gridCol>
                <a:gridCol w="1745081">
                  <a:extLst>
                    <a:ext uri="{9D8B030D-6E8A-4147-A177-3AD203B41FA5}">
                      <a16:colId xmlns:a16="http://schemas.microsoft.com/office/drawing/2014/main" val="1639580104"/>
                    </a:ext>
                  </a:extLst>
                </a:gridCol>
                <a:gridCol w="3418691">
                  <a:extLst>
                    <a:ext uri="{9D8B030D-6E8A-4147-A177-3AD203B41FA5}">
                      <a16:colId xmlns:a16="http://schemas.microsoft.com/office/drawing/2014/main" val="3647765831"/>
                    </a:ext>
                  </a:extLst>
                </a:gridCol>
              </a:tblGrid>
              <a:tr h="1121815">
                <a:tc>
                  <a:txBody>
                    <a:bodyPr/>
                    <a:lstStyle/>
                    <a:p>
                      <a:pPr marL="0" marR="0">
                        <a:spcBef>
                          <a:spcPts val="0"/>
                        </a:spcBef>
                        <a:spcAft>
                          <a:spcPts val="0"/>
                        </a:spcAft>
                      </a:pPr>
                      <a:r>
                        <a:rPr lang="en-US" sz="1800" dirty="0">
                          <a:effectLst/>
                        </a:rPr>
                        <a:t>Component</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Current Software Version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Next Release Date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Installation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456003143"/>
                  </a:ext>
                </a:extLst>
              </a:tr>
              <a:tr h="658110">
                <a:tc>
                  <a:txBody>
                    <a:bodyPr/>
                    <a:lstStyle/>
                    <a:p>
                      <a:pPr marL="0" marR="0">
                        <a:spcBef>
                          <a:spcPts val="0"/>
                        </a:spcBef>
                        <a:spcAft>
                          <a:spcPts val="0"/>
                        </a:spcAft>
                      </a:pPr>
                      <a:r>
                        <a:rPr lang="en-US" sz="1800">
                          <a:effectLst/>
                        </a:rPr>
                        <a:t>Proctor Caching</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V2020.1</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No updates, uninstall and reinstall current version if necessary</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846638475"/>
                  </a:ext>
                </a:extLst>
              </a:tr>
              <a:tr h="766050">
                <a:tc>
                  <a:txBody>
                    <a:bodyPr/>
                    <a:lstStyle/>
                    <a:p>
                      <a:pPr marL="0" marR="0">
                        <a:spcBef>
                          <a:spcPts val="0"/>
                        </a:spcBef>
                        <a:spcAft>
                          <a:spcPts val="0"/>
                        </a:spcAft>
                      </a:pPr>
                      <a:r>
                        <a:rPr lang="en-US" sz="1800">
                          <a:effectLst/>
                        </a:rPr>
                        <a:t>TestNav Server side software</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v8.17.447</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No install required apps are automatically updated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304183952"/>
                  </a:ext>
                </a:extLst>
              </a:tr>
              <a:tr h="1124569">
                <a:tc>
                  <a:txBody>
                    <a:bodyPr/>
                    <a:lstStyle/>
                    <a:p>
                      <a:pPr marL="0" marR="0">
                        <a:spcBef>
                          <a:spcPts val="0"/>
                        </a:spcBef>
                        <a:spcAft>
                          <a:spcPts val="0"/>
                        </a:spcAft>
                      </a:pPr>
                      <a:r>
                        <a:rPr lang="en-US" sz="1800">
                          <a:effectLst/>
                        </a:rPr>
                        <a:t>Desktop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V1.10.2</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The new app can be pushed out to Mac OS or Windows OS devices without the need to uninstall the old version</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3064562739"/>
                  </a:ext>
                </a:extLst>
              </a:tr>
              <a:tr h="406430">
                <a:tc>
                  <a:txBody>
                    <a:bodyPr/>
                    <a:lstStyle/>
                    <a:p>
                      <a:pPr marL="0" marR="0">
                        <a:spcBef>
                          <a:spcPts val="0"/>
                        </a:spcBef>
                        <a:spcAft>
                          <a:spcPts val="0"/>
                        </a:spcAft>
                      </a:pPr>
                      <a:r>
                        <a:rPr lang="en-US" sz="1800">
                          <a:effectLst/>
                        </a:rPr>
                        <a:t>iPad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v1.10.0</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Auto updates are supported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1379046574"/>
                  </a:ext>
                </a:extLst>
              </a:tr>
              <a:tr h="645994">
                <a:tc>
                  <a:txBody>
                    <a:bodyPr/>
                    <a:lstStyle/>
                    <a:p>
                      <a:pPr marL="0" marR="0">
                        <a:spcBef>
                          <a:spcPts val="0"/>
                        </a:spcBef>
                        <a:spcAft>
                          <a:spcPts val="0"/>
                        </a:spcAft>
                      </a:pPr>
                      <a:r>
                        <a:rPr lang="en-US" sz="1800">
                          <a:effectLst/>
                        </a:rPr>
                        <a:t>Chromebook Client App</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v1.10.118</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a:effectLst/>
                        </a:rPr>
                        <a:t>TBD</a:t>
                      </a:r>
                      <a:endParaRPr lang="en-US" sz="1800">
                        <a:effectLst/>
                        <a:latin typeface="Times New Roman" panose="02020603050405020304" pitchFamily="18" charset="0"/>
                        <a:ea typeface="Calibri" panose="020F0502020204030204" pitchFamily="34" charset="0"/>
                      </a:endParaRPr>
                    </a:p>
                  </a:txBody>
                  <a:tcPr marL="73064" marR="73064" marT="36532" marB="36532" anchor="ctr"/>
                </a:tc>
                <a:tc>
                  <a:txBody>
                    <a:bodyPr/>
                    <a:lstStyle/>
                    <a:p>
                      <a:pPr marL="0" marR="0">
                        <a:spcBef>
                          <a:spcPts val="0"/>
                        </a:spcBef>
                        <a:spcAft>
                          <a:spcPts val="0"/>
                        </a:spcAft>
                      </a:pPr>
                      <a:r>
                        <a:rPr lang="en-US" sz="1800" dirty="0">
                          <a:effectLst/>
                        </a:rPr>
                        <a:t>Auto updates are supported</a:t>
                      </a:r>
                      <a:endParaRPr lang="en-US" sz="1800" dirty="0">
                        <a:effectLst/>
                        <a:latin typeface="Times New Roman" panose="02020603050405020304" pitchFamily="18" charset="0"/>
                        <a:ea typeface="Calibri" panose="020F0502020204030204" pitchFamily="34" charset="0"/>
                      </a:endParaRPr>
                    </a:p>
                  </a:txBody>
                  <a:tcPr marL="73064" marR="73064" marT="36532" marB="36532" anchor="ctr"/>
                </a:tc>
                <a:extLst>
                  <a:ext uri="{0D108BD9-81ED-4DB2-BD59-A6C34878D82A}">
                    <a16:rowId xmlns:a16="http://schemas.microsoft.com/office/drawing/2014/main" val="2373800495"/>
                  </a:ext>
                </a:extLst>
              </a:tr>
            </a:tbl>
          </a:graphicData>
        </a:graphic>
      </p:graphicFrame>
    </p:spTree>
    <p:extLst>
      <p:ext uri="{BB962C8B-B14F-4D97-AF65-F5344CB8AC3E}">
        <p14:creationId xmlns:p14="http://schemas.microsoft.com/office/powerpoint/2010/main" val="1256488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dirty="0">
                <a:latin typeface="+mn-lt"/>
              </a:rPr>
              <a:t>Site Readiness Activities 2021-22</a:t>
            </a:r>
            <a:endParaRPr lang="en-US" sz="3600" baseline="30000" dirty="0">
              <a:latin typeface="+mn-lt"/>
            </a:endParaRPr>
          </a:p>
        </p:txBody>
      </p:sp>
      <p:sp>
        <p:nvSpPr>
          <p:cNvPr id="3" name="Content Placeholder 2"/>
          <p:cNvSpPr>
            <a:spLocks noGrp="1"/>
          </p:cNvSpPr>
          <p:nvPr>
            <p:ph idx="1"/>
          </p:nvPr>
        </p:nvSpPr>
        <p:spPr>
          <a:xfrm>
            <a:off x="274320" y="1463040"/>
            <a:ext cx="8241030" cy="5258436"/>
          </a:xfrm>
        </p:spPr>
        <p:txBody>
          <a:bodyPr>
            <a:normAutofit/>
          </a:bodyPr>
          <a:lstStyle/>
          <a:p>
            <a:pPr marL="342900" indent="-342900">
              <a:buFont typeface="Arial" panose="020B0604020202020204" pitchFamily="34" charset="0"/>
              <a:buChar char="•"/>
            </a:pPr>
            <a:r>
              <a:rPr lang="en-US" sz="3200" dirty="0">
                <a:solidFill>
                  <a:schemeClr val="tx1"/>
                </a:solidFill>
              </a:rPr>
              <a:t>CDE recommends:</a:t>
            </a:r>
          </a:p>
          <a:p>
            <a:pPr marL="1028700" lvl="1" indent="-342900"/>
            <a:r>
              <a:rPr lang="en-US" sz="2800" dirty="0">
                <a:solidFill>
                  <a:schemeClr val="tx1"/>
                </a:solidFill>
              </a:rPr>
              <a:t>Conduct CMAS Infrastructure Trial through the </a:t>
            </a:r>
            <a:r>
              <a:rPr lang="en-US" sz="2800" dirty="0" err="1">
                <a:solidFill>
                  <a:schemeClr val="tx1"/>
                </a:solidFill>
              </a:rPr>
              <a:t>PearsonAccess</a:t>
            </a:r>
            <a:r>
              <a:rPr lang="en-US" sz="2800" baseline="30000" dirty="0" err="1">
                <a:solidFill>
                  <a:schemeClr val="tx1"/>
                </a:solidFill>
              </a:rPr>
              <a:t>next</a:t>
            </a:r>
            <a:r>
              <a:rPr lang="en-US" sz="2800" dirty="0">
                <a:solidFill>
                  <a:schemeClr val="tx1"/>
                </a:solidFill>
              </a:rPr>
              <a:t> Training Site</a:t>
            </a:r>
          </a:p>
          <a:p>
            <a:pPr marL="1028700" lvl="1" indent="-342900"/>
            <a:endParaRPr lang="en-US" sz="2400" dirty="0">
              <a:solidFill>
                <a:schemeClr val="tx1"/>
              </a:solidFill>
            </a:endParaRPr>
          </a:p>
          <a:p>
            <a:pPr marL="1485900" lvl="2" indent="-342900"/>
            <a:r>
              <a:rPr lang="en-US" sz="2400" dirty="0">
                <a:solidFill>
                  <a:schemeClr val="tx1"/>
                </a:solidFill>
              </a:rPr>
              <a:t>Provides a way to test the local online assessment environment to verify the network, proctor caching devices and student testing devices are configured correctly using CMAS items </a:t>
            </a:r>
          </a:p>
          <a:p>
            <a:pPr marL="1485900" lvl="2" indent="-342900"/>
            <a:endParaRPr lang="en-US" sz="2400" dirty="0">
              <a:solidFill>
                <a:schemeClr val="tx1"/>
              </a:solidFill>
            </a:endParaRPr>
          </a:p>
          <a:p>
            <a:pPr marL="1485900" lvl="2" indent="-342900"/>
            <a:r>
              <a:rPr lang="en-US" sz="2400" dirty="0">
                <a:solidFill>
                  <a:schemeClr val="tx1"/>
                </a:solidFill>
              </a:rPr>
              <a:t>Highly recommended for districts and schools using virtualized device solutions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87525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General Information</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3238868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Proctor Caching</a:t>
            </a:r>
          </a:p>
        </p:txBody>
      </p:sp>
      <p:sp>
        <p:nvSpPr>
          <p:cNvPr id="3" name="Content Placeholder 2"/>
          <p:cNvSpPr>
            <a:spLocks noGrp="1"/>
          </p:cNvSpPr>
          <p:nvPr>
            <p:ph idx="1"/>
          </p:nvPr>
        </p:nvSpPr>
        <p:spPr>
          <a:xfrm>
            <a:off x="471055" y="1463040"/>
            <a:ext cx="4100945" cy="4640674"/>
          </a:xfrm>
        </p:spPr>
        <p:txBody>
          <a:bodyPr>
            <a:normAutofit/>
          </a:bodyPr>
          <a:lstStyle/>
          <a:p>
            <a:pPr marL="0" indent="0">
              <a:buNone/>
            </a:pPr>
            <a:r>
              <a:rPr lang="en-US" sz="2800" dirty="0"/>
              <a:t>Windows</a:t>
            </a:r>
          </a:p>
          <a:p>
            <a:r>
              <a:rPr lang="en-US" dirty="0"/>
              <a:t>v2020.1</a:t>
            </a:r>
          </a:p>
          <a:p>
            <a:r>
              <a:rPr lang="en-US" dirty="0"/>
              <a:t>Processor</a:t>
            </a:r>
          </a:p>
          <a:p>
            <a:pPr lvl="1"/>
            <a:r>
              <a:rPr lang="en-US" dirty="0"/>
              <a:t>x86/x32 and x64</a:t>
            </a:r>
          </a:p>
          <a:p>
            <a:pPr lvl="1"/>
            <a:r>
              <a:rPr lang="en-US" dirty="0"/>
              <a:t>Minimum</a:t>
            </a:r>
          </a:p>
          <a:p>
            <a:pPr lvl="1"/>
            <a:r>
              <a:rPr lang="en-US" dirty="0"/>
              <a:t>2 GHz</a:t>
            </a:r>
          </a:p>
          <a:p>
            <a:r>
              <a:rPr lang="en-US" dirty="0"/>
              <a:t>Memory</a:t>
            </a:r>
          </a:p>
          <a:p>
            <a:pPr lvl="1"/>
            <a:r>
              <a:rPr lang="en-US" dirty="0"/>
              <a:t>Recommended: 4 GB RAM</a:t>
            </a:r>
          </a:p>
          <a:p>
            <a:pPr lvl="1"/>
            <a:r>
              <a:rPr lang="en-US" dirty="0"/>
              <a:t>Minimum: 2 GB RAM</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
        <p:nvSpPr>
          <p:cNvPr id="6" name="Content Placeholder 2"/>
          <p:cNvSpPr txBox="1">
            <a:spLocks/>
          </p:cNvSpPr>
          <p:nvPr/>
        </p:nvSpPr>
        <p:spPr>
          <a:xfrm>
            <a:off x="4771158" y="1499062"/>
            <a:ext cx="3818659" cy="4640674"/>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err="1"/>
              <a:t>MacOS</a:t>
            </a:r>
            <a:endParaRPr lang="en-US" sz="2800" dirty="0"/>
          </a:p>
          <a:p>
            <a:r>
              <a:rPr lang="en-US" dirty="0"/>
              <a:t>Pearson is no longer developing Proctor Caching software for </a:t>
            </a:r>
            <a:r>
              <a:rPr lang="en-US" dirty="0" err="1"/>
              <a:t>MacOS</a:t>
            </a:r>
            <a:r>
              <a:rPr lang="en-US" dirty="0"/>
              <a:t>.</a:t>
            </a:r>
          </a:p>
          <a:p>
            <a:r>
              <a:rPr lang="en-US" dirty="0"/>
              <a:t>For the legacy version of </a:t>
            </a:r>
            <a:r>
              <a:rPr lang="en-US" dirty="0" err="1"/>
              <a:t>ProctorCache</a:t>
            </a:r>
            <a:r>
              <a:rPr lang="en-US" dirty="0"/>
              <a:t> for OSX visit</a:t>
            </a:r>
          </a:p>
          <a:p>
            <a:pPr marL="0" indent="0">
              <a:buNone/>
            </a:pPr>
            <a:r>
              <a:rPr lang="en-US" dirty="0">
                <a:hlinkClick r:id="rId2"/>
              </a:rPr>
              <a:t>https://coassessments.com/technology-setup/</a:t>
            </a:r>
            <a:endParaRPr lang="en-US" dirty="0"/>
          </a:p>
          <a:p>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7216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7338"/>
            <a:ext cx="7772400" cy="2337620"/>
          </a:xfrm>
        </p:spPr>
        <p:txBody>
          <a:bodyPr>
            <a:noAutofit/>
          </a:bodyPr>
          <a:lstStyle/>
          <a:p>
            <a:r>
              <a:rPr lang="en-US" sz="4800" dirty="0" err="1">
                <a:latin typeface="+mn-lt"/>
              </a:rPr>
              <a:t>CoAlt</a:t>
            </a:r>
            <a:r>
              <a:rPr lang="en-US" sz="4400" dirty="0">
                <a:latin typeface="+mn-lt"/>
              </a:rPr>
              <a:t> Science</a:t>
            </a:r>
            <a:br>
              <a:rPr lang="en-US" sz="4400" dirty="0">
                <a:latin typeface="+mn-lt"/>
              </a:rPr>
            </a:br>
            <a:br>
              <a:rPr lang="en-US" sz="4400" dirty="0">
                <a:latin typeface="+mn-lt"/>
              </a:rPr>
            </a:br>
            <a:r>
              <a:rPr lang="en-US" sz="4400" dirty="0" err="1">
                <a:latin typeface="+mn-lt"/>
              </a:rPr>
              <a:t>CoAlt</a:t>
            </a:r>
            <a:r>
              <a:rPr lang="en-US" sz="4400" dirty="0">
                <a:latin typeface="+mn-lt"/>
              </a:rPr>
              <a:t> English Language Arts &amp; Mathematics (DLM)</a:t>
            </a:r>
          </a:p>
        </p:txBody>
      </p:sp>
      <p:sp>
        <p:nvSpPr>
          <p:cNvPr id="3" name="Slide Number Placeholder 2"/>
          <p:cNvSpPr>
            <a:spLocks noGrp="1"/>
          </p:cNvSpPr>
          <p:nvPr>
            <p:ph type="sldNum" sz="quarter" idx="12"/>
          </p:nvPr>
        </p:nvSpPr>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180719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670211" cy="756418"/>
          </a:xfrm>
        </p:spPr>
        <p:txBody>
          <a:bodyPr anchor="ctr">
            <a:noAutofit/>
          </a:bodyPr>
          <a:lstStyle/>
          <a:p>
            <a:r>
              <a:rPr lang="en-US" sz="3600" dirty="0">
                <a:latin typeface="+mn-lt"/>
              </a:rPr>
              <a:t>DLM Admin System: KITE Components</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12982498"/>
              </p:ext>
            </p:extLst>
          </p:nvPr>
        </p:nvGraphicFramePr>
        <p:xfrm>
          <a:off x="228600" y="1295400"/>
          <a:ext cx="8686804" cy="3638774"/>
        </p:xfrm>
        <a:graphic>
          <a:graphicData uri="http://schemas.openxmlformats.org/drawingml/2006/table">
            <a:tbl>
              <a:tblPr firstRow="1" bandRow="1">
                <a:tableStyleId>{5C22544A-7EE6-4342-B048-85BDC9FD1C3A}</a:tableStyleId>
              </a:tblPr>
              <a:tblGrid>
                <a:gridCol w="1552575">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gridCol w="1557339">
                  <a:extLst>
                    <a:ext uri="{9D8B030D-6E8A-4147-A177-3AD203B41FA5}">
                      <a16:colId xmlns:a16="http://schemas.microsoft.com/office/drawing/2014/main" val="20002"/>
                    </a:ext>
                  </a:extLst>
                </a:gridCol>
                <a:gridCol w="1340759">
                  <a:extLst>
                    <a:ext uri="{9D8B030D-6E8A-4147-A177-3AD203B41FA5}">
                      <a16:colId xmlns:a16="http://schemas.microsoft.com/office/drawing/2014/main" val="20003"/>
                    </a:ext>
                  </a:extLst>
                </a:gridCol>
                <a:gridCol w="2902631">
                  <a:extLst>
                    <a:ext uri="{9D8B030D-6E8A-4147-A177-3AD203B41FA5}">
                      <a16:colId xmlns:a16="http://schemas.microsoft.com/office/drawing/2014/main" val="20004"/>
                    </a:ext>
                  </a:extLst>
                </a:gridCol>
              </a:tblGrid>
              <a:tr h="1017494">
                <a:tc>
                  <a:txBody>
                    <a:bodyPr/>
                    <a:lstStyle/>
                    <a:p>
                      <a:pPr algn="ctr"/>
                      <a:r>
                        <a:rPr lang="en-US" sz="2000" dirty="0"/>
                        <a:t>Component</a:t>
                      </a:r>
                    </a:p>
                  </a:txBody>
                  <a:tcPr anchor="ctr"/>
                </a:tc>
                <a:tc>
                  <a:txBody>
                    <a:bodyPr/>
                    <a:lstStyle/>
                    <a:p>
                      <a:pPr algn="ctr"/>
                      <a:r>
                        <a:rPr lang="en-US" sz="2000" dirty="0"/>
                        <a:t>Current Software Version</a:t>
                      </a:r>
                    </a:p>
                  </a:txBody>
                  <a:tcPr anchor="ctr"/>
                </a:tc>
                <a:tc>
                  <a:txBody>
                    <a:bodyPr/>
                    <a:lstStyle/>
                    <a:p>
                      <a:pPr algn="ctr"/>
                      <a:r>
                        <a:rPr lang="en-US" sz="2000" dirty="0"/>
                        <a:t>New Software Version</a:t>
                      </a:r>
                    </a:p>
                  </a:txBody>
                  <a:tcPr anchor="ctr"/>
                </a:tc>
                <a:tc>
                  <a:txBody>
                    <a:bodyPr/>
                    <a:lstStyle/>
                    <a:p>
                      <a:pPr algn="ctr"/>
                      <a:r>
                        <a:rPr lang="en-US" sz="2000" dirty="0"/>
                        <a:t>Next Release Date</a:t>
                      </a:r>
                    </a:p>
                  </a:txBody>
                  <a:tcPr anchor="ctr"/>
                </a:tc>
                <a:tc>
                  <a:txBody>
                    <a:bodyPr/>
                    <a:lstStyle/>
                    <a:p>
                      <a:pPr algn="ctr"/>
                      <a:r>
                        <a:rPr lang="en-US" sz="2000" dirty="0"/>
                        <a:t>Recommendations</a:t>
                      </a:r>
                    </a:p>
                  </a:txBody>
                  <a:tcPr anchor="ctr"/>
                </a:tc>
                <a:extLst>
                  <a:ext uri="{0D108BD9-81ED-4DB2-BD59-A6C34878D82A}">
                    <a16:rowId xmlns:a16="http://schemas.microsoft.com/office/drawing/2014/main" val="10000"/>
                  </a:ext>
                </a:extLst>
              </a:tr>
              <a:tr h="351166">
                <a:tc>
                  <a:txBody>
                    <a:bodyPr/>
                    <a:lstStyle/>
                    <a:p>
                      <a:pPr algn="ctr"/>
                      <a:r>
                        <a:rPr lang="en-US" sz="2000" dirty="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a:t>Not Available</a:t>
                      </a:r>
                      <a:endParaRPr lang="en-US" sz="2000" b="1" u="sng" dirty="0">
                        <a:solidFill>
                          <a:schemeClr val="tx1">
                            <a:lumMod val="50000"/>
                          </a:schemeClr>
                        </a:solidFill>
                      </a:endParaRPr>
                    </a:p>
                  </a:txBody>
                  <a:tcPr anchor="ctr"/>
                </a:tc>
                <a:extLst>
                  <a:ext uri="{0D108BD9-81ED-4DB2-BD59-A6C34878D82A}">
                    <a16:rowId xmlns:a16="http://schemas.microsoft.com/office/drawing/2014/main" val="10001"/>
                  </a:ext>
                </a:extLst>
              </a:tr>
              <a:tr h="604408">
                <a:tc>
                  <a:txBody>
                    <a:bodyPr/>
                    <a:lstStyle/>
                    <a:p>
                      <a:pPr algn="ctr"/>
                      <a:r>
                        <a:rPr lang="en-US" sz="2000" dirty="0"/>
                        <a:t>KITE Student</a:t>
                      </a:r>
                      <a:r>
                        <a:rPr lang="en-US" sz="2000" baseline="0" dirty="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mn-lt"/>
                          <a:ea typeface="+mn-ea"/>
                          <a:cs typeface="+mn-cs"/>
                        </a:rPr>
                        <a:t>8.0</a:t>
                      </a:r>
                    </a:p>
                  </a:txBody>
                  <a:tcPr anchor="ctr"/>
                </a:tc>
                <a:tc>
                  <a:txBody>
                    <a:bodyPr/>
                    <a:lstStyle/>
                    <a:p>
                      <a:pPr algn="ctr"/>
                      <a:r>
                        <a:rPr lang="en-US" sz="2000" b="0" dirty="0">
                          <a:solidFill>
                            <a:schemeClr val="tx1"/>
                          </a:solidFill>
                        </a:rPr>
                        <a:t>8.0.1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mn-lt"/>
                          <a:ea typeface="+mn-ea"/>
                          <a:cs typeface="+mn-cs"/>
                        </a:rPr>
                        <a:t>TBD</a:t>
                      </a:r>
                    </a:p>
                  </a:txBody>
                  <a:tcPr anchor="ctr"/>
                </a:tc>
                <a:tc>
                  <a:txBody>
                    <a:bodyPr/>
                    <a:lstStyle/>
                    <a:p>
                      <a:pPr algn="ctr"/>
                      <a:r>
                        <a:rPr lang="en-US" sz="2000" dirty="0"/>
                        <a:t>Must uninstall and reinstall</a:t>
                      </a:r>
                      <a:r>
                        <a:rPr lang="en-US" sz="2000" baseline="0" dirty="0"/>
                        <a:t> on Mac and PC student devices.  Chromebooks will auto update.</a:t>
                      </a:r>
                      <a:endParaRPr lang="en-US" sz="2000" dirty="0">
                        <a:solidFill>
                          <a:srgbClr val="000000"/>
                        </a:solidFill>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0394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rmAutofit/>
          </a:bodyPr>
          <a:lstStyle/>
          <a:p>
            <a:r>
              <a:rPr lang="en-US" sz="3600" dirty="0">
                <a:latin typeface="+mn-lt"/>
              </a:rPr>
              <a:t>DLM Supported Devices and OS for 2021-22</a:t>
            </a:r>
            <a:endParaRPr lang="en-US" sz="3600" baseline="30000" dirty="0">
              <a:latin typeface="+mn-lt"/>
            </a:endParaRP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3D660A3-E308-41FE-9AD8-DA16A7A2C55D}"/>
              </a:ext>
            </a:extLst>
          </p:cNvPr>
          <p:cNvSpPr/>
          <p:nvPr/>
        </p:nvSpPr>
        <p:spPr>
          <a:xfrm>
            <a:off x="274319" y="1505243"/>
            <a:ext cx="8588327" cy="5386090"/>
          </a:xfrm>
          <a:prstGeom prst="rect">
            <a:avLst/>
          </a:prstGeom>
        </p:spPr>
        <p:txBody>
          <a:bodyPr wrap="square">
            <a:spAutoFit/>
          </a:bodyPr>
          <a:lstStyle/>
          <a:p>
            <a:pPr lvl="0"/>
            <a:r>
              <a:rPr lang="en-US" sz="3200" dirty="0">
                <a:solidFill>
                  <a:srgbClr val="172B4D"/>
                </a:solidFill>
              </a:rPr>
              <a:t>The following devices and operating systems are supported for the 2021-22 school year:</a:t>
            </a:r>
          </a:p>
          <a:p>
            <a:pPr lvl="0"/>
            <a:endParaRPr kumimoji="0" lang="en-US" sz="2800" b="0" i="0" u="none" strike="noStrike" kern="1200" cap="none" spc="0" normalizeH="0" baseline="0" noProof="0" dirty="0">
              <a:ln>
                <a:noFill/>
              </a:ln>
              <a:solidFill>
                <a:srgbClr val="172B4D"/>
              </a:solidFill>
              <a:effectLst/>
              <a:uLnTx/>
              <a:uFillTx/>
              <a:latin typeface="-apple-system"/>
              <a:ea typeface="+mn-ea"/>
              <a:cs typeface="+mn-cs"/>
            </a:endParaRPr>
          </a:p>
          <a:p>
            <a:pPr marL="742950" lvl="1" indent="-285750">
              <a:buFont typeface="Arial" panose="020B0604020202020204" pitchFamily="34" charset="0"/>
              <a:buChar char="•"/>
            </a:pPr>
            <a:r>
              <a:rPr lang="en-US" sz="2800" dirty="0">
                <a:latin typeface="-apple-system"/>
              </a:rPr>
              <a:t>Desktops and laptops running Windows 8.1 and 10</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Desktops and laptops running macOS 10.14.5–11</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en-US" sz="2800" dirty="0">
                <a:latin typeface="-apple-system"/>
              </a:rPr>
              <a:t>Chromebooks running </a:t>
            </a:r>
            <a:r>
              <a:rPr lang="en-US" sz="2800" dirty="0" err="1">
                <a:latin typeface="-apple-system"/>
              </a:rPr>
              <a:t>ChromeOS</a:t>
            </a:r>
            <a:r>
              <a:rPr lang="en-US" sz="2800" dirty="0">
                <a:latin typeface="-apple-system"/>
              </a:rPr>
              <a:t> 83+</a:t>
            </a:r>
          </a:p>
          <a:p>
            <a:pPr marL="742950" lvl="1" indent="-285750">
              <a:buFont typeface="Arial" panose="020B0604020202020204" pitchFamily="34" charset="0"/>
              <a:buChar char="•"/>
            </a:pPr>
            <a:endParaRPr lang="en-US" sz="2800" dirty="0">
              <a:solidFill>
                <a:srgbClr val="FF0000"/>
              </a:solidFill>
              <a:latin typeface="-apple-system"/>
            </a:endParaRPr>
          </a:p>
          <a:p>
            <a:pPr marL="742950" lvl="1" indent="-285750">
              <a:buFont typeface="Arial" panose="020B0604020202020204" pitchFamily="34" charset="0"/>
              <a:buChar char="•"/>
            </a:pPr>
            <a:r>
              <a:rPr lang="pt-BR" sz="2800" dirty="0">
                <a:latin typeface="-apple-system"/>
              </a:rPr>
              <a:t>iPads running iOS 13 – iPadOS 15</a:t>
            </a:r>
          </a:p>
          <a:p>
            <a:pPr marL="742950" lvl="1" indent="-285750">
              <a:buFont typeface="Arial" panose="020B0604020202020204" pitchFamily="34" charset="0"/>
              <a:buChar char="•"/>
            </a:pPr>
            <a:endParaRPr kumimoji="0" lang="pt-BR" sz="2800" b="0" i="0" u="none" strike="noStrike" kern="1200" cap="none" spc="0" normalizeH="0" baseline="0" noProof="0" dirty="0">
              <a:ln>
                <a:noFill/>
              </a:ln>
              <a:effectLst/>
              <a:uLnTx/>
              <a:uFillTx/>
              <a:latin typeface="-apple-system"/>
              <a:ea typeface="+mn-ea"/>
              <a:cs typeface="+mn-cs"/>
            </a:endParaRPr>
          </a:p>
          <a:p>
            <a:pPr marL="742950" lvl="1" indent="-285750">
              <a:buFont typeface="Arial" panose="020B0604020202020204" pitchFamily="34" charset="0"/>
              <a:buChar char="•"/>
            </a:pPr>
            <a:r>
              <a:rPr kumimoji="0" lang="en-US" sz="2800" b="0" i="0" u="none" strike="noStrike" kern="1200" cap="none" spc="0" normalizeH="0" baseline="0" noProof="0" dirty="0">
                <a:ln>
                  <a:noFill/>
                </a:ln>
                <a:effectLst/>
                <a:uLnTx/>
                <a:uFillTx/>
                <a:latin typeface="-apple-system"/>
                <a:ea typeface="+mn-ea"/>
                <a:cs typeface="+mn-cs"/>
              </a:rPr>
              <a:t>Support for External Displays</a:t>
            </a:r>
          </a:p>
        </p:txBody>
      </p:sp>
    </p:spTree>
    <p:extLst>
      <p:ext uri="{BB962C8B-B14F-4D97-AF65-F5344CB8AC3E}">
        <p14:creationId xmlns:p14="http://schemas.microsoft.com/office/powerpoint/2010/main" val="1537869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ED793B-5F8B-45D3-B4BC-7BE9EE8CD693}"/>
              </a:ext>
            </a:extLst>
          </p:cNvPr>
          <p:cNvSpPr>
            <a:spLocks noGrp="1"/>
          </p:cNvSpPr>
          <p:nvPr>
            <p:ph type="ctrTitle"/>
          </p:nvPr>
        </p:nvSpPr>
        <p:spPr/>
        <p:txBody>
          <a:bodyPr/>
          <a:lstStyle/>
          <a:p>
            <a:r>
              <a:rPr lang="en-US" dirty="0"/>
              <a:t>2021 CMAS Administration Overview</a:t>
            </a:r>
            <a:br>
              <a:rPr lang="en-US" dirty="0"/>
            </a:br>
            <a:br>
              <a:rPr lang="en-US" dirty="0"/>
            </a:br>
            <a:r>
              <a:rPr lang="en-US" dirty="0"/>
              <a:t>Looking Back</a:t>
            </a:r>
          </a:p>
        </p:txBody>
      </p:sp>
      <p:sp>
        <p:nvSpPr>
          <p:cNvPr id="4" name="Slide Number Placeholder 3">
            <a:extLst>
              <a:ext uri="{FF2B5EF4-FFF2-40B4-BE49-F238E27FC236}">
                <a16:creationId xmlns:a16="http://schemas.microsoft.com/office/drawing/2014/main" id="{A7DB9573-808D-47EB-8370-16E7B32BAB1D}"/>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61595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63040"/>
            <a:ext cx="8058150" cy="4640674"/>
          </a:xfrm>
        </p:spPr>
        <p:txBody>
          <a:bodyPr/>
          <a:lstStyle/>
          <a:p>
            <a:pPr marL="45720" indent="0">
              <a:buNone/>
            </a:pPr>
            <a:r>
              <a:rPr lang="en-US" dirty="0">
                <a:solidFill>
                  <a:schemeClr val="tx1"/>
                </a:solidFill>
              </a:rPr>
              <a:t>TestNav Server Raw Data: </a:t>
            </a:r>
          </a:p>
          <a:p>
            <a:pPr marL="45720" indent="0">
              <a:buNone/>
            </a:pPr>
            <a:r>
              <a:rPr lang="en-US" b="0" dirty="0">
                <a:solidFill>
                  <a:schemeClr val="tx1"/>
                </a:solidFill>
              </a:rPr>
              <a:t>Captured between March 22</a:t>
            </a:r>
            <a:r>
              <a:rPr lang="en-US" b="0" baseline="30000" dirty="0">
                <a:solidFill>
                  <a:schemeClr val="tx1"/>
                </a:solidFill>
              </a:rPr>
              <a:t>th</a:t>
            </a:r>
            <a:r>
              <a:rPr lang="en-US" b="0" dirty="0">
                <a:solidFill>
                  <a:schemeClr val="tx1"/>
                </a:solidFill>
              </a:rPr>
              <a:t> and May 14</a:t>
            </a:r>
            <a:r>
              <a:rPr lang="en-US" b="0" baseline="30000" dirty="0">
                <a:solidFill>
                  <a:schemeClr val="tx1"/>
                </a:solidFill>
              </a:rPr>
              <a:t>th</a:t>
            </a:r>
            <a:r>
              <a:rPr lang="en-US" b="0" dirty="0">
                <a:solidFill>
                  <a:schemeClr val="tx1"/>
                </a:solidFill>
              </a:rPr>
              <a:t> for the CMAS Administration</a:t>
            </a:r>
            <a:endParaRPr lang="en-US" sz="2000" dirty="0">
              <a:solidFill>
                <a:schemeClr val="tx1"/>
              </a:solidFill>
            </a:endParaRPr>
          </a:p>
          <a:p>
            <a:r>
              <a:rPr lang="en-US" dirty="0">
                <a:solidFill>
                  <a:schemeClr val="tx1"/>
                </a:solidFill>
              </a:rPr>
              <a:t>946,904 Successful logins</a:t>
            </a:r>
          </a:p>
          <a:p>
            <a:r>
              <a:rPr lang="en-US" dirty="0"/>
              <a:t>41,869</a:t>
            </a:r>
            <a:r>
              <a:rPr lang="en-US" b="0" dirty="0">
                <a:solidFill>
                  <a:schemeClr val="tx1"/>
                </a:solidFill>
              </a:rPr>
              <a:t> </a:t>
            </a:r>
            <a:r>
              <a:rPr lang="en-US" dirty="0">
                <a:solidFill>
                  <a:schemeClr val="tx1"/>
                </a:solidFill>
              </a:rPr>
              <a:t>Total Errors logged</a:t>
            </a:r>
          </a:p>
          <a:p>
            <a:pPr lvl="1"/>
            <a:r>
              <a:rPr lang="en-US" sz="2400" dirty="0">
                <a:solidFill>
                  <a:schemeClr val="tx1"/>
                </a:solidFill>
              </a:rPr>
              <a:t>Login to Error Count Ratio: 4%</a:t>
            </a:r>
          </a:p>
          <a:p>
            <a:r>
              <a:rPr lang="en-US" dirty="0"/>
              <a:t>91% logins used Proctor Caching. 9% went directly to Pearson.</a:t>
            </a:r>
          </a:p>
          <a:p>
            <a:r>
              <a:rPr lang="en-US" dirty="0"/>
              <a:t>.95 second average load time for items</a:t>
            </a:r>
          </a:p>
          <a:p>
            <a:pPr lvl="1"/>
            <a:r>
              <a:rPr lang="en-US" sz="1800" dirty="0"/>
              <a:t>.</a:t>
            </a:r>
            <a:r>
              <a:rPr lang="en-US" dirty="0"/>
              <a:t>97 second average load time for items with Proctor Cache</a:t>
            </a:r>
          </a:p>
          <a:p>
            <a:pPr lvl="1"/>
            <a:r>
              <a:rPr lang="en-US" dirty="0"/>
              <a:t>.87 second average load time for items with out Proctor Cache</a:t>
            </a:r>
          </a:p>
          <a:p>
            <a:pPr lvl="1"/>
            <a:endParaRPr lang="en-US" sz="1600" dirty="0"/>
          </a:p>
          <a:p>
            <a:pPr lvl="1"/>
            <a:endParaRPr lang="en-US" sz="1600" dirty="0"/>
          </a:p>
          <a:p>
            <a:pPr lvl="1"/>
            <a:endParaRPr lang="en-US" sz="1600" dirty="0"/>
          </a:p>
          <a:p>
            <a:pPr marL="45720" indent="0">
              <a:buNone/>
            </a:pPr>
            <a:endParaRPr lang="en-US" sz="2200" dirty="0">
              <a:solidFill>
                <a:srgbClr val="000000"/>
              </a:solidFill>
            </a:endParaRPr>
          </a:p>
          <a:p>
            <a:endParaRPr lang="en-US" sz="2200" dirty="0">
              <a:solidFill>
                <a:srgbClr val="000000"/>
              </a:solidFill>
            </a:endParaRPr>
          </a:p>
          <a:p>
            <a:endParaRPr lang="en-US" sz="2200" dirty="0">
              <a:solidFill>
                <a:srgbClr val="000000"/>
              </a:solidFill>
            </a:endParaRPr>
          </a:p>
        </p:txBody>
      </p:sp>
      <p:sp>
        <p:nvSpPr>
          <p:cNvPr id="3" name="Title 2"/>
          <p:cNvSpPr>
            <a:spLocks noGrp="1"/>
          </p:cNvSpPr>
          <p:nvPr>
            <p:ph type="title"/>
          </p:nvPr>
        </p:nvSpPr>
        <p:spPr/>
        <p:txBody>
          <a:bodyPr/>
          <a:lstStyle/>
          <a:p>
            <a:pPr lvl="0"/>
            <a:r>
              <a:rPr lang="en-US" dirty="0"/>
              <a:t>2021 CMAS Administration Overview</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35</a:t>
            </a:fld>
            <a:endParaRPr lang="en-US" dirty="0"/>
          </a:p>
        </p:txBody>
      </p:sp>
    </p:spTree>
    <p:extLst>
      <p:ext uri="{BB962C8B-B14F-4D97-AF65-F5344CB8AC3E}">
        <p14:creationId xmlns:p14="http://schemas.microsoft.com/office/powerpoint/2010/main" val="41898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Proctor Caching History</a:t>
            </a:r>
          </a:p>
        </p:txBody>
      </p:sp>
      <p:sp>
        <p:nvSpPr>
          <p:cNvPr id="3" name="Content Placeholder 2"/>
          <p:cNvSpPr>
            <a:spLocks noGrp="1"/>
          </p:cNvSpPr>
          <p:nvPr>
            <p:ph idx="1"/>
          </p:nvPr>
        </p:nvSpPr>
        <p:spPr>
          <a:xfrm>
            <a:off x="471055" y="1463040"/>
            <a:ext cx="7966363" cy="4640674"/>
          </a:xfrm>
        </p:spPr>
        <p:txBody>
          <a:bodyPr>
            <a:normAutofit/>
          </a:bodyPr>
          <a:lstStyle/>
          <a:p>
            <a:pPr marL="0" indent="0">
              <a:buNone/>
            </a:pPr>
            <a:r>
              <a:rPr lang="en-US" dirty="0" err="1"/>
              <a:t>ProctorCache</a:t>
            </a:r>
            <a:r>
              <a:rPr lang="en-US" dirty="0"/>
              <a:t> was originally developed in </a:t>
            </a:r>
            <a:r>
              <a:rPr lang="en-US" b="1" dirty="0"/>
              <a:t>2001 </a:t>
            </a:r>
            <a:r>
              <a:rPr lang="en-US" dirty="0"/>
              <a:t>to support testing environments with:</a:t>
            </a:r>
          </a:p>
          <a:p>
            <a:r>
              <a:rPr lang="en-US" dirty="0"/>
              <a:t>Very low network and or internet bandwidth.</a:t>
            </a:r>
          </a:p>
          <a:p>
            <a:r>
              <a:rPr lang="en-US" dirty="0"/>
              <a:t>Tests with large media files like Colorado Science simulations and Text to Speech forms.</a:t>
            </a:r>
          </a:p>
          <a:p>
            <a:r>
              <a:rPr lang="en-US" dirty="0"/>
              <a:t>Early TestNav versions that attempted to download the entire test at sign in.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111892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Proctor Caching Considerations</a:t>
            </a:r>
          </a:p>
        </p:txBody>
      </p:sp>
      <p:sp>
        <p:nvSpPr>
          <p:cNvPr id="3" name="Content Placeholder 2"/>
          <p:cNvSpPr>
            <a:spLocks noGrp="1"/>
          </p:cNvSpPr>
          <p:nvPr>
            <p:ph idx="1"/>
          </p:nvPr>
        </p:nvSpPr>
        <p:spPr>
          <a:xfrm>
            <a:off x="471055" y="1463040"/>
            <a:ext cx="7966363" cy="4640674"/>
          </a:xfrm>
        </p:spPr>
        <p:txBody>
          <a:bodyPr>
            <a:normAutofit lnSpcReduction="10000"/>
          </a:bodyPr>
          <a:lstStyle/>
          <a:p>
            <a:pPr marL="0" indent="0">
              <a:buNone/>
            </a:pPr>
            <a:r>
              <a:rPr lang="en-US" dirty="0"/>
              <a:t>Districts with increased network and or internet capacity may conduct an infrastructure trial to determine if the capacity exists to test without caching ELA or Math content.</a:t>
            </a:r>
          </a:p>
          <a:p>
            <a:pPr marL="0" indent="0">
              <a:buNone/>
            </a:pPr>
            <a:endParaRPr lang="en-US" dirty="0"/>
          </a:p>
          <a:p>
            <a:pPr marL="0" indent="0">
              <a:buNone/>
            </a:pPr>
            <a:r>
              <a:rPr lang="en-US" dirty="0"/>
              <a:t>District may explore having either schools or grade levels administer an assessment without ELA or Math content cached.</a:t>
            </a:r>
          </a:p>
          <a:p>
            <a:pPr marL="0" indent="0">
              <a:buNone/>
            </a:pPr>
            <a:endParaRPr lang="en-US" dirty="0"/>
          </a:p>
          <a:p>
            <a:pPr marL="0" indent="0">
              <a:buNone/>
            </a:pPr>
            <a:r>
              <a:rPr lang="en-US" dirty="0"/>
              <a:t>CDE recommends caching Science as well as Text to Speech forms due to the large file sizes for these assessments.</a:t>
            </a:r>
          </a:p>
          <a:p>
            <a:pPr marL="0" indent="0">
              <a:buNone/>
            </a:pPr>
            <a:endParaRPr lang="en-US" dirty="0"/>
          </a:p>
          <a:p>
            <a:pPr marL="0" indent="0">
              <a:buNone/>
            </a:pPr>
            <a:r>
              <a:rPr lang="en-US" dirty="0"/>
              <a:t>Contact CDE and Pearson if you would like to explore administering ELA or Math assessments with out proctor caching.</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39477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5 Error Codes</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38</a:t>
            </a:fld>
            <a:endParaRPr lang="en-US" dirty="0"/>
          </a:p>
        </p:txBody>
      </p:sp>
      <p:graphicFrame>
        <p:nvGraphicFramePr>
          <p:cNvPr id="8" name="Chart 7">
            <a:extLst>
              <a:ext uri="{FF2B5EF4-FFF2-40B4-BE49-F238E27FC236}">
                <a16:creationId xmlns:a16="http://schemas.microsoft.com/office/drawing/2014/main" id="{1D5D34E1-4560-7B44-957A-75439D7820C1}"/>
              </a:ext>
            </a:extLst>
          </p:cNvPr>
          <p:cNvGraphicFramePr>
            <a:graphicFrameLocks/>
          </p:cNvGraphicFramePr>
          <p:nvPr/>
        </p:nvGraphicFramePr>
        <p:xfrm>
          <a:off x="304430" y="1599629"/>
          <a:ext cx="8534400" cy="53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908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4769225" cy="4670154"/>
          </a:xfrm>
          <a:ln>
            <a:noFill/>
          </a:ln>
        </p:spPr>
        <p:txBody>
          <a:bodyPr/>
          <a:lstStyle/>
          <a:p>
            <a:pPr marL="45720" indent="0">
              <a:buNone/>
            </a:pPr>
            <a:r>
              <a:rPr lang="en-US" dirty="0"/>
              <a:t>41% - Error Code: 1018</a:t>
            </a:r>
          </a:p>
          <a:p>
            <a:pPr marL="45720" indent="0">
              <a:buNone/>
            </a:pPr>
            <a:r>
              <a:rPr lang="en-US" sz="1800" dirty="0"/>
              <a:t>Regardless of Setup </a:t>
            </a:r>
            <a:endParaRPr lang="en-US" sz="1800" b="0" dirty="0"/>
          </a:p>
          <a:p>
            <a:pPr fontAlgn="base"/>
            <a:r>
              <a:rPr lang="en-US" sz="1800" b="0" dirty="0"/>
              <a:t>Ensure that the device used for the secondary save location is always on during testing. </a:t>
            </a:r>
          </a:p>
          <a:p>
            <a:pPr fontAlgn="base"/>
            <a:r>
              <a:rPr lang="en-US" sz="1800" b="0" dirty="0"/>
              <a:t>Run</a:t>
            </a:r>
            <a:r>
              <a:rPr lang="en-US" sz="1800" dirty="0"/>
              <a:t> App Check</a:t>
            </a:r>
            <a:r>
              <a:rPr lang="en-US" sz="1800" b="0" dirty="0"/>
              <a:t> within TestNav along with your </a:t>
            </a:r>
            <a:r>
              <a:rPr lang="en-US" sz="1800" dirty="0"/>
              <a:t>Configuration Identifier</a:t>
            </a:r>
            <a:r>
              <a:rPr lang="en-US" sz="1800" b="0" dirty="0"/>
              <a:t> to ensure TestNav can successfully read and write to your secondary save location.</a:t>
            </a:r>
          </a:p>
          <a:p>
            <a:r>
              <a:rPr lang="en-US" sz="1800" b="0" dirty="0"/>
              <a:t>The configuration identifier can be located in PearsonAccessnext. Go to </a:t>
            </a:r>
            <a:r>
              <a:rPr lang="en-US" sz="1800" dirty="0"/>
              <a:t>Setup&gt;TestNav Configurations</a:t>
            </a:r>
            <a:r>
              <a:rPr lang="en-US" sz="1800" b="0" dirty="0"/>
              <a:t>, select a configuration, in the Task dropdown menu select </a:t>
            </a:r>
            <a:r>
              <a:rPr lang="en-US" sz="1800" dirty="0"/>
              <a:t>Create / Edit TestNav Configurations</a:t>
            </a:r>
            <a:r>
              <a:rPr lang="en-US" sz="1800" b="0" dirty="0"/>
              <a:t> and select the</a:t>
            </a:r>
            <a:r>
              <a:rPr lang="en-US" sz="1800" dirty="0"/>
              <a:t> Start</a:t>
            </a:r>
            <a:r>
              <a:rPr lang="en-US" sz="1800" b="0" dirty="0"/>
              <a:t> button. Select your TN configuration, each of your identified precaching computers will have a unique configuration identifier.</a:t>
            </a:r>
          </a:p>
          <a:p>
            <a:pPr marL="45720" indent="0">
              <a:buNone/>
            </a:pPr>
            <a:endParaRPr lang="en-US" sz="1800" dirty="0"/>
          </a:p>
          <a:p>
            <a:pPr marL="45720" indent="0">
              <a:buNone/>
            </a:pPr>
            <a:endParaRPr lang="en-US" dirty="0"/>
          </a:p>
        </p:txBody>
      </p:sp>
      <p:sp>
        <p:nvSpPr>
          <p:cNvPr id="3" name="Title 2"/>
          <p:cNvSpPr>
            <a:spLocks noGrp="1"/>
          </p:cNvSpPr>
          <p:nvPr>
            <p:ph type="title"/>
          </p:nvPr>
        </p:nvSpPr>
        <p:spPr/>
        <p:txBody>
          <a:bodyPr/>
          <a:lstStyle/>
          <a:p>
            <a:r>
              <a:rPr lang="en-US" dirty="0"/>
              <a:t>TestNav Error 1018</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39</a:t>
            </a:fld>
            <a:endParaRPr lang="en-US" dirty="0"/>
          </a:p>
        </p:txBody>
      </p:sp>
      <p:pic>
        <p:nvPicPr>
          <p:cNvPr id="8" name="Picture 7">
            <a:extLst>
              <a:ext uri="{FF2B5EF4-FFF2-40B4-BE49-F238E27FC236}">
                <a16:creationId xmlns:a16="http://schemas.microsoft.com/office/drawing/2014/main" id="{1DF9DE47-0D7D-194A-86EA-08D82B8B70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50223" y="1769746"/>
            <a:ext cx="2545503" cy="4911745"/>
          </a:xfrm>
          <a:prstGeom prst="rect">
            <a:avLst/>
          </a:prstGeom>
        </p:spPr>
      </p:pic>
      <p:sp>
        <p:nvSpPr>
          <p:cNvPr id="10" name="Rectangle 9">
            <a:extLst>
              <a:ext uri="{FF2B5EF4-FFF2-40B4-BE49-F238E27FC236}">
                <a16:creationId xmlns:a16="http://schemas.microsoft.com/office/drawing/2014/main" id="{501B18B2-E892-2747-B6DD-9DDC5A238CD2}"/>
              </a:ext>
            </a:extLst>
          </p:cNvPr>
          <p:cNvSpPr/>
          <p:nvPr/>
        </p:nvSpPr>
        <p:spPr>
          <a:xfrm>
            <a:off x="5277394" y="4222376"/>
            <a:ext cx="2287188" cy="64545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25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Autofit/>
          </a:bodyPr>
          <a:lstStyle/>
          <a:p>
            <a:r>
              <a:rPr lang="en-US" sz="3600" b="1" dirty="0">
                <a:latin typeface="+mn-lt"/>
              </a:rPr>
              <a:t>Colorado Assessments</a:t>
            </a:r>
          </a:p>
        </p:txBody>
      </p:sp>
      <p:sp>
        <p:nvSpPr>
          <p:cNvPr id="5" name="Slide Number Placeholder 4"/>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4</a:t>
            </a:fld>
            <a:endParaRPr lang="en-US" dirty="0"/>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Measures of</a:t>
            </a:r>
          </a:p>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Academic Success</a:t>
            </a:r>
          </a:p>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(CMAS)</a:t>
            </a:r>
            <a:endParaRPr lang="en-US" sz="1200" dirty="0">
              <a:solidFill>
                <a:schemeClr val="bg1"/>
              </a:solidFill>
              <a:effectLst/>
              <a:latin typeface="Trebuchet MS" panose="020B0603020202020204" pitchFamily="34" charset="0"/>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Math*</a:t>
            </a:r>
            <a:endParaRPr lang="en-US" dirty="0">
              <a:solidFill>
                <a:srgbClr val="000000"/>
              </a:solidFill>
              <a:effectLst/>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Math (DLM)*</a:t>
            </a:r>
          </a:p>
        </p:txBody>
      </p:sp>
      <p:sp>
        <p:nvSpPr>
          <p:cNvPr id="11" name="Text Box 2"/>
          <p:cNvSpPr txBox="1">
            <a:spLocks noChangeArrowheads="1"/>
          </p:cNvSpPr>
          <p:nvPr/>
        </p:nvSpPr>
        <p:spPr bwMode="auto">
          <a:xfrm>
            <a:off x="3083044" y="3778796"/>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Science*</a:t>
            </a:r>
          </a:p>
        </p:txBody>
      </p:sp>
      <p:sp>
        <p:nvSpPr>
          <p:cNvPr id="18" name="Text Box 2"/>
          <p:cNvSpPr txBox="1">
            <a:spLocks noChangeArrowheads="1"/>
          </p:cNvSpPr>
          <p:nvPr/>
        </p:nvSpPr>
        <p:spPr bwMode="auto">
          <a:xfrm>
            <a:off x="7412086" y="4039611"/>
            <a:ext cx="1533793"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chemeClr val="bg1"/>
                </a:solidFill>
                <a:effectLst/>
                <a:ea typeface="Calibri"/>
                <a:cs typeface="Times New Roman"/>
              </a:rPr>
              <a:t>ACCESS </a:t>
            </a:r>
          </a:p>
          <a:p>
            <a:pPr marL="0" marR="0" algn="ctr">
              <a:spcBef>
                <a:spcPts val="0"/>
              </a:spcBef>
              <a:spcAft>
                <a:spcPts val="0"/>
              </a:spcAft>
            </a:pPr>
            <a:r>
              <a:rPr lang="en-US" dirty="0">
                <a:solidFill>
                  <a:schemeClr val="bg1"/>
                </a:solidFill>
                <a:effectLst/>
                <a:ea typeface="Calibri"/>
                <a:cs typeface="Times New Roman"/>
              </a:rPr>
              <a:t>for ELLs </a:t>
            </a:r>
          </a:p>
        </p:txBody>
      </p:sp>
      <p:sp>
        <p:nvSpPr>
          <p:cNvPr id="20" name="Text Box 2"/>
          <p:cNvSpPr txBox="1">
            <a:spLocks noChangeArrowheads="1"/>
          </p:cNvSpPr>
          <p:nvPr/>
        </p:nvSpPr>
        <p:spPr bwMode="auto">
          <a:xfrm>
            <a:off x="5961153" y="1301738"/>
            <a:ext cx="2765403"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effectLst/>
                <a:ea typeface="Calibri"/>
                <a:cs typeface="Times New Roman"/>
              </a:rPr>
              <a:t>CO PSAT/SAT</a:t>
            </a:r>
          </a:p>
          <a:p>
            <a:pPr marL="0" marR="0" algn="ctr">
              <a:spcBef>
                <a:spcPts val="0"/>
              </a:spcBef>
              <a:spcAft>
                <a:spcPts val="0"/>
              </a:spcAft>
            </a:pPr>
            <a:r>
              <a:rPr lang="en-US" dirty="0">
                <a:ea typeface="Calibri"/>
                <a:cs typeface="Times New Roman"/>
              </a:rPr>
              <a:t>SAT – grade 11*</a:t>
            </a:r>
          </a:p>
          <a:p>
            <a:pPr marL="0" marR="0" algn="ctr">
              <a:spcBef>
                <a:spcPts val="0"/>
              </a:spcBef>
              <a:spcAft>
                <a:spcPts val="0"/>
              </a:spcAft>
            </a:pPr>
            <a:r>
              <a:rPr lang="en-US" dirty="0">
                <a:effectLst/>
                <a:ea typeface="Calibri"/>
                <a:cs typeface="Times New Roman"/>
              </a:rPr>
              <a:t>PSAT – Grades 9 and 10**</a:t>
            </a:r>
          </a:p>
        </p:txBody>
      </p:sp>
      <p:sp>
        <p:nvSpPr>
          <p:cNvPr id="21" name="Text Box 2"/>
          <p:cNvSpPr txBox="1">
            <a:spLocks noChangeArrowheads="1"/>
          </p:cNvSpPr>
          <p:nvPr/>
        </p:nvSpPr>
        <p:spPr bwMode="auto">
          <a:xfrm>
            <a:off x="5982924" y="3077407"/>
            <a:ext cx="2540590" cy="64633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***Evidenced-based Reading and Writing</a:t>
            </a:r>
          </a:p>
        </p:txBody>
      </p:sp>
      <p:sp>
        <p:nvSpPr>
          <p:cNvPr id="2" name="TextBox 1"/>
          <p:cNvSpPr txBox="1"/>
          <p:nvPr/>
        </p:nvSpPr>
        <p:spPr>
          <a:xfrm>
            <a:off x="223929" y="5165476"/>
            <a:ext cx="5251658" cy="923330"/>
          </a:xfrm>
          <a:prstGeom prst="rect">
            <a:avLst/>
          </a:prstGeom>
          <a:noFill/>
          <a:ln>
            <a:solidFill>
              <a:schemeClr val="accent1"/>
            </a:solidFill>
          </a:ln>
        </p:spPr>
        <p:txBody>
          <a:bodyPr wrap="square" rtlCol="0">
            <a:spAutoFit/>
          </a:bodyPr>
          <a:lstStyle/>
          <a:p>
            <a:r>
              <a:rPr lang="en-US" dirty="0">
                <a:solidFill>
                  <a:srgbClr val="000000"/>
                </a:solidFill>
              </a:rPr>
              <a:t>  * Required by Colorado law and federal law</a:t>
            </a:r>
          </a:p>
          <a:p>
            <a:r>
              <a:rPr lang="en-US" dirty="0">
                <a:solidFill>
                  <a:srgbClr val="000000"/>
                </a:solidFill>
              </a:rPr>
              <a:t> ** Required by Colorado law</a:t>
            </a:r>
          </a:p>
          <a:p>
            <a:r>
              <a:rPr lang="en-US" dirty="0">
                <a:solidFill>
                  <a:srgbClr val="000000"/>
                </a:solidFill>
              </a:rPr>
              <a:t>*** Allowed by Colorado law</a:t>
            </a: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Math</a:t>
            </a:r>
          </a:p>
        </p:txBody>
      </p:sp>
      <p:sp>
        <p:nvSpPr>
          <p:cNvPr id="17" name="Text Box 2"/>
          <p:cNvSpPr txBox="1">
            <a:spLocks noChangeArrowheads="1"/>
          </p:cNvSpPr>
          <p:nvPr/>
        </p:nvSpPr>
        <p:spPr bwMode="auto">
          <a:xfrm>
            <a:off x="223928" y="4458770"/>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Social Studies</a:t>
            </a:r>
            <a:r>
              <a:rPr lang="en-US" dirty="0">
                <a:solidFill>
                  <a:srgbClr val="000000"/>
                </a:solidFill>
                <a:effectLst/>
                <a:ea typeface="Calibri"/>
                <a:cs typeface="Times New Roman"/>
              </a:rPr>
              <a:t>**</a:t>
            </a:r>
          </a:p>
        </p:txBody>
      </p:sp>
      <p:sp>
        <p:nvSpPr>
          <p:cNvPr id="22" name="Text Box 2"/>
          <p:cNvSpPr txBox="1">
            <a:spLocks noChangeArrowheads="1"/>
          </p:cNvSpPr>
          <p:nvPr/>
        </p:nvSpPr>
        <p:spPr bwMode="auto">
          <a:xfrm>
            <a:off x="223928" y="3103187"/>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a:t>
            </a:r>
          </a:p>
        </p:txBody>
      </p:sp>
      <p:sp>
        <p:nvSpPr>
          <p:cNvPr id="23" name="Text Box 2"/>
          <p:cNvSpPr txBox="1">
            <a:spLocks noChangeArrowheads="1"/>
          </p:cNvSpPr>
          <p:nvPr/>
        </p:nvSpPr>
        <p:spPr bwMode="auto">
          <a:xfrm>
            <a:off x="223928" y="3779931"/>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a typeface="Calibri"/>
                <a:cs typeface="Times New Roman"/>
              </a:rPr>
              <a:t>Science</a:t>
            </a:r>
            <a:r>
              <a:rPr lang="en-US" dirty="0">
                <a:solidFill>
                  <a:srgbClr val="000000"/>
                </a:solidFill>
                <a:effectLst/>
                <a:ea typeface="Calibri"/>
                <a:cs typeface="Times New Roman"/>
              </a:rPr>
              <a:t>*</a:t>
            </a:r>
          </a:p>
        </p:txBody>
      </p:sp>
      <p:sp>
        <p:nvSpPr>
          <p:cNvPr id="24" name="Text Box 2"/>
          <p:cNvSpPr txBox="1">
            <a:spLocks noChangeArrowheads="1"/>
          </p:cNvSpPr>
          <p:nvPr/>
        </p:nvSpPr>
        <p:spPr bwMode="auto">
          <a:xfrm>
            <a:off x="3083044" y="309450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ELA (DLM)*</a:t>
            </a:r>
          </a:p>
        </p:txBody>
      </p:sp>
      <p:sp>
        <p:nvSpPr>
          <p:cNvPr id="25" name="Text Box 2"/>
          <p:cNvSpPr txBox="1">
            <a:spLocks noChangeArrowheads="1"/>
          </p:cNvSpPr>
          <p:nvPr/>
        </p:nvSpPr>
        <p:spPr bwMode="auto">
          <a:xfrm>
            <a:off x="3083044" y="4458770"/>
            <a:ext cx="237902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a:solidFill>
                  <a:srgbClr val="000000"/>
                </a:solidFill>
                <a:effectLst/>
                <a:ea typeface="Calibri"/>
                <a:cs typeface="Times New Roman"/>
              </a:rPr>
              <a:t>Social Studies**</a:t>
            </a: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Alternate Assessments</a:t>
            </a:r>
          </a:p>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(CoAlt)</a:t>
            </a:r>
          </a:p>
        </p:txBody>
      </p:sp>
      <p:sp>
        <p:nvSpPr>
          <p:cNvPr id="4" name="Right Arrow 3"/>
          <p:cNvSpPr/>
          <p:nvPr/>
        </p:nvSpPr>
        <p:spPr>
          <a:xfrm>
            <a:off x="2620682" y="1577411"/>
            <a:ext cx="472300" cy="28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60800" y="1579027"/>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7412086" y="4893791"/>
            <a:ext cx="1533794"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a:solidFill>
                  <a:srgbClr val="000000"/>
                </a:solidFill>
                <a:ea typeface="Calibri"/>
                <a:cs typeface="Times New Roman"/>
              </a:rPr>
              <a:t>NAEP </a:t>
            </a:r>
          </a:p>
          <a:p>
            <a:pPr algn="ctr"/>
            <a:r>
              <a:rPr lang="en-US" dirty="0">
                <a:solidFill>
                  <a:srgbClr val="000000"/>
                </a:solidFill>
                <a:ea typeface="Calibri"/>
                <a:cs typeface="Times New Roman"/>
              </a:rPr>
              <a:t>&amp; International Assessments</a:t>
            </a:r>
          </a:p>
        </p:txBody>
      </p:sp>
      <p:sp>
        <p:nvSpPr>
          <p:cNvPr id="9" name="Rectangle 8">
            <a:extLst>
              <a:ext uri="{FF2B5EF4-FFF2-40B4-BE49-F238E27FC236}">
                <a16:creationId xmlns:a16="http://schemas.microsoft.com/office/drawing/2014/main" id="{776EA73E-5360-4470-8AA1-FBB1504CF403}"/>
              </a:ext>
            </a:extLst>
          </p:cNvPr>
          <p:cNvSpPr/>
          <p:nvPr/>
        </p:nvSpPr>
        <p:spPr>
          <a:xfrm>
            <a:off x="223928" y="2423367"/>
            <a:ext cx="2396754" cy="240473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DD4C514-C184-435D-9F83-6DD78AAE0D16}"/>
              </a:ext>
            </a:extLst>
          </p:cNvPr>
          <p:cNvSpPr/>
          <p:nvPr/>
        </p:nvSpPr>
        <p:spPr>
          <a:xfrm>
            <a:off x="3081656" y="2399230"/>
            <a:ext cx="2396754" cy="107328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5A87116-88B2-409A-9F67-97F41966B026}"/>
              </a:ext>
            </a:extLst>
          </p:cNvPr>
          <p:cNvSpPr/>
          <p:nvPr/>
        </p:nvSpPr>
        <p:spPr>
          <a:xfrm>
            <a:off x="7410815" y="4005217"/>
            <a:ext cx="1535063" cy="6807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7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3595"/>
            <a:ext cx="7645402" cy="4351982"/>
          </a:xfrm>
        </p:spPr>
        <p:txBody>
          <a:bodyPr>
            <a:normAutofit lnSpcReduction="10000"/>
          </a:bodyPr>
          <a:lstStyle/>
          <a:p>
            <a:pPr marL="45720" indent="0">
              <a:buNone/>
            </a:pPr>
            <a:r>
              <a:rPr lang="en-US" sz="1800" dirty="0"/>
              <a:t>If you set a network file server as secondary backup location, </a:t>
            </a:r>
            <a:r>
              <a:rPr lang="en-US" sz="1800" dirty="0">
                <a:solidFill>
                  <a:schemeClr val="accent6"/>
                </a:solidFill>
              </a:rPr>
              <a:t>do </a:t>
            </a:r>
            <a:r>
              <a:rPr lang="en-US" sz="1800" i="1" dirty="0">
                <a:solidFill>
                  <a:schemeClr val="accent6"/>
                </a:solidFill>
              </a:rPr>
              <a:t>not</a:t>
            </a:r>
            <a:r>
              <a:rPr lang="en-US" sz="1800" dirty="0">
                <a:solidFill>
                  <a:schemeClr val="accent6"/>
                </a:solidFill>
              </a:rPr>
              <a:t> use</a:t>
            </a:r>
            <a:r>
              <a:rPr lang="en-US" sz="1800" dirty="0"/>
              <a:t>:</a:t>
            </a:r>
            <a:endParaRPr lang="en-US" sz="1800" b="0" dirty="0"/>
          </a:p>
          <a:p>
            <a:pPr fontAlgn="base"/>
            <a:r>
              <a:rPr lang="en-US" sz="1800" b="0" dirty="0"/>
              <a:t>Spaces in the save location path.</a:t>
            </a:r>
          </a:p>
          <a:p>
            <a:pPr fontAlgn="base"/>
            <a:r>
              <a:rPr lang="en-US" sz="1800" b="0" dirty="0"/>
              <a:t>A location that requires authentication. </a:t>
            </a:r>
            <a:r>
              <a:rPr lang="en-US" sz="1800" b="0" i="1" dirty="0"/>
              <a:t>If authentication is required, TestNav cannot access the shared location.</a:t>
            </a:r>
            <a:endParaRPr lang="en-US" sz="1800" b="0" dirty="0"/>
          </a:p>
          <a:p>
            <a:pPr fontAlgn="base"/>
            <a:r>
              <a:rPr lang="en-US" sz="1800" b="0" dirty="0"/>
              <a:t>A Windows UNC (Uniform Naming Convention) or network path, such as </a:t>
            </a:r>
            <a:r>
              <a:rPr lang="en-US" sz="1800" dirty="0">
                <a:solidFill>
                  <a:schemeClr val="accent6"/>
                </a:solidFill>
              </a:rPr>
              <a:t>\\ComputerName\SharedFolder\Resource </a:t>
            </a:r>
            <a:r>
              <a:rPr lang="en-US" sz="1800" b="0" dirty="0"/>
              <a:t>on a Mac or Linux. </a:t>
            </a:r>
            <a:r>
              <a:rPr lang="en-US" sz="1800" b="0" i="1" dirty="0"/>
              <a:t>Pearson recommends that you specify a mapped drive location, such as </a:t>
            </a:r>
            <a:r>
              <a:rPr lang="en-US" sz="1800" i="1" dirty="0">
                <a:solidFill>
                  <a:schemeClr val="accent1"/>
                </a:solidFill>
              </a:rPr>
              <a:t>D:\TopDirectory\NextDirectory\SaveLocation</a:t>
            </a:r>
            <a:r>
              <a:rPr lang="en-US" sz="1800" i="1" dirty="0"/>
              <a:t>.</a:t>
            </a:r>
            <a:endParaRPr lang="en-US" sz="1800" b="0" dirty="0"/>
          </a:p>
          <a:p>
            <a:pPr marL="45720" indent="0">
              <a:buNone/>
            </a:pPr>
            <a:r>
              <a:rPr lang="en-US" sz="1800" dirty="0"/>
              <a:t>If using an SFTP server ensure:</a:t>
            </a:r>
            <a:r>
              <a:rPr lang="en-US" sz="1800" b="0" dirty="0"/>
              <a:t> </a:t>
            </a:r>
          </a:p>
          <a:p>
            <a:pPr fontAlgn="base"/>
            <a:r>
              <a:rPr lang="en-US" sz="1800" b="0" dirty="0"/>
              <a:t>The device is turned on, and SFTP services are running. </a:t>
            </a:r>
          </a:p>
          <a:p>
            <a:pPr fontAlgn="base"/>
            <a:r>
              <a:rPr lang="en-US" sz="1800" b="0" dirty="0"/>
              <a:t>The syntax inside of PearsonAccessNext is correct. (e.g. </a:t>
            </a:r>
            <a:r>
              <a:rPr lang="en-US" sz="1800" dirty="0">
                <a:solidFill>
                  <a:schemeClr val="accent1"/>
                </a:solidFill>
              </a:rPr>
              <a:t>sftp://&lt;</a:t>
            </a:r>
            <a:r>
              <a:rPr lang="en-US" sz="1800" dirty="0" err="1">
                <a:solidFill>
                  <a:schemeClr val="accent1"/>
                </a:solidFill>
              </a:rPr>
              <a:t>userid</a:t>
            </a:r>
            <a:r>
              <a:rPr lang="en-US" sz="1800" dirty="0">
                <a:solidFill>
                  <a:schemeClr val="accent1"/>
                </a:solidFill>
              </a:rPr>
              <a:t>&gt;:&lt;password&gt;@&lt;address&gt;:&lt;port&gt;/path</a:t>
            </a:r>
            <a:r>
              <a:rPr lang="en-US" sz="1800" b="0" dirty="0"/>
              <a:t>).</a:t>
            </a:r>
          </a:p>
          <a:p>
            <a:pPr fontAlgn="base"/>
            <a:r>
              <a:rPr lang="en-US" sz="1800" b="0" dirty="0"/>
              <a:t>That neither the </a:t>
            </a:r>
            <a:r>
              <a:rPr lang="en-US" sz="1800" dirty="0" err="1"/>
              <a:t>userid</a:t>
            </a:r>
            <a:r>
              <a:rPr lang="en-US" sz="1800" b="0" dirty="0"/>
              <a:t> or </a:t>
            </a:r>
            <a:r>
              <a:rPr lang="en-US" sz="1800" dirty="0"/>
              <a:t>password</a:t>
            </a:r>
            <a:r>
              <a:rPr lang="en-US" sz="1800" b="0" dirty="0"/>
              <a:t> contain the </a:t>
            </a:r>
            <a:r>
              <a:rPr lang="en-US" sz="1800" dirty="0"/>
              <a:t>@</a:t>
            </a:r>
            <a:r>
              <a:rPr lang="en-US" sz="1800" b="0" dirty="0"/>
              <a:t> symbol. This will invalidate the syntax and result in an EWS 1018 error message.</a:t>
            </a:r>
          </a:p>
          <a:p>
            <a:pPr marL="45720" indent="0">
              <a:buNone/>
            </a:pPr>
            <a:endParaRPr lang="en-US" sz="1800" dirty="0"/>
          </a:p>
          <a:p>
            <a:pPr marL="45720" indent="0">
              <a:buNone/>
            </a:pPr>
            <a:endParaRPr lang="en-US" dirty="0"/>
          </a:p>
        </p:txBody>
      </p:sp>
      <p:sp>
        <p:nvSpPr>
          <p:cNvPr id="3" name="Title 2"/>
          <p:cNvSpPr>
            <a:spLocks noGrp="1"/>
          </p:cNvSpPr>
          <p:nvPr>
            <p:ph type="title"/>
          </p:nvPr>
        </p:nvSpPr>
        <p:spPr/>
        <p:txBody>
          <a:bodyPr/>
          <a:lstStyle/>
          <a:p>
            <a:r>
              <a:rPr lang="en-US" dirty="0"/>
              <a:t>TestNav Error 1018 continued</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40</a:t>
            </a:fld>
            <a:endParaRPr lang="en-US" dirty="0"/>
          </a:p>
        </p:txBody>
      </p:sp>
      <p:sp>
        <p:nvSpPr>
          <p:cNvPr id="5" name="TextBox 4">
            <a:extLst>
              <a:ext uri="{FF2B5EF4-FFF2-40B4-BE49-F238E27FC236}">
                <a16:creationId xmlns:a16="http://schemas.microsoft.com/office/drawing/2014/main" id="{126D2B5C-ADF1-034E-9CC0-84F779625CA5}"/>
              </a:ext>
            </a:extLst>
          </p:cNvPr>
          <p:cNvSpPr txBox="1"/>
          <p:nvPr/>
        </p:nvSpPr>
        <p:spPr>
          <a:xfrm>
            <a:off x="7019365" y="9547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99217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609" y="1719071"/>
            <a:ext cx="8629651" cy="4783082"/>
          </a:xfrm>
        </p:spPr>
        <p:txBody>
          <a:bodyPr/>
          <a:lstStyle/>
          <a:p>
            <a:pPr marL="45720" indent="0">
              <a:buNone/>
            </a:pPr>
            <a:r>
              <a:rPr lang="en-US" dirty="0"/>
              <a:t>38% - Error Code: 1005 </a:t>
            </a:r>
            <a:r>
              <a:rPr lang="en-US" b="0" dirty="0"/>
              <a:t>- </a:t>
            </a:r>
            <a:r>
              <a:rPr lang="en-US" sz="1800" b="0" i="1" dirty="0"/>
              <a:t>The student’s status is set to </a:t>
            </a:r>
            <a:r>
              <a:rPr lang="en-US" sz="1800" i="1" dirty="0"/>
              <a:t>Resumed-Upload</a:t>
            </a:r>
            <a:r>
              <a:rPr lang="en-US" sz="1800" b="0" i="1" dirty="0"/>
              <a:t>, but no file was found in the designated response file location.</a:t>
            </a:r>
          </a:p>
          <a:p>
            <a:r>
              <a:rPr lang="en-US" sz="1800" dirty="0"/>
              <a:t>Resumed-Upload</a:t>
            </a:r>
            <a:r>
              <a:rPr lang="en-US" sz="1800" b="0" dirty="0"/>
              <a:t> status indicates that a student has exited the test abnormally.</a:t>
            </a:r>
          </a:p>
          <a:p>
            <a:pPr lvl="1" fontAlgn="base"/>
            <a:r>
              <a:rPr lang="en-US" sz="1800" b="0" dirty="0"/>
              <a:t>It is important to confirm what question a student last visited / answered to determine whether or not to place them in </a:t>
            </a:r>
            <a:r>
              <a:rPr lang="en-US" sz="1800" dirty="0"/>
              <a:t>Resume-Upload</a:t>
            </a:r>
            <a:r>
              <a:rPr lang="en-US" sz="1800" b="0" dirty="0"/>
              <a:t> status or</a:t>
            </a:r>
            <a:r>
              <a:rPr lang="en-US" sz="1800" dirty="0"/>
              <a:t> Resume</a:t>
            </a:r>
            <a:r>
              <a:rPr lang="en-US" sz="1800" b="0" dirty="0"/>
              <a:t> status. To do so, select the desired student’s status, the</a:t>
            </a:r>
            <a:r>
              <a:rPr lang="en-US" sz="1800" dirty="0"/>
              <a:t> Student Test &amp; Item Progress</a:t>
            </a:r>
            <a:r>
              <a:rPr lang="en-US" sz="1800" b="0" dirty="0"/>
              <a:t> screen will then appear.  You will then need to confirm the student’s progress.</a:t>
            </a:r>
          </a:p>
          <a:p>
            <a:endParaRPr lang="en-US" dirty="0"/>
          </a:p>
        </p:txBody>
      </p:sp>
      <p:sp>
        <p:nvSpPr>
          <p:cNvPr id="3" name="Title 2"/>
          <p:cNvSpPr>
            <a:spLocks noGrp="1"/>
          </p:cNvSpPr>
          <p:nvPr>
            <p:ph type="title"/>
          </p:nvPr>
        </p:nvSpPr>
        <p:spPr/>
        <p:txBody>
          <a:bodyPr/>
          <a:lstStyle/>
          <a:p>
            <a:r>
              <a:rPr lang="en-US" dirty="0"/>
              <a:t>TestNav Error 1005</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41</a:t>
            </a:fld>
            <a:endParaRPr lang="en-US" dirty="0"/>
          </a:p>
        </p:txBody>
      </p:sp>
      <p:pic>
        <p:nvPicPr>
          <p:cNvPr id="5124" name="Picture 4" descr="https://lh6.googleusercontent.com/xG8vsmBEgZm0nbvVAoYZJ-v-ZKFAFKOec9hjmirYe60kBWX1ZWlFDAgYeT7PArJE5V3JfSss5CQwN8mmqkbW2h9J-b1o_A0f_GrnxKpV8cXTwPmn8SyHuF6hY-zAgJ2vP9SGS40m">
            <a:extLst>
              <a:ext uri="{FF2B5EF4-FFF2-40B4-BE49-F238E27FC236}">
                <a16:creationId xmlns:a16="http://schemas.microsoft.com/office/drawing/2014/main" id="{BCE2120E-808C-2143-9F57-1D985E278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0882" y="3983337"/>
            <a:ext cx="5541502" cy="27414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34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609" y="1665025"/>
            <a:ext cx="8823132" cy="843063"/>
          </a:xfrm>
        </p:spPr>
        <p:txBody>
          <a:bodyPr/>
          <a:lstStyle/>
          <a:p>
            <a:r>
              <a:rPr lang="en-US" sz="1800" b="0" dirty="0"/>
              <a:t>If possible, using the student’s same device, reload the Saved Response File that was saved when the student was last in the TestNav session to retrieve all previously provided responses.  </a:t>
            </a:r>
          </a:p>
        </p:txBody>
      </p:sp>
      <p:sp>
        <p:nvSpPr>
          <p:cNvPr id="3" name="Title 2"/>
          <p:cNvSpPr>
            <a:spLocks noGrp="1"/>
          </p:cNvSpPr>
          <p:nvPr>
            <p:ph type="title"/>
          </p:nvPr>
        </p:nvSpPr>
        <p:spPr/>
        <p:txBody>
          <a:bodyPr/>
          <a:lstStyle/>
          <a:p>
            <a:r>
              <a:rPr lang="en-US" dirty="0"/>
              <a:t>TestNav Error 1005 continued</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42</a:t>
            </a:fld>
            <a:endParaRPr lang="en-US" dirty="0"/>
          </a:p>
        </p:txBody>
      </p:sp>
      <p:pic>
        <p:nvPicPr>
          <p:cNvPr id="6148" name="Picture 4" descr="https://lh3.googleusercontent.com/yeCptF7Q8za-PA-5n2EqTsc1SE7p0Y-BJIn9vOfn7cDGKBZBxgU-34JSECGDWrOSvQr1aDLFpYHn41yaI4j_ZPf0whvtf1qvRTChuuUVtAbltYrZY795OhhCdJUlYbfddQT7nacQ">
            <a:extLst>
              <a:ext uri="{FF2B5EF4-FFF2-40B4-BE49-F238E27FC236}">
                <a16:creationId xmlns:a16="http://schemas.microsoft.com/office/drawing/2014/main" id="{510F0F6A-46AE-624A-B0B4-5B226E0CD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6" t="4008" r="6332" b="4428"/>
          <a:stretch/>
        </p:blipFill>
        <p:spPr bwMode="auto">
          <a:xfrm>
            <a:off x="2218765" y="2414474"/>
            <a:ext cx="5513294" cy="42646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380FD8DE-1656-E84E-BA56-589612B9C770}"/>
              </a:ext>
            </a:extLst>
          </p:cNvPr>
          <p:cNvSpPr txBox="1">
            <a:spLocks/>
          </p:cNvSpPr>
          <p:nvPr/>
        </p:nvSpPr>
        <p:spPr>
          <a:xfrm>
            <a:off x="132609" y="2682190"/>
            <a:ext cx="2072709" cy="2979022"/>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1800" b="0" dirty="0"/>
              <a:t>If the </a:t>
            </a:r>
            <a:r>
              <a:rPr lang="en-US" sz="1800" dirty="0"/>
              <a:t>Resumed-Upload</a:t>
            </a:r>
            <a:r>
              <a:rPr lang="en-US" sz="1800" b="0" dirty="0"/>
              <a:t> status was selected in error, from the drop down on the status button select Resume.  This will allow the student to sign in without an error message.</a:t>
            </a:r>
            <a:endParaRPr lang="en-US" sz="1800" dirty="0"/>
          </a:p>
        </p:txBody>
      </p:sp>
    </p:spTree>
    <p:extLst>
      <p:ext uri="{BB962C8B-B14F-4D97-AF65-F5344CB8AC3E}">
        <p14:creationId xmlns:p14="http://schemas.microsoft.com/office/powerpoint/2010/main" val="3906338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93" y="1815352"/>
            <a:ext cx="9038698" cy="4490534"/>
          </a:xfrm>
        </p:spPr>
        <p:txBody>
          <a:bodyPr numCol="1"/>
          <a:lstStyle/>
          <a:p>
            <a:pPr marL="45720" indent="0">
              <a:buNone/>
            </a:pPr>
            <a:r>
              <a:rPr lang="en-US" dirty="0"/>
              <a:t>15% - Error Code: 8031 </a:t>
            </a:r>
            <a:r>
              <a:rPr lang="en-US" b="0" i="1" dirty="0"/>
              <a:t>- </a:t>
            </a:r>
            <a:r>
              <a:rPr lang="en-US" sz="1800" b="0" i="1" dirty="0"/>
              <a:t>Chrome app is unable to start. Please contact your administrator and have your device restarted.</a:t>
            </a:r>
          </a:p>
          <a:p>
            <a:pPr marL="45720" indent="0">
              <a:buNone/>
            </a:pPr>
            <a:r>
              <a:rPr lang="en-US" sz="1800" dirty="0"/>
              <a:t>How to resolve an 8031 Error Code</a:t>
            </a:r>
          </a:p>
          <a:p>
            <a:r>
              <a:rPr lang="en-US" sz="1800" b="0" dirty="0"/>
              <a:t>Restart the device.</a:t>
            </a:r>
          </a:p>
          <a:p>
            <a:r>
              <a:rPr lang="en-US" sz="1800" b="0" dirty="0"/>
              <a:t>Resume the student in the management console and have the student log back in to testing.</a:t>
            </a:r>
          </a:p>
          <a:p>
            <a:r>
              <a:rPr lang="en-US" sz="1800" b="0" dirty="0"/>
              <a:t>Confirm the device meets TestNav system requirements. </a:t>
            </a:r>
          </a:p>
          <a:p>
            <a:pPr marL="365760" lvl="1" indent="0">
              <a:buNone/>
            </a:pPr>
            <a:endParaRPr lang="en-US" sz="1600" b="0" dirty="0"/>
          </a:p>
          <a:p>
            <a:pPr marL="45720" indent="0">
              <a:buNone/>
            </a:pPr>
            <a:endParaRPr lang="en-US" sz="1800" dirty="0"/>
          </a:p>
        </p:txBody>
      </p:sp>
      <p:sp>
        <p:nvSpPr>
          <p:cNvPr id="3" name="Title 2"/>
          <p:cNvSpPr>
            <a:spLocks noGrp="1"/>
          </p:cNvSpPr>
          <p:nvPr>
            <p:ph type="title"/>
          </p:nvPr>
        </p:nvSpPr>
        <p:spPr/>
        <p:txBody>
          <a:bodyPr/>
          <a:lstStyle/>
          <a:p>
            <a:r>
              <a:rPr lang="en-US" dirty="0"/>
              <a:t>TestNav Error 8031</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43</a:t>
            </a:fld>
            <a:endParaRPr lang="en-US" dirty="0"/>
          </a:p>
        </p:txBody>
      </p:sp>
      <p:sp>
        <p:nvSpPr>
          <p:cNvPr id="11" name="TextBox 10">
            <a:extLst>
              <a:ext uri="{FF2B5EF4-FFF2-40B4-BE49-F238E27FC236}">
                <a16:creationId xmlns:a16="http://schemas.microsoft.com/office/drawing/2014/main" id="{A8CB9567-7116-0343-9485-A3A87C4FD59C}"/>
              </a:ext>
            </a:extLst>
          </p:cNvPr>
          <p:cNvSpPr txBox="1"/>
          <p:nvPr/>
        </p:nvSpPr>
        <p:spPr>
          <a:xfrm>
            <a:off x="588535" y="4408626"/>
            <a:ext cx="7333416" cy="923330"/>
          </a:xfrm>
          <a:prstGeom prst="rect">
            <a:avLst/>
          </a:prstGeom>
          <a:noFill/>
        </p:spPr>
        <p:txBody>
          <a:bodyPr wrap="square" rtlCol="0">
            <a:spAutoFit/>
          </a:bodyPr>
          <a:lstStyle/>
          <a:p>
            <a:pPr marL="742950" lvl="1" indent="-285750">
              <a:buClr>
                <a:schemeClr val="accent2"/>
              </a:buClr>
              <a:buFont typeface="Wingdings" pitchFamily="2" charset="2"/>
              <a:buChar char="§"/>
            </a:pPr>
            <a:r>
              <a:rPr lang="en-US" dirty="0"/>
              <a:t>When the chrome app has a difficulty in starting up or crashes this error is shown. User needs to restart the app and try again.</a:t>
            </a:r>
          </a:p>
          <a:p>
            <a:pPr marL="742950" lvl="1" indent="-285750">
              <a:buClr>
                <a:schemeClr val="accent2"/>
              </a:buClr>
              <a:buFont typeface="Wingdings" pitchFamily="2" charset="2"/>
              <a:buChar char="§"/>
            </a:pPr>
            <a:r>
              <a:rPr lang="en-US" dirty="0"/>
              <a:t>This error is usually caused by the device running low on memory.</a:t>
            </a:r>
          </a:p>
        </p:txBody>
      </p:sp>
    </p:spTree>
    <p:extLst>
      <p:ext uri="{BB962C8B-B14F-4D97-AF65-F5344CB8AC3E}">
        <p14:creationId xmlns:p14="http://schemas.microsoft.com/office/powerpoint/2010/main" val="3939401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609" y="1678729"/>
            <a:ext cx="9011391" cy="4911599"/>
          </a:xfrm>
        </p:spPr>
        <p:txBody>
          <a:bodyPr/>
          <a:lstStyle/>
          <a:p>
            <a:pPr marL="45720" indent="0">
              <a:buNone/>
            </a:pPr>
            <a:r>
              <a:rPr lang="en-US" dirty="0"/>
              <a:t>3% - Error Code: 1009 </a:t>
            </a:r>
            <a:r>
              <a:rPr lang="en-US" b="0" dirty="0"/>
              <a:t>- </a:t>
            </a:r>
            <a:r>
              <a:rPr lang="en-US" sz="1800" b="0" i="1" dirty="0"/>
              <a:t>The connection with the testing server was interrupted prior to the student finishing the test. The student’s responses saved in the designated response file location, but not all test content downloaded from the testing server. TestNav cannot download the entire test.</a:t>
            </a:r>
          </a:p>
          <a:p>
            <a:pPr marL="45720" indent="0">
              <a:buNone/>
            </a:pPr>
            <a:r>
              <a:rPr lang="en-US" sz="1800" dirty="0"/>
              <a:t>Troubleshooting </a:t>
            </a:r>
          </a:p>
          <a:p>
            <a:pPr fontAlgn="base"/>
            <a:r>
              <a:rPr lang="en-US" sz="1800" b="0" dirty="0"/>
              <a:t>select </a:t>
            </a:r>
            <a:r>
              <a:rPr lang="en-US" sz="1800" dirty="0"/>
              <a:t>Retry</a:t>
            </a:r>
            <a:r>
              <a:rPr lang="en-US" sz="1800" b="0" dirty="0"/>
              <a:t> to check whether the connection is restored. </a:t>
            </a:r>
          </a:p>
          <a:p>
            <a:pPr fontAlgn="base"/>
            <a:r>
              <a:rPr lang="en-US" sz="1800" b="0" dirty="0"/>
              <a:t>If the connection is not restored, select </a:t>
            </a:r>
            <a:r>
              <a:rPr lang="en-US" sz="1800" dirty="0"/>
              <a:t>Exit Test</a:t>
            </a:r>
            <a:r>
              <a:rPr lang="en-US" sz="1800" b="0" dirty="0"/>
              <a:t>.</a:t>
            </a:r>
          </a:p>
          <a:p>
            <a:pPr fontAlgn="base"/>
            <a:r>
              <a:rPr lang="en-US" sz="1800" b="0" dirty="0"/>
              <a:t>When the student closes TestNav, the student remains in </a:t>
            </a:r>
            <a:r>
              <a:rPr lang="en-US" sz="1800" dirty="0"/>
              <a:t>Active</a:t>
            </a:r>
            <a:r>
              <a:rPr lang="en-US" sz="1800" b="0" dirty="0"/>
              <a:t> testing status.</a:t>
            </a:r>
          </a:p>
          <a:p>
            <a:pPr fontAlgn="base"/>
            <a:r>
              <a:rPr lang="en-US" sz="1800" b="0" dirty="0"/>
              <a:t>After the connection is restored, you can set the student's testing status to resume, and then the student can log in. TestNav automatically searches for, and submits, the response file. </a:t>
            </a:r>
            <a:r>
              <a:rPr lang="en-US" b="0" dirty="0"/>
              <a:t> </a:t>
            </a:r>
          </a:p>
          <a:p>
            <a:pPr marL="45720" indent="0" fontAlgn="base">
              <a:buNone/>
            </a:pPr>
            <a:r>
              <a:rPr lang="en-US" sz="1800" dirty="0">
                <a:latin typeface="Calibri" panose="020F0502020204030204" pitchFamily="34" charset="0"/>
              </a:rPr>
              <a:t>Note: </a:t>
            </a:r>
            <a:r>
              <a:rPr lang="en-US" sz="1800" b="0" i="1" dirty="0">
                <a:latin typeface="Calibri" panose="020F0502020204030204" pitchFamily="34" charset="0"/>
              </a:rPr>
              <a:t>If you are using a wireless network, and you continue to experience this error, Pearson recommends that you disable load balancing across wireless access points (WAP) to avoid interruptions in testing. Load balancing can cause a TestNav error when it briefly disconnects TestNav from the network to switch the device's access point to balance the load.</a:t>
            </a:r>
            <a:endParaRPr lang="en-US" sz="1800" b="0" i="1" dirty="0"/>
          </a:p>
          <a:p>
            <a:pPr marL="45720" indent="0" fontAlgn="base">
              <a:buNone/>
            </a:pPr>
            <a:endParaRPr lang="en-US" b="0" dirty="0"/>
          </a:p>
          <a:p>
            <a:pPr marL="45720" indent="0">
              <a:buNone/>
            </a:pPr>
            <a:endParaRPr lang="en-US" sz="1800" b="0" i="1" dirty="0"/>
          </a:p>
        </p:txBody>
      </p:sp>
      <p:sp>
        <p:nvSpPr>
          <p:cNvPr id="3" name="Title 2"/>
          <p:cNvSpPr>
            <a:spLocks noGrp="1"/>
          </p:cNvSpPr>
          <p:nvPr>
            <p:ph type="title"/>
          </p:nvPr>
        </p:nvSpPr>
        <p:spPr/>
        <p:txBody>
          <a:bodyPr/>
          <a:lstStyle/>
          <a:p>
            <a:r>
              <a:rPr lang="en-US" dirty="0"/>
              <a:t>TestNav Error 1009</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44</a:t>
            </a:fld>
            <a:endParaRPr lang="en-US" dirty="0"/>
          </a:p>
        </p:txBody>
      </p:sp>
    </p:spTree>
    <p:extLst>
      <p:ext uri="{BB962C8B-B14F-4D97-AF65-F5344CB8AC3E}">
        <p14:creationId xmlns:p14="http://schemas.microsoft.com/office/powerpoint/2010/main" val="406493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609" y="1678729"/>
            <a:ext cx="9011391" cy="4911599"/>
          </a:xfrm>
        </p:spPr>
        <p:txBody>
          <a:bodyPr/>
          <a:lstStyle/>
          <a:p>
            <a:r>
              <a:rPr lang="en-US" dirty="0"/>
              <a:t>3% - Error Code: 5041 </a:t>
            </a:r>
            <a:r>
              <a:rPr lang="en-US" b="0" dirty="0"/>
              <a:t>- </a:t>
            </a:r>
            <a:r>
              <a:rPr lang="en-US" sz="1800" b="0" i="1" dirty="0"/>
              <a:t>TestNav has detected the Game Bar running.  Please disable the Game Bar, and sign into TestNav again.</a:t>
            </a:r>
          </a:p>
          <a:p>
            <a:pPr marL="45720" indent="0">
              <a:buNone/>
            </a:pPr>
            <a:br>
              <a:rPr lang="en-US" sz="1800" dirty="0"/>
            </a:br>
            <a:r>
              <a:rPr lang="en-US" sz="1800" dirty="0"/>
              <a:t>Disable the Game Bar in Windows 10.</a:t>
            </a:r>
          </a:p>
          <a:p>
            <a:pPr marL="388620" indent="-342900">
              <a:buFont typeface="+mj-lt"/>
              <a:buAutoNum type="arabicPeriod"/>
            </a:pPr>
            <a:r>
              <a:rPr lang="en-US" sz="1800" b="0" dirty="0"/>
              <a:t>Go to the Settings within Windows 10. (type "settings" in start menu)</a:t>
            </a:r>
          </a:p>
          <a:p>
            <a:pPr marL="388620" indent="-342900">
              <a:buFont typeface="+mj-lt"/>
              <a:buAutoNum type="arabicPeriod"/>
            </a:pPr>
            <a:r>
              <a:rPr lang="en-US" sz="1800" b="0" dirty="0"/>
              <a:t>Select Settings &gt; Game bar</a:t>
            </a:r>
          </a:p>
          <a:p>
            <a:pPr marL="388620" indent="-342900">
              <a:buFont typeface="+mj-lt"/>
              <a:buAutoNum type="arabicPeriod"/>
            </a:pPr>
            <a:r>
              <a:rPr lang="en-US" sz="1800" b="0" dirty="0"/>
              <a:t>Click Off under Record game clips, screenshots and broadcast using Game bar</a:t>
            </a:r>
          </a:p>
          <a:p>
            <a:pPr marL="388620" indent="-342900">
              <a:buFont typeface="+mj-lt"/>
              <a:buAutoNum type="arabicPeriod"/>
            </a:pPr>
            <a:r>
              <a:rPr lang="en-US" sz="1800" b="0" dirty="0"/>
              <a:t>Uncheck the box next to Open Game bar using this button on a controller</a:t>
            </a:r>
          </a:p>
          <a:p>
            <a:pPr marL="388620" indent="-342900">
              <a:buFont typeface="+mj-lt"/>
              <a:buAutoNum type="arabicPeriod"/>
            </a:pPr>
            <a:r>
              <a:rPr lang="en-US" sz="1800" b="0" dirty="0"/>
              <a:t>Restart the computer.</a:t>
            </a:r>
          </a:p>
          <a:p>
            <a:pPr marL="388620" indent="-342900">
              <a:buFont typeface="+mj-lt"/>
              <a:buAutoNum type="arabicPeriod"/>
            </a:pPr>
            <a:r>
              <a:rPr lang="en-US" sz="1800" b="0" dirty="0"/>
              <a:t>Return to the TestNav Sign In page and sign in again.</a:t>
            </a:r>
          </a:p>
          <a:p>
            <a:pPr marL="45720" indent="0">
              <a:buNone/>
            </a:pPr>
            <a:endParaRPr lang="en-US" sz="1800" b="0" dirty="0"/>
          </a:p>
          <a:p>
            <a:pPr marL="45720" indent="0" fontAlgn="base">
              <a:buNone/>
            </a:pPr>
            <a:r>
              <a:rPr lang="en-US" sz="1800" dirty="0">
                <a:latin typeface="Calibri" panose="020F0502020204030204" pitchFamily="34" charset="0"/>
              </a:rPr>
              <a:t>Note: </a:t>
            </a:r>
            <a:r>
              <a:rPr lang="en-US" sz="1800" b="0" dirty="0"/>
              <a:t>Windows 10 comes with the XBOX app, which has a function called Game Bar.  This application allows screenshots and video recording.</a:t>
            </a:r>
          </a:p>
          <a:p>
            <a:pPr marL="45720" indent="0">
              <a:buNone/>
            </a:pPr>
            <a:endParaRPr lang="en-US" sz="1800" b="0" i="1" dirty="0"/>
          </a:p>
        </p:txBody>
      </p:sp>
      <p:sp>
        <p:nvSpPr>
          <p:cNvPr id="3" name="Title 2"/>
          <p:cNvSpPr>
            <a:spLocks noGrp="1"/>
          </p:cNvSpPr>
          <p:nvPr>
            <p:ph type="title"/>
          </p:nvPr>
        </p:nvSpPr>
        <p:spPr/>
        <p:txBody>
          <a:bodyPr/>
          <a:lstStyle/>
          <a:p>
            <a:r>
              <a:rPr lang="en-US" dirty="0"/>
              <a:t>TestNav Error 5041</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45</a:t>
            </a:fld>
            <a:endParaRPr lang="en-US" dirty="0"/>
          </a:p>
        </p:txBody>
      </p:sp>
    </p:spTree>
    <p:extLst>
      <p:ext uri="{BB962C8B-B14F-4D97-AF65-F5344CB8AC3E}">
        <p14:creationId xmlns:p14="http://schemas.microsoft.com/office/powerpoint/2010/main" val="591983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 Client Computing</a:t>
            </a:r>
          </a:p>
        </p:txBody>
      </p:sp>
      <p:sp>
        <p:nvSpPr>
          <p:cNvPr id="4" name="Footer Placeholder 3"/>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7A2F4E-5D54-B04B-91BD-7E78EE1FE9FD}" type="slidenum">
              <a:rPr lang="en-US" smtClean="0"/>
              <a:pPr/>
              <a:t>46</a:t>
            </a:fld>
            <a:endParaRPr lang="en-US" dirty="0"/>
          </a:p>
        </p:txBody>
      </p:sp>
      <p:sp>
        <p:nvSpPr>
          <p:cNvPr id="8" name="Content Placeholder 1">
            <a:extLst>
              <a:ext uri="{FF2B5EF4-FFF2-40B4-BE49-F238E27FC236}">
                <a16:creationId xmlns:a16="http://schemas.microsoft.com/office/drawing/2014/main" id="{7BE207E3-834B-EA4A-BB5E-FADE89D1EE25}"/>
              </a:ext>
            </a:extLst>
          </p:cNvPr>
          <p:cNvSpPr txBox="1">
            <a:spLocks/>
          </p:cNvSpPr>
          <p:nvPr/>
        </p:nvSpPr>
        <p:spPr>
          <a:xfrm>
            <a:off x="381000" y="4442583"/>
            <a:ext cx="8407893" cy="176771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Thin Client Support</a:t>
            </a:r>
          </a:p>
          <a:p>
            <a:pPr lvl="1"/>
            <a:r>
              <a:rPr lang="en-US" dirty="0"/>
              <a:t>Pearson does not provide support for these technologies,  contact vendor for support.</a:t>
            </a:r>
          </a:p>
          <a:p>
            <a:pPr lvl="1"/>
            <a:r>
              <a:rPr lang="en-US" dirty="0"/>
              <a:t>Districts are responsible for security and performance.</a:t>
            </a:r>
          </a:p>
        </p:txBody>
      </p:sp>
      <p:sp>
        <p:nvSpPr>
          <p:cNvPr id="11" name="Rectangle 3">
            <a:extLst>
              <a:ext uri="{FF2B5EF4-FFF2-40B4-BE49-F238E27FC236}">
                <a16:creationId xmlns:a16="http://schemas.microsoft.com/office/drawing/2014/main" id="{BFCE9B85-5F29-2D49-A10B-D4458FA060E8}"/>
              </a:ext>
            </a:extLst>
          </p:cNvPr>
          <p:cNvSpPr>
            <a:spLocks noChangeArrowheads="1"/>
          </p:cNvSpPr>
          <p:nvPr/>
        </p:nvSpPr>
        <p:spPr bwMode="auto">
          <a:xfrm>
            <a:off x="800100" y="1859155"/>
            <a:ext cx="7962160" cy="275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mj-lt"/>
              </a:rPr>
              <a:t>     </a:t>
            </a:r>
            <a:r>
              <a:rPr kumimoji="0" lang="en-US" altLang="en-US" sz="2400" b="1" i="0" u="none" strike="noStrike" cap="none" normalizeH="0" dirty="0">
                <a:ln>
                  <a:noFill/>
                </a:ln>
                <a:effectLst/>
                <a:latin typeface="+mj-lt"/>
              </a:rPr>
              <a:t>Virtual</a:t>
            </a:r>
            <a:r>
              <a:rPr kumimoji="0" lang="en-US" altLang="en-US" sz="2400" b="1" i="0" u="none" strike="noStrike" cap="none" normalizeH="0" dirty="0">
                <a:ln>
                  <a:noFill/>
                </a:ln>
                <a:solidFill>
                  <a:srgbClr val="172B4D"/>
                </a:solidFill>
                <a:effectLst/>
                <a:latin typeface="+mj-lt"/>
              </a:rPr>
              <a:t> </a:t>
            </a:r>
            <a:r>
              <a:rPr kumimoji="0" lang="en-US" altLang="en-US" sz="2400" b="1" i="0" u="none" strike="noStrike" cap="none" normalizeH="0" dirty="0">
                <a:ln>
                  <a:noFill/>
                </a:ln>
                <a:effectLst/>
                <a:latin typeface="+mj-lt"/>
              </a:rPr>
              <a:t>Environments</a:t>
            </a:r>
            <a:endParaRPr kumimoji="0" lang="en-US" altLang="en-US" sz="2400" b="0" i="0" u="none" strike="noStrike" cap="none" normalizeH="0" dirty="0">
              <a:ln>
                <a:noFill/>
              </a:ln>
              <a:effectLst/>
              <a:latin typeface="+mj-lt"/>
            </a:endParaRPr>
          </a:p>
          <a:p>
            <a:pPr marL="285750" indent="-285750">
              <a:buClr>
                <a:srgbClr val="FFC000"/>
              </a:buClr>
              <a:buFont typeface="Wingdings" pitchFamily="2" charset="2"/>
              <a:buChar char="§"/>
            </a:pPr>
            <a:r>
              <a:rPr kumimoji="0" lang="en-US" altLang="en-US" sz="2200" i="0" u="none" strike="noStrike" cap="none" normalizeH="0" dirty="0">
                <a:ln>
                  <a:noFill/>
                </a:ln>
                <a:effectLst/>
                <a:latin typeface="+mn-lt"/>
              </a:rPr>
              <a:t>Some customers successfully use virtualization/thin clients; however, Pearson </a:t>
            </a:r>
            <a:r>
              <a:rPr kumimoji="0" lang="en-US" altLang="en-US" sz="2200" i="1" u="none" strike="noStrike" cap="none" normalizeH="0" dirty="0">
                <a:ln>
                  <a:noFill/>
                </a:ln>
                <a:effectLst/>
                <a:latin typeface="+mn-lt"/>
              </a:rPr>
              <a:t>does not provide support f</a:t>
            </a:r>
            <a:r>
              <a:rPr kumimoji="0" lang="en-US" altLang="en-US" sz="2200" i="0" u="none" strike="noStrike" cap="none" normalizeH="0" dirty="0">
                <a:ln>
                  <a:noFill/>
                </a:ln>
                <a:effectLst/>
                <a:latin typeface="+mn-lt"/>
              </a:rPr>
              <a:t>or these technologies. </a:t>
            </a:r>
          </a:p>
          <a:p>
            <a:pPr marL="285750" indent="-285750">
              <a:buClr>
                <a:srgbClr val="FFC000"/>
              </a:buClr>
              <a:buFont typeface="Wingdings" pitchFamily="2" charset="2"/>
              <a:buChar char="§"/>
            </a:pPr>
            <a:r>
              <a:rPr kumimoji="0" lang="en-US" altLang="en-US" sz="2200" i="0" u="none" strike="noStrike" cap="none" normalizeH="0" dirty="0">
                <a:ln>
                  <a:noFill/>
                </a:ln>
                <a:effectLst/>
                <a:latin typeface="+mn-lt"/>
              </a:rPr>
              <a:t>Those using these technologies are responsible for their virtualized environment security and performance. </a:t>
            </a:r>
          </a:p>
          <a:p>
            <a:pPr marL="285750" indent="-285750">
              <a:buClr>
                <a:srgbClr val="FFC000"/>
              </a:buClr>
              <a:buFont typeface="Wingdings" pitchFamily="2" charset="2"/>
              <a:buChar char="§"/>
            </a:pPr>
            <a:r>
              <a:rPr kumimoji="0" lang="en-US" altLang="en-US" sz="2200" i="1" u="none" strike="noStrike" cap="none" normalizeH="0" dirty="0">
                <a:ln>
                  <a:noFill/>
                </a:ln>
                <a:effectLst/>
                <a:latin typeface="+mn-lt"/>
              </a:rPr>
              <a:t>Prior to high-stakes testing, c</a:t>
            </a:r>
            <a:r>
              <a:rPr kumimoji="0" lang="en-US" altLang="en-US" sz="2200" i="0" u="none" strike="noStrike" cap="none" normalizeH="0" dirty="0">
                <a:ln>
                  <a:noFill/>
                </a:ln>
                <a:effectLst/>
                <a:latin typeface="+mn-lt"/>
              </a:rPr>
              <a:t>ustomers should compare virtual environment performance to that of a non-virtual environment.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mj-lt"/>
            </a:endParaRPr>
          </a:p>
        </p:txBody>
      </p:sp>
      <p:sp>
        <p:nvSpPr>
          <p:cNvPr id="12" name="AutoShape 4" descr="(warning)">
            <a:extLst>
              <a:ext uri="{FF2B5EF4-FFF2-40B4-BE49-F238E27FC236}">
                <a16:creationId xmlns:a16="http://schemas.microsoft.com/office/drawing/2014/main" id="{8EFAE5AD-6CC6-3947-A262-D3BD47268BEC}"/>
              </a:ext>
            </a:extLst>
          </p:cNvPr>
          <p:cNvSpPr>
            <a:spLocks noChangeAspect="1" noChangeArrowheads="1"/>
          </p:cNvSpPr>
          <p:nvPr/>
        </p:nvSpPr>
        <p:spPr bwMode="auto">
          <a:xfrm>
            <a:off x="1333500" y="245651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a:extLst>
              <a:ext uri="{FF2B5EF4-FFF2-40B4-BE49-F238E27FC236}">
                <a16:creationId xmlns:a16="http://schemas.microsoft.com/office/drawing/2014/main" id="{55C7C6D0-7F33-0F4D-964D-514B4A9092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166" y="1859155"/>
            <a:ext cx="417867" cy="417867"/>
          </a:xfrm>
          <a:prstGeom prst="rect">
            <a:avLst/>
          </a:prstGeom>
        </p:spPr>
      </p:pic>
    </p:spTree>
    <p:extLst>
      <p:ext uri="{BB962C8B-B14F-4D97-AF65-F5344CB8AC3E}">
        <p14:creationId xmlns:p14="http://schemas.microsoft.com/office/powerpoint/2010/main" val="2582368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3D26-A8AF-4709-8224-CA757E92276E}"/>
              </a:ext>
            </a:extLst>
          </p:cNvPr>
          <p:cNvSpPr>
            <a:spLocks noGrp="1"/>
          </p:cNvSpPr>
          <p:nvPr>
            <p:ph type="ctrTitle"/>
          </p:nvPr>
        </p:nvSpPr>
        <p:spPr/>
        <p:txBody>
          <a:bodyPr>
            <a:normAutofit/>
          </a:bodyPr>
          <a:lstStyle/>
          <a:p>
            <a:r>
              <a:rPr lang="en-US" sz="4800" dirty="0">
                <a:latin typeface="+mn-lt"/>
              </a:rPr>
              <a:t>CMAS Accommodations</a:t>
            </a:r>
            <a:br>
              <a:rPr lang="en-US" sz="4800" dirty="0">
                <a:latin typeface="+mn-lt"/>
              </a:rPr>
            </a:br>
            <a:br>
              <a:rPr lang="en-US" sz="4800" dirty="0">
                <a:latin typeface="+mn-lt"/>
              </a:rPr>
            </a:br>
            <a:r>
              <a:rPr lang="en-US" sz="3600" dirty="0"/>
              <a:t>Online Speech-to-Text</a:t>
            </a:r>
            <a:endParaRPr lang="en-US" sz="3600" dirty="0">
              <a:latin typeface="+mn-lt"/>
            </a:endParaRPr>
          </a:p>
        </p:txBody>
      </p:sp>
      <p:sp>
        <p:nvSpPr>
          <p:cNvPr id="3" name="Slide Number Placeholder 2">
            <a:extLst>
              <a:ext uri="{FF2B5EF4-FFF2-40B4-BE49-F238E27FC236}">
                <a16:creationId xmlns:a16="http://schemas.microsoft.com/office/drawing/2014/main" id="{EECF2A25-AAB7-4AEA-BF93-9128D7FAC7F1}"/>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439464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D905A9-9EE0-4069-B0EC-6A9FED5D3C81}"/>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
        <p:nvSpPr>
          <p:cNvPr id="4" name="Title 2">
            <a:extLst>
              <a:ext uri="{FF2B5EF4-FFF2-40B4-BE49-F238E27FC236}">
                <a16:creationId xmlns:a16="http://schemas.microsoft.com/office/drawing/2014/main" id="{13A4E575-1832-4612-B123-2494EC5B4C31}"/>
              </a:ext>
            </a:extLst>
          </p:cNvPr>
          <p:cNvSpPr>
            <a:spLocks noGrp="1"/>
          </p:cNvSpPr>
          <p:nvPr>
            <p:ph type="title"/>
          </p:nvPr>
        </p:nvSpPr>
        <p:spPr>
          <a:xfrm>
            <a:off x="223838" y="314325"/>
            <a:ext cx="5611354" cy="590550"/>
          </a:xfrm>
        </p:spPr>
        <p:txBody>
          <a:bodyPr>
            <a:noAutofit/>
          </a:bodyPr>
          <a:lstStyle/>
          <a:p>
            <a:r>
              <a:rPr lang="en-US" sz="3600" dirty="0">
                <a:solidFill>
                  <a:schemeClr val="bg1"/>
                </a:solidFill>
                <a:latin typeface="+mn-lt"/>
              </a:rPr>
              <a:t>CDE Assessment Policy Related to Internet Access</a:t>
            </a:r>
          </a:p>
        </p:txBody>
      </p:sp>
      <p:sp>
        <p:nvSpPr>
          <p:cNvPr id="5" name="Content Placeholder 1">
            <a:extLst>
              <a:ext uri="{FF2B5EF4-FFF2-40B4-BE49-F238E27FC236}">
                <a16:creationId xmlns:a16="http://schemas.microsoft.com/office/drawing/2014/main" id="{393D62FE-E672-4B65-96E1-9FE9D43D3116}"/>
              </a:ext>
            </a:extLst>
          </p:cNvPr>
          <p:cNvSpPr txBox="1">
            <a:spLocks/>
          </p:cNvSpPr>
          <p:nvPr/>
        </p:nvSpPr>
        <p:spPr>
          <a:xfrm>
            <a:off x="496283" y="1671242"/>
            <a:ext cx="7704667" cy="33328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457200" lvl="1" indent="0">
              <a:buNone/>
            </a:pPr>
            <a:r>
              <a:rPr lang="en-US" dirty="0"/>
              <a:t>“Some students may require software that is not compatible with TestNav. These students may have a second device in the testing environment to provide access to that software. The second device </a:t>
            </a:r>
            <a:r>
              <a:rPr lang="en-US" b="1" dirty="0"/>
              <a:t>may not have Internet access</a:t>
            </a:r>
            <a:r>
              <a:rPr lang="en-US" dirty="0"/>
              <a:t>.” (CMAS and </a:t>
            </a:r>
            <a:r>
              <a:rPr lang="en-US" dirty="0" err="1"/>
              <a:t>CoAlt</a:t>
            </a:r>
            <a:r>
              <a:rPr lang="en-US" dirty="0"/>
              <a:t> Procedures Manual Spring 2021, Section 6)</a:t>
            </a:r>
          </a:p>
        </p:txBody>
      </p:sp>
    </p:spTree>
    <p:extLst>
      <p:ext uri="{BB962C8B-B14F-4D97-AF65-F5344CB8AC3E}">
        <p14:creationId xmlns:p14="http://schemas.microsoft.com/office/powerpoint/2010/main" val="205013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bg1"/>
                </a:solidFill>
                <a:latin typeface="+mn-lt"/>
              </a:rPr>
              <a:t>Privacy Laws</a:t>
            </a:r>
          </a:p>
        </p:txBody>
      </p:sp>
      <p:sp>
        <p:nvSpPr>
          <p:cNvPr id="2" name="Content Placeholder 1"/>
          <p:cNvSpPr>
            <a:spLocks noGrp="1"/>
          </p:cNvSpPr>
          <p:nvPr>
            <p:ph idx="4294967295"/>
          </p:nvPr>
        </p:nvSpPr>
        <p:spPr>
          <a:xfrm>
            <a:off x="492802" y="1414645"/>
            <a:ext cx="7886700" cy="5037138"/>
          </a:xfrm>
        </p:spPr>
        <p:txBody>
          <a:bodyPr/>
          <a:lstStyle/>
          <a:p>
            <a:r>
              <a:rPr lang="en-US" dirty="0"/>
              <a:t>Children’s Online Privacy Protection Act (COPPA, 1998)</a:t>
            </a:r>
          </a:p>
          <a:p>
            <a:r>
              <a:rPr lang="en-US" dirty="0"/>
              <a:t>Colorado Student Data Transparency and Security Act (2016)</a:t>
            </a:r>
          </a:p>
          <a:p>
            <a:endParaRPr lang="en-US" dirty="0"/>
          </a:p>
          <a:p>
            <a:endParaRPr lang="en-US" dirty="0"/>
          </a:p>
        </p:txBody>
      </p:sp>
    </p:spTree>
    <p:extLst>
      <p:ext uri="{BB962C8B-B14F-4D97-AF65-F5344CB8AC3E}">
        <p14:creationId xmlns:p14="http://schemas.microsoft.com/office/powerpoint/2010/main" val="2966438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latin typeface="+mn-lt"/>
              </a:rPr>
              <a:t>Online Assessment Platforms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434403511"/>
              </p:ext>
            </p:extLst>
          </p:nvPr>
        </p:nvGraphicFramePr>
        <p:xfrm>
          <a:off x="69124" y="1290151"/>
          <a:ext cx="8873834" cy="5454301"/>
        </p:xfrm>
        <a:graphic>
          <a:graphicData uri="http://schemas.openxmlformats.org/drawingml/2006/table">
            <a:tbl>
              <a:tblPr firstRow="1" bandRow="1">
                <a:tableStyleId>{5C22544A-7EE6-4342-B048-85BDC9FD1C3A}</a:tableStyleId>
              </a:tblPr>
              <a:tblGrid>
                <a:gridCol w="1739967">
                  <a:extLst>
                    <a:ext uri="{9D8B030D-6E8A-4147-A177-3AD203B41FA5}">
                      <a16:colId xmlns:a16="http://schemas.microsoft.com/office/drawing/2014/main" val="20000"/>
                    </a:ext>
                  </a:extLst>
                </a:gridCol>
                <a:gridCol w="1739967">
                  <a:extLst>
                    <a:ext uri="{9D8B030D-6E8A-4147-A177-3AD203B41FA5}">
                      <a16:colId xmlns:a16="http://schemas.microsoft.com/office/drawing/2014/main" val="20001"/>
                    </a:ext>
                  </a:extLst>
                </a:gridCol>
                <a:gridCol w="1739967">
                  <a:extLst>
                    <a:ext uri="{9D8B030D-6E8A-4147-A177-3AD203B41FA5}">
                      <a16:colId xmlns:a16="http://schemas.microsoft.com/office/drawing/2014/main" val="20002"/>
                    </a:ext>
                  </a:extLst>
                </a:gridCol>
                <a:gridCol w="3653933">
                  <a:extLst>
                    <a:ext uri="{9D8B030D-6E8A-4147-A177-3AD203B41FA5}">
                      <a16:colId xmlns:a16="http://schemas.microsoft.com/office/drawing/2014/main" val="20003"/>
                    </a:ext>
                  </a:extLst>
                </a:gridCol>
              </a:tblGrid>
              <a:tr h="646196">
                <a:tc>
                  <a:txBody>
                    <a:bodyPr/>
                    <a:lstStyle/>
                    <a:p>
                      <a:pPr algn="ctr"/>
                      <a:r>
                        <a:rPr lang="en-US" sz="1800" dirty="0"/>
                        <a:t>Assessment</a:t>
                      </a:r>
                    </a:p>
                  </a:txBody>
                  <a:tcPr marL="79938" marR="79938" marT="45183" marB="45183" anchor="ctr"/>
                </a:tc>
                <a:tc>
                  <a:txBody>
                    <a:bodyPr/>
                    <a:lstStyle/>
                    <a:p>
                      <a:pPr algn="ctr"/>
                      <a:r>
                        <a:rPr lang="en-US" sz="1800" dirty="0"/>
                        <a:t>Test Engine</a:t>
                      </a:r>
                    </a:p>
                  </a:txBody>
                  <a:tcPr marL="79938" marR="79938" marT="45183" marB="45183" anchor="ctr"/>
                </a:tc>
                <a:tc>
                  <a:txBody>
                    <a:bodyPr/>
                    <a:lstStyle/>
                    <a:p>
                      <a:pPr algn="ctr"/>
                      <a:r>
                        <a:rPr lang="en-US" sz="1800" dirty="0"/>
                        <a:t>Student Info</a:t>
                      </a:r>
                      <a:r>
                        <a:rPr lang="en-US" sz="1800" baseline="0" dirty="0"/>
                        <a:t> </a:t>
                      </a:r>
                      <a:r>
                        <a:rPr lang="en-US" sz="1800" dirty="0"/>
                        <a:t>System</a:t>
                      </a:r>
                    </a:p>
                  </a:txBody>
                  <a:tcPr marL="79938" marR="79938" marT="45183" marB="45183" anchor="ctr"/>
                </a:tc>
                <a:tc>
                  <a:txBody>
                    <a:bodyPr/>
                    <a:lstStyle/>
                    <a:p>
                      <a:pPr algn="ctr"/>
                      <a:r>
                        <a:rPr lang="en-US" sz="1800" dirty="0"/>
                        <a:t>Features</a:t>
                      </a:r>
                    </a:p>
                  </a:txBody>
                  <a:tcPr marL="79938" marR="79938" marT="45183" marB="45183" anchor="ctr"/>
                </a:tc>
                <a:extLst>
                  <a:ext uri="{0D108BD9-81ED-4DB2-BD59-A6C34878D82A}">
                    <a16:rowId xmlns:a16="http://schemas.microsoft.com/office/drawing/2014/main" val="10000"/>
                  </a:ext>
                </a:extLst>
              </a:tr>
              <a:tr h="1479942">
                <a:tc>
                  <a:txBody>
                    <a:bodyPr/>
                    <a:lstStyle/>
                    <a:p>
                      <a:pPr marL="0" marR="0" algn="ctr">
                        <a:spcBef>
                          <a:spcPts val="0"/>
                        </a:spcBef>
                        <a:spcAft>
                          <a:spcPts val="0"/>
                        </a:spcAft>
                      </a:pPr>
                      <a:r>
                        <a:rPr lang="en-US" sz="1800" dirty="0">
                          <a:effectLst/>
                        </a:rPr>
                        <a:t>ACCESS for ELLs®</a:t>
                      </a:r>
                      <a:endParaRPr lang="en-US" sz="1800" dirty="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Caching server</a:t>
                      </a:r>
                    </a:p>
                    <a:p>
                      <a:pPr marL="285750" indent="-285750">
                        <a:buFont typeface="Arial" panose="020B0604020202020204" pitchFamily="34" charset="0"/>
                        <a:buChar char="•"/>
                      </a:pPr>
                      <a:r>
                        <a:rPr lang="en-US" sz="1800" dirty="0"/>
                        <a:t>Clients for Windows, Linux, Mac OSX,</a:t>
                      </a:r>
                      <a:r>
                        <a:rPr lang="en-US" sz="1800" baseline="0" dirty="0"/>
                        <a:t> Chromebooks, iPads and Android</a:t>
                      </a:r>
                      <a:endParaRPr lang="en-US" sz="1800" baseline="0" dirty="0">
                        <a:solidFill>
                          <a:schemeClr val="tx1">
                            <a:lumMod val="50000"/>
                          </a:schemeClr>
                        </a:solidFill>
                      </a:endParaRPr>
                    </a:p>
                  </a:txBody>
                  <a:tcPr marL="79938" marR="79938" marT="45183" marB="45183" anchor="ctr"/>
                </a:tc>
                <a:extLst>
                  <a:ext uri="{0D108BD9-81ED-4DB2-BD59-A6C34878D82A}">
                    <a16:rowId xmlns:a16="http://schemas.microsoft.com/office/drawing/2014/main" val="10001"/>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CMAS</a:t>
                      </a:r>
                      <a:endParaRPr lang="en-US" sz="1800" dirty="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Caching server available</a:t>
                      </a:r>
                    </a:p>
                    <a:p>
                      <a:pPr marL="285750" indent="-285750">
                        <a:buFont typeface="Arial" panose="020B0604020202020204" pitchFamily="34" charset="0"/>
                        <a:buChar char="•"/>
                      </a:pPr>
                      <a:r>
                        <a:rPr lang="en-US" sz="1800" dirty="0"/>
                        <a:t>Installable apps for desktop, </a:t>
                      </a:r>
                      <a:r>
                        <a:rPr lang="en-US" sz="1800" baseline="0" dirty="0"/>
                        <a:t>Chromebooks, Androids and iPads</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2"/>
                  </a:ext>
                </a:extLst>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CoAlt</a:t>
                      </a:r>
                      <a:r>
                        <a:rPr lang="en-US" sz="1800" dirty="0"/>
                        <a:t> Science</a:t>
                      </a:r>
                      <a:endParaRPr lang="en-US" sz="1800" dirty="0">
                        <a:solidFill>
                          <a:schemeClr val="tx1">
                            <a:lumMod val="50000"/>
                          </a:schemeClr>
                        </a:solidFill>
                      </a:endParaRPr>
                    </a:p>
                  </a:txBody>
                  <a:tcPr marL="79938" marR="79938" marT="45183" marB="45183" anchor="ctr"/>
                </a:tc>
                <a:tc>
                  <a:txBody>
                    <a:bodyPr/>
                    <a:lstStyle/>
                    <a:p>
                      <a:pPr algn="ctr"/>
                      <a:r>
                        <a:rPr lang="en-US" sz="1800" dirty="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3"/>
                  </a:ext>
                </a:extLst>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CoAlt ELA and Math (Dynamic Learning Maps (DLM))</a:t>
                      </a:r>
                      <a:endParaRPr lang="en-US" sz="1800" dirty="0">
                        <a:solidFill>
                          <a:schemeClr val="tx1">
                            <a:lumMod val="50000"/>
                          </a:schemeClr>
                        </a:solidFill>
                      </a:endParaRPr>
                    </a:p>
                  </a:txBody>
                  <a:tcPr marL="79938" marR="79938" marT="45183" marB="45183" anchor="ctr"/>
                </a:tc>
                <a:tc>
                  <a:txBody>
                    <a:bodyPr/>
                    <a:lstStyle/>
                    <a:p>
                      <a:endParaRPr lang="en-US" sz="1800" dirty="0"/>
                    </a:p>
                    <a:p>
                      <a:endParaRPr lang="en-US" sz="1800" dirty="0"/>
                    </a:p>
                    <a:p>
                      <a:r>
                        <a:rPr lang="en-US" sz="1800" dirty="0"/>
                        <a:t>Student Portal</a:t>
                      </a:r>
                      <a:endParaRPr lang="en-US" sz="1800" dirty="0">
                        <a:solidFill>
                          <a:schemeClr val="tx1">
                            <a:lumMod val="50000"/>
                          </a:schemeClr>
                        </a:solidFill>
                      </a:endParaRPr>
                    </a:p>
                  </a:txBody>
                  <a:tcPr marL="79938" marR="79938" marT="45183" marB="45183"/>
                </a:tc>
                <a:tc>
                  <a:txBody>
                    <a:bodyPr/>
                    <a:lstStyle/>
                    <a:p>
                      <a:pPr algn="ctr"/>
                      <a:endParaRPr lang="en-US" sz="1800" kern="1200" dirty="0">
                        <a:effectLst/>
                      </a:endParaRPr>
                    </a:p>
                    <a:p>
                      <a:pPr algn="ctr"/>
                      <a:r>
                        <a:rPr lang="en-US" sz="1800" kern="1200" dirty="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a:t>KITE</a:t>
                      </a:r>
                      <a:r>
                        <a:rPr lang="en-US" sz="1800" baseline="0" dirty="0"/>
                        <a:t> c</a:t>
                      </a:r>
                      <a:r>
                        <a:rPr lang="en-US" sz="1800" dirty="0"/>
                        <a:t>lient install for each device</a:t>
                      </a:r>
                      <a:endParaRPr lang="en-US" sz="1800" dirty="0">
                        <a:solidFill>
                          <a:schemeClr val="tx1">
                            <a:lumMod val="50000"/>
                          </a:schemeClr>
                        </a:solidFill>
                      </a:endParaRPr>
                    </a:p>
                  </a:txBody>
                  <a:tcPr marL="79938" marR="79938" marT="45183" marB="45183"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274320" y="6305075"/>
            <a:ext cx="467783" cy="365125"/>
          </a:xfrm>
          <a:prstGeom prst="rect">
            <a:avLst/>
          </a:prstGeom>
        </p:spPr>
        <p:txBody>
          <a:bodyPr/>
          <a:lstStyle/>
          <a:p>
            <a:fld id="{67726FA2-3EC9-4717-AD62-D8C823692DD3}" type="slidenum">
              <a:rPr lang="en-US" smtClean="0"/>
              <a:pPr/>
              <a:t>5</a:t>
            </a:fld>
            <a:endParaRPr lang="en-US" dirty="0"/>
          </a:p>
        </p:txBody>
      </p:sp>
      <p:pic>
        <p:nvPicPr>
          <p:cNvPr id="6" name="Picture 2" descr="http://www.pearsonassessments.com/content/dam/ped/ani/pa/us/LSA/TestNavlogo_V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056" y="3773704"/>
            <a:ext cx="1335861" cy="48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4" y="3910849"/>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5" y="4941015"/>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056"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407" y="5649136"/>
            <a:ext cx="890755" cy="456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F0418661-AD5E-4C24-9534-11587B0D685D}"/>
              </a:ext>
            </a:extLst>
          </p:cNvPr>
          <p:cNvPicPr>
            <a:picLocks noChangeAspect="1"/>
          </p:cNvPicPr>
          <p:nvPr/>
        </p:nvPicPr>
        <p:blipFill>
          <a:blip r:embed="rId6"/>
          <a:stretch>
            <a:fillRect/>
          </a:stretch>
        </p:blipFill>
        <p:spPr>
          <a:xfrm>
            <a:off x="1885949" y="2431804"/>
            <a:ext cx="1565968" cy="439235"/>
          </a:xfrm>
          <a:prstGeom prst="rect">
            <a:avLst/>
          </a:prstGeom>
        </p:spPr>
      </p:pic>
    </p:spTree>
    <p:extLst>
      <p:ext uri="{BB962C8B-B14F-4D97-AF65-F5344CB8AC3E}">
        <p14:creationId xmlns:p14="http://schemas.microsoft.com/office/powerpoint/2010/main" val="605995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solidFill>
                  <a:schemeClr val="bg1"/>
                </a:solidFill>
                <a:latin typeface="+mn-lt"/>
              </a:rPr>
              <a:t>COPPA</a:t>
            </a:r>
          </a:p>
        </p:txBody>
      </p:sp>
      <p:sp>
        <p:nvSpPr>
          <p:cNvPr id="2" name="Content Placeholder 1"/>
          <p:cNvSpPr>
            <a:spLocks noGrp="1"/>
          </p:cNvSpPr>
          <p:nvPr>
            <p:ph idx="4294967295"/>
          </p:nvPr>
        </p:nvSpPr>
        <p:spPr>
          <a:xfrm>
            <a:off x="541026" y="1340215"/>
            <a:ext cx="7935912" cy="5037138"/>
          </a:xfrm>
        </p:spPr>
        <p:txBody>
          <a:bodyPr>
            <a:normAutofit/>
          </a:bodyPr>
          <a:lstStyle/>
          <a:p>
            <a:pPr marL="0" indent="0">
              <a:buNone/>
            </a:pPr>
            <a:r>
              <a:rPr lang="en-US" sz="2800" dirty="0"/>
              <a:t>Personal Information means… a photograph, video, or audio file where such file contains a child’s image or voice…</a:t>
            </a:r>
          </a:p>
          <a:p>
            <a:pPr marL="0" indent="0">
              <a:buNone/>
            </a:pPr>
            <a:r>
              <a:rPr lang="en-US" sz="2000" dirty="0"/>
              <a:t>(Federal Register Vol. 78 (No. 12), January 17, 2013; p. 4009)</a:t>
            </a:r>
          </a:p>
          <a:p>
            <a:pPr marL="0" indent="0">
              <a:buNone/>
            </a:pPr>
            <a:endParaRPr lang="en-US" sz="2000" dirty="0"/>
          </a:p>
          <a:p>
            <a:pPr marL="0" indent="0">
              <a:buNone/>
            </a:pPr>
            <a:endParaRPr lang="en-US" sz="2000" dirty="0"/>
          </a:p>
          <a:p>
            <a:pPr marL="0" indent="0">
              <a:buNone/>
            </a:pPr>
            <a:r>
              <a:rPr lang="en-US" sz="2000" dirty="0"/>
              <a:t>Children's Online Privacy Protection Act of 1998, 15 U.S.C. 6501–6505</a:t>
            </a:r>
          </a:p>
          <a:p>
            <a:pPr marL="0" indent="0">
              <a:buNone/>
            </a:pPr>
            <a:endParaRPr lang="en-US" sz="1000" dirty="0"/>
          </a:p>
          <a:p>
            <a:pPr marL="0" indent="0">
              <a:buNone/>
            </a:pPr>
            <a:r>
              <a:rPr lang="en-US" sz="2000" dirty="0"/>
              <a:t>Children's Online Privacy Protection Rule: Final Rule Amendments To Clarify the Scope of the Rule and Strengthen Its Protections For Children's Personal Information; 16 C.F.R. Part 312</a:t>
            </a:r>
          </a:p>
          <a:p>
            <a:pPr marL="0" indent="0">
              <a:buNone/>
            </a:pPr>
            <a:endParaRPr lang="en-US" sz="2000" dirty="0"/>
          </a:p>
        </p:txBody>
      </p:sp>
    </p:spTree>
    <p:extLst>
      <p:ext uri="{BB962C8B-B14F-4D97-AF65-F5344CB8AC3E}">
        <p14:creationId xmlns:p14="http://schemas.microsoft.com/office/powerpoint/2010/main" val="206474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071" y="314298"/>
            <a:ext cx="5640401" cy="590603"/>
          </a:xfrm>
        </p:spPr>
        <p:txBody>
          <a:bodyPr>
            <a:noAutofit/>
          </a:bodyPr>
          <a:lstStyle/>
          <a:p>
            <a:r>
              <a:rPr lang="en-US" sz="3200" dirty="0">
                <a:solidFill>
                  <a:schemeClr val="bg1"/>
                </a:solidFill>
                <a:latin typeface="+mn-lt"/>
              </a:rPr>
              <a:t>CO Student Data Transparency and Security Act</a:t>
            </a:r>
          </a:p>
        </p:txBody>
      </p:sp>
      <p:sp>
        <p:nvSpPr>
          <p:cNvPr id="2" name="Content Placeholder 1"/>
          <p:cNvSpPr>
            <a:spLocks noGrp="1"/>
          </p:cNvSpPr>
          <p:nvPr>
            <p:ph idx="4294967295"/>
          </p:nvPr>
        </p:nvSpPr>
        <p:spPr>
          <a:xfrm>
            <a:off x="552762" y="1438614"/>
            <a:ext cx="7886700" cy="5037137"/>
          </a:xfrm>
        </p:spPr>
        <p:txBody>
          <a:bodyPr>
            <a:normAutofit/>
          </a:bodyPr>
          <a:lstStyle/>
          <a:p>
            <a:pPr marL="0" indent="0">
              <a:buNone/>
            </a:pPr>
            <a:r>
              <a:rPr lang="en-US" dirty="0"/>
              <a:t>“</a:t>
            </a:r>
            <a:r>
              <a:rPr lang="en-US" sz="2800" dirty="0"/>
              <a:t>Student personally identifiable information” means information that, alone or in combination, personally identifies and individual student or the student’s parent or family, and that is collected, maintained, generated, or inferred by a public education entity, either directly or through a school service, or by a school service contract provider or school service on-demand provider.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6053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E0E-6641-465D-AEB4-0D1EFDB5EDB0}"/>
              </a:ext>
            </a:extLst>
          </p:cNvPr>
          <p:cNvSpPr>
            <a:spLocks noGrp="1"/>
          </p:cNvSpPr>
          <p:nvPr>
            <p:ph type="title"/>
          </p:nvPr>
        </p:nvSpPr>
        <p:spPr>
          <a:xfrm>
            <a:off x="301754" y="166761"/>
            <a:ext cx="6428984" cy="756418"/>
          </a:xfrm>
        </p:spPr>
        <p:txBody>
          <a:bodyPr>
            <a:noAutofit/>
          </a:bodyPr>
          <a:lstStyle/>
          <a:p>
            <a:r>
              <a:rPr lang="en-US" sz="3600" dirty="0">
                <a:latin typeface="+mn-lt"/>
              </a:rPr>
              <a:t>DAC Requirements for Online Speech-to Text Accommodation</a:t>
            </a:r>
          </a:p>
        </p:txBody>
      </p:sp>
      <p:sp>
        <p:nvSpPr>
          <p:cNvPr id="3" name="Content Placeholder 2">
            <a:extLst>
              <a:ext uri="{FF2B5EF4-FFF2-40B4-BE49-F238E27FC236}">
                <a16:creationId xmlns:a16="http://schemas.microsoft.com/office/drawing/2014/main" id="{80E4FA25-D234-4A74-884C-97FD791A0753}"/>
              </a:ext>
            </a:extLst>
          </p:cNvPr>
          <p:cNvSpPr>
            <a:spLocks noGrp="1"/>
          </p:cNvSpPr>
          <p:nvPr>
            <p:ph idx="1"/>
          </p:nvPr>
        </p:nvSpPr>
        <p:spPr/>
        <p:txBody>
          <a:bodyPr>
            <a:normAutofit lnSpcReduction="10000"/>
          </a:bodyPr>
          <a:lstStyle/>
          <a:p>
            <a:pPr marL="0" marR="0" indent="0" algn="just">
              <a:spcBef>
                <a:spcPts val="0"/>
              </a:spcBef>
              <a:spcAft>
                <a:spcPts val="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2000" spc="-60" dirty="0">
                <a:effectLst/>
                <a:latin typeface="Calibri" panose="020F0502020204030204" pitchFamily="34" charset="0"/>
                <a:ea typeface="Times New Roman" panose="02020603050405020304" pitchFamily="18" charset="0"/>
                <a:cs typeface="Calibri" panose="020F0502020204030204" pitchFamily="34" charset="0"/>
              </a:rPr>
              <a:t>I have </a:t>
            </a:r>
            <a:r>
              <a:rPr lang="en-US" sz="2000" b="1" spc="-60" dirty="0">
                <a:effectLst/>
                <a:latin typeface="Calibri" panose="020F0502020204030204" pitchFamily="34" charset="0"/>
                <a:ea typeface="Times New Roman" panose="02020603050405020304" pitchFamily="18" charset="0"/>
                <a:cs typeface="Calibri" panose="020F0502020204030204" pitchFamily="34" charset="0"/>
              </a:rPr>
              <a:t>attached</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or </a:t>
            </a:r>
            <a:r>
              <a:rPr lang="en-US" sz="2000" b="1" spc="-60" dirty="0">
                <a:effectLst/>
                <a:latin typeface="Calibri" panose="020F0502020204030204" pitchFamily="34" charset="0"/>
                <a:ea typeface="Times New Roman" panose="02020603050405020304" pitchFamily="18" charset="0"/>
                <a:cs typeface="Calibri" panose="020F0502020204030204" pitchFamily="34" charset="0"/>
              </a:rPr>
              <a:t>linked</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evidence that the vendor providing STT technology service as well as the vendor providing the STT application or plug-in adhere to Colorado data privacy statutes and are approved for student use by our district.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2000" spc="-60" dirty="0">
                <a:effectLst/>
                <a:latin typeface="Calibri" panose="020F0502020204030204" pitchFamily="34" charset="0"/>
                <a:ea typeface="Times New Roman" panose="02020603050405020304" pitchFamily="18" charset="0"/>
                <a:cs typeface="Calibri" panose="020F0502020204030204" pitchFamily="34" charset="0"/>
              </a:rPr>
              <a:t>I have </a:t>
            </a:r>
            <a:r>
              <a:rPr lang="en-US" sz="2000" b="1" spc="-60" dirty="0">
                <a:effectLst/>
                <a:latin typeface="Calibri" panose="020F0502020204030204" pitchFamily="34" charset="0"/>
                <a:ea typeface="Times New Roman" panose="02020603050405020304" pitchFamily="18" charset="0"/>
                <a:cs typeface="Calibri" panose="020F0502020204030204" pitchFamily="34" charset="0"/>
              </a:rPr>
              <a:t>attached</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specialized policies and procedures that assure students can access STT tools only and do not have unrestricted internet access during assessment administration.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2000" spc="-60" dirty="0">
                <a:effectLst/>
                <a:latin typeface="Calibri" panose="020F0502020204030204" pitchFamily="34" charset="0"/>
                <a:ea typeface="Times New Roman" panose="02020603050405020304" pitchFamily="18" charset="0"/>
                <a:cs typeface="Calibri" panose="020F0502020204030204" pitchFamily="34" charset="0"/>
              </a:rPr>
              <a:t>I have </a:t>
            </a:r>
            <a:r>
              <a:rPr lang="en-US" sz="2000" b="1" spc="-60" dirty="0">
                <a:effectLst/>
                <a:latin typeface="Calibri" panose="020F0502020204030204" pitchFamily="34" charset="0"/>
                <a:ea typeface="Times New Roman" panose="02020603050405020304" pitchFamily="18" charset="0"/>
                <a:cs typeface="Calibri" panose="020F0502020204030204" pitchFamily="34" charset="0"/>
              </a:rPr>
              <a:t>attached</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specialized policies and procedures that guarantee electronic student answers follow all chain of custody requirements documented in the </a:t>
            </a:r>
            <a:r>
              <a:rPr lang="en-US" sz="2000" i="1" spc="-60" dirty="0">
                <a:effectLst/>
                <a:latin typeface="Calibri" panose="020F0502020204030204" pitchFamily="34" charset="0"/>
                <a:ea typeface="Times New Roman" panose="02020603050405020304" pitchFamily="18" charset="0"/>
                <a:cs typeface="Calibri" panose="020F0502020204030204" pitchFamily="34" charset="0"/>
              </a:rPr>
              <a:t>Spring 2022 CMAS and </a:t>
            </a:r>
            <a:r>
              <a:rPr lang="en-US" sz="2000" i="1" spc="-60" dirty="0" err="1">
                <a:effectLst/>
                <a:latin typeface="Calibri" panose="020F0502020204030204" pitchFamily="34" charset="0"/>
                <a:ea typeface="Times New Roman" panose="02020603050405020304" pitchFamily="18" charset="0"/>
                <a:cs typeface="Calibri" panose="020F0502020204030204" pitchFamily="34" charset="0"/>
              </a:rPr>
              <a:t>CoAlt</a:t>
            </a:r>
            <a:r>
              <a:rPr lang="en-US" sz="2000" i="1" spc="-60" dirty="0">
                <a:effectLst/>
                <a:latin typeface="Calibri" panose="020F0502020204030204" pitchFamily="34" charset="0"/>
                <a:ea typeface="Times New Roman" panose="02020603050405020304" pitchFamily="18" charset="0"/>
                <a:cs typeface="Calibri" panose="020F0502020204030204" pitchFamily="34" charset="0"/>
              </a:rPr>
              <a:t> Procedures Manual</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and are deleted after they are transcribed.</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200"/>
              </a:spcAft>
              <a:buFont typeface="Symbol" panose="05050102010706020507" pitchFamily="18" charset="2"/>
              <a:buChar char=""/>
            </a:pPr>
            <a:r>
              <a:rPr lang="en-US" sz="2000" spc="-60" dirty="0">
                <a:effectLst/>
                <a:latin typeface="Calibri" panose="020F0502020204030204" pitchFamily="34" charset="0"/>
                <a:ea typeface="Times New Roman" panose="02020603050405020304" pitchFamily="18" charset="0"/>
                <a:cs typeface="Calibri" panose="020F0502020204030204" pitchFamily="34" charset="0"/>
              </a:rPr>
              <a:t>I have </a:t>
            </a:r>
            <a:r>
              <a:rPr lang="en-US" sz="2000" b="1" spc="-60" dirty="0">
                <a:effectLst/>
                <a:latin typeface="Calibri" panose="020F0502020204030204" pitchFamily="34" charset="0"/>
                <a:ea typeface="Times New Roman" panose="02020603050405020304" pitchFamily="18" charset="0"/>
                <a:cs typeface="Calibri" panose="020F0502020204030204" pitchFamily="34" charset="0"/>
              </a:rPr>
              <a:t>disclosed</a:t>
            </a:r>
            <a:r>
              <a:rPr lang="en-US" sz="2000" spc="-60" dirty="0">
                <a:effectLst/>
                <a:latin typeface="Calibri" panose="020F0502020204030204" pitchFamily="34" charset="0"/>
                <a:ea typeface="Times New Roman" panose="02020603050405020304" pitchFamily="18" charset="0"/>
                <a:cs typeface="Calibri" panose="020F0502020204030204" pitchFamily="34" charset="0"/>
              </a:rPr>
              <a:t> the number of students expected to access STT tools.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600"/>
              </a:spcAft>
              <a:buFont typeface="Symbol" panose="05050102010706020507" pitchFamily="18" charset="2"/>
              <a:buChar char=""/>
            </a:pPr>
            <a:r>
              <a:rPr lang="en-US" sz="2000" spc="-60" dirty="0">
                <a:effectLst/>
                <a:latin typeface="Calibri" panose="020F0502020204030204" pitchFamily="34" charset="0"/>
                <a:ea typeface="Times New Roman" panose="02020603050405020304" pitchFamily="18" charset="0"/>
                <a:cs typeface="Calibri" panose="020F0502020204030204" pitchFamily="34" charset="0"/>
              </a:rPr>
              <a:t>I have provided training on the use of STT applications to SACs.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947B059-B817-4D23-8D06-F73551D11855}"/>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016644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CDE CMAS Support</a:t>
            </a:r>
          </a:p>
        </p:txBody>
      </p:sp>
      <p:sp>
        <p:nvSpPr>
          <p:cNvPr id="3" name="Content Placeholder 2"/>
          <p:cNvSpPr>
            <a:spLocks noGrp="1"/>
          </p:cNvSpPr>
          <p:nvPr>
            <p:ph idx="1"/>
          </p:nvPr>
        </p:nvSpPr>
        <p:spPr/>
        <p:txBody>
          <a:bodyPr>
            <a:normAutofit/>
          </a:bodyPr>
          <a:lstStyle/>
          <a:p>
            <a:r>
              <a:rPr lang="en-US" sz="2000" b="1" dirty="0"/>
              <a:t>Technical Training Slide Decks – Detailed Training</a:t>
            </a:r>
          </a:p>
          <a:p>
            <a:pPr lvl="1"/>
            <a:r>
              <a:rPr lang="en-US" sz="1800" dirty="0"/>
              <a:t>Follow the structure of documentation</a:t>
            </a:r>
          </a:p>
          <a:p>
            <a:pPr lvl="1"/>
            <a:r>
              <a:rPr lang="en-US" sz="1800" dirty="0"/>
              <a:t>Detailed instructions with links to documentation</a:t>
            </a:r>
            <a:endParaRPr lang="en-US" sz="2000" dirty="0"/>
          </a:p>
          <a:p>
            <a:r>
              <a:rPr lang="en-US" sz="2000" b="1" dirty="0"/>
              <a:t>Webinars</a:t>
            </a:r>
          </a:p>
          <a:p>
            <a:pPr lvl="1"/>
            <a:r>
              <a:rPr lang="en-US" sz="1800" dirty="0"/>
              <a:t>Trainings - Cover Technical Training Slide Decks</a:t>
            </a:r>
          </a:p>
          <a:p>
            <a:pPr lvl="1"/>
            <a:r>
              <a:rPr lang="en-US" sz="1800" dirty="0"/>
              <a:t>Q &amp; A Sessions to answer specific questions </a:t>
            </a:r>
          </a:p>
          <a:p>
            <a:pPr lvl="1"/>
            <a:r>
              <a:rPr lang="en-US" sz="1800" dirty="0"/>
              <a:t>Check </a:t>
            </a:r>
            <a:r>
              <a:rPr lang="en-US" sz="1800" dirty="0">
                <a:hlinkClick r:id="rId2"/>
              </a:rPr>
              <a:t>http://www.cde.state.co.us/assessment/newassess-dtc</a:t>
            </a:r>
            <a:r>
              <a:rPr lang="en-US" sz="1800" dirty="0"/>
              <a:t> for details.</a:t>
            </a:r>
          </a:p>
          <a:p>
            <a:r>
              <a:rPr lang="en-US" dirty="0"/>
              <a:t>Site Readiness Support Request</a:t>
            </a:r>
          </a:p>
          <a:p>
            <a:pPr lvl="1"/>
            <a:r>
              <a:rPr lang="en-US" dirty="0"/>
              <a:t>Pearson Field Engineering Services meetings 15, 30, or 60 minutes</a:t>
            </a:r>
          </a:p>
          <a:p>
            <a:pPr lvl="1"/>
            <a:r>
              <a:rPr lang="en-US" dirty="0"/>
              <a:t>Request a Technical Site Visit</a:t>
            </a:r>
          </a:p>
          <a:p>
            <a:pPr lvl="1"/>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2741093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a:bodyPr>
          <a:lstStyle/>
          <a:p>
            <a:r>
              <a:rPr lang="en-US" sz="4800" dirty="0">
                <a:latin typeface="+mn-lt"/>
              </a:rPr>
              <a:t>Questions?</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1644464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mn-lt"/>
              </a:rPr>
              <a:t>Thank you!</a:t>
            </a:r>
          </a:p>
        </p:txBody>
      </p:sp>
      <p:sp>
        <p:nvSpPr>
          <p:cNvPr id="3" name="Slide Number Placeholder 2"/>
          <p:cNvSpPr>
            <a:spLocks noGrp="1"/>
          </p:cNvSpPr>
          <p:nvPr>
            <p:ph type="sldNum" sz="quarter" idx="12"/>
          </p:nvPr>
        </p:nvSpPr>
        <p:spPr/>
        <p:txBody>
          <a:bodyPr/>
          <a:lstStyle/>
          <a:p>
            <a:fld id="{67726FA2-3EC9-4717-AD62-D8C823692DD3}" type="slidenum">
              <a:rPr lang="en-US" smtClean="0"/>
              <a:pPr/>
              <a:t>55</a:t>
            </a:fld>
            <a:endParaRPr lang="en-US" dirty="0"/>
          </a:p>
        </p:txBody>
      </p:sp>
    </p:spTree>
    <p:extLst>
      <p:ext uri="{BB962C8B-B14F-4D97-AF65-F5344CB8AC3E}">
        <p14:creationId xmlns:p14="http://schemas.microsoft.com/office/powerpoint/2010/main" val="195563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0EB9A-2F39-4AA7-ACB7-F04B1A21D928}"/>
              </a:ext>
            </a:extLst>
          </p:cNvPr>
          <p:cNvSpPr>
            <a:spLocks noGrp="1"/>
          </p:cNvSpPr>
          <p:nvPr>
            <p:ph type="ctrTitle"/>
          </p:nvPr>
        </p:nvSpPr>
        <p:spPr/>
        <p:txBody>
          <a:bodyPr>
            <a:normAutofit fontScale="90000"/>
          </a:bodyPr>
          <a:lstStyle/>
          <a:p>
            <a:r>
              <a:rPr lang="en-US" sz="4800" b="1" dirty="0">
                <a:latin typeface="+mn-lt"/>
              </a:rPr>
              <a:t>DTC Responsibilities and Privileges</a:t>
            </a:r>
            <a:br>
              <a:rPr lang="en-US" sz="4800" b="1" dirty="0">
                <a:latin typeface="+mn-lt"/>
              </a:rPr>
            </a:br>
            <a:br>
              <a:rPr lang="en-US" sz="4800" b="1" dirty="0">
                <a:latin typeface="+mn-lt"/>
              </a:rPr>
            </a:br>
            <a:endParaRPr lang="en-US" sz="4800" b="1" dirty="0">
              <a:latin typeface="+mn-lt"/>
            </a:endParaRPr>
          </a:p>
        </p:txBody>
      </p:sp>
      <p:sp>
        <p:nvSpPr>
          <p:cNvPr id="4" name="Slide Number Placeholder 3">
            <a:extLst>
              <a:ext uri="{FF2B5EF4-FFF2-40B4-BE49-F238E27FC236}">
                <a16:creationId xmlns:a16="http://schemas.microsoft.com/office/drawing/2014/main" id="{63CBB125-02BB-4E8C-9DE3-BCE3833D847F}"/>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300395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024867" cy="756418"/>
          </a:xfrm>
        </p:spPr>
        <p:txBody>
          <a:bodyPr anchor="ctr">
            <a:noAutofit/>
          </a:bodyPr>
          <a:lstStyle/>
          <a:p>
            <a:r>
              <a:rPr lang="en-US" sz="3600" b="1" dirty="0">
                <a:latin typeface="+mn-lt"/>
              </a:rPr>
              <a:t>District Technology Coordinator (DTC)</a:t>
            </a:r>
          </a:p>
        </p:txBody>
      </p:sp>
      <p:sp>
        <p:nvSpPr>
          <p:cNvPr id="3" name="Content Placeholder 2"/>
          <p:cNvSpPr>
            <a:spLocks noGrp="1"/>
          </p:cNvSpPr>
          <p:nvPr>
            <p:ph idx="1"/>
          </p:nvPr>
        </p:nvSpPr>
        <p:spPr>
          <a:xfrm>
            <a:off x="274320" y="1309816"/>
            <a:ext cx="8241030" cy="5253354"/>
          </a:xfrm>
        </p:spPr>
        <p:txBody>
          <a:bodyPr>
            <a:normAutofit/>
          </a:bodyPr>
          <a:lstStyle/>
          <a:p>
            <a:r>
              <a:rPr lang="en-US" dirty="0">
                <a:solidFill>
                  <a:schemeClr val="tx1"/>
                </a:solidFill>
              </a:rPr>
              <a:t>DTC responsibilities and privileges</a:t>
            </a:r>
          </a:p>
          <a:p>
            <a:pPr marL="1028700" lvl="1" indent="-342900"/>
            <a:r>
              <a:rPr lang="en-US" dirty="0">
                <a:solidFill>
                  <a:schemeClr val="tx1"/>
                </a:solidFill>
              </a:rPr>
              <a:t>Primary technology contact for the district who w</a:t>
            </a:r>
            <a:r>
              <a:rPr lang="en-US" dirty="0"/>
              <a:t>orks with </a:t>
            </a:r>
            <a:r>
              <a:rPr lang="en-US" dirty="0">
                <a:solidFill>
                  <a:schemeClr val="tx1"/>
                </a:solidFill>
              </a:rPr>
              <a:t>CDE Assessment Division regarding online administration of state assessments</a:t>
            </a:r>
          </a:p>
          <a:p>
            <a:pPr marL="1485900" lvl="2" indent="-342900"/>
            <a:r>
              <a:rPr lang="en-US" dirty="0">
                <a:solidFill>
                  <a:schemeClr val="tx1"/>
                </a:solidFill>
              </a:rPr>
              <a:t>Receive critical, in-depth testing vendor communications directly from CDE during administrations</a:t>
            </a:r>
          </a:p>
          <a:p>
            <a:pPr marL="1485900" lvl="2"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science and social studies</a:t>
            </a:r>
          </a:p>
          <a:p>
            <a:pPr marL="1485900" lvl="2" indent="-342900"/>
            <a:r>
              <a:rPr lang="en-US" sz="1900" dirty="0">
                <a:solidFill>
                  <a:schemeClr val="tx1"/>
                </a:solidFill>
              </a:rPr>
              <a:t>DTCs are escalated 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is escalated</a:t>
            </a:r>
          </a:p>
          <a:p>
            <a:pPr marL="1028700" lvl="1" indent="-342900"/>
            <a:r>
              <a:rPr lang="en-US" dirty="0">
                <a:solidFill>
                  <a:schemeClr val="tx1"/>
                </a:solidFill>
              </a:rPr>
              <a:t>Request support directly from Collin Bonner in the CDE Assessment Division</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154991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70157" cy="756418"/>
          </a:xfrm>
        </p:spPr>
        <p:txBody>
          <a:bodyPr anchor="ctr">
            <a:noAutofit/>
          </a:bodyPr>
          <a:lstStyle/>
          <a:p>
            <a:r>
              <a:rPr lang="en-US" sz="3600" b="1" dirty="0">
                <a:latin typeface="+mn-lt"/>
              </a:rPr>
              <a:t>District Technology Coordinator (DTC)</a:t>
            </a:r>
          </a:p>
        </p:txBody>
      </p:sp>
      <p:sp>
        <p:nvSpPr>
          <p:cNvPr id="3" name="Content Placeholder 2"/>
          <p:cNvSpPr>
            <a:spLocks noGrp="1"/>
          </p:cNvSpPr>
          <p:nvPr>
            <p:ph idx="1"/>
          </p:nvPr>
        </p:nvSpPr>
        <p:spPr>
          <a:xfrm>
            <a:off x="274320" y="1359243"/>
            <a:ext cx="8241030" cy="4744471"/>
          </a:xfrm>
        </p:spPr>
        <p:txBody>
          <a:bodyPr>
            <a:normAutofit/>
          </a:bodyPr>
          <a:lstStyle/>
          <a:p>
            <a:r>
              <a:rPr lang="en-US" sz="2000" dirty="0">
                <a:solidFill>
                  <a:schemeClr val="tx1"/>
                </a:solidFill>
              </a:rPr>
              <a:t>Check the CDE website to determine the appropriate person is listed as DTC</a:t>
            </a:r>
          </a:p>
          <a:p>
            <a:pPr marL="1028700" lvl="1" indent="-342900"/>
            <a:r>
              <a:rPr lang="en-US" dirty="0">
                <a:solidFill>
                  <a:schemeClr val="tx1"/>
                </a:solidFill>
                <a:hlinkClick r:id="rId2"/>
              </a:rPr>
              <a:t>http://www.cde.state.co.us/assessment/DTC</a:t>
            </a:r>
            <a:r>
              <a:rPr lang="en-US" dirty="0">
                <a:solidFill>
                  <a:schemeClr val="tx1"/>
                </a:solidFill>
              </a:rPr>
              <a:t>  </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It is important to identify a DTC for the district –</a:t>
            </a:r>
            <a:r>
              <a:rPr lang="en-US" sz="2000" dirty="0"/>
              <a:t> </a:t>
            </a:r>
            <a:r>
              <a:rPr lang="en-US" sz="2000" dirty="0">
                <a:solidFill>
                  <a:schemeClr val="tx1"/>
                </a:solidFill>
              </a:rPr>
              <a:t>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sz="800" dirty="0">
              <a:solidFill>
                <a:schemeClr val="tx1"/>
              </a:solidFill>
            </a:endParaRPr>
          </a:p>
          <a:p>
            <a:r>
              <a:rPr lang="en-US" sz="2000" dirty="0">
                <a:solidFill>
                  <a:schemeClr val="tx1"/>
                </a:solidFill>
              </a:rPr>
              <a:t>DTC receives emails from CDE with information about training and technology updates throughout the year</a:t>
            </a:r>
          </a:p>
        </p:txBody>
      </p:sp>
      <p:sp>
        <p:nvSpPr>
          <p:cNvPr id="4" name="Slide Number Placeholder 3"/>
          <p:cNvSpPr>
            <a:spLocks noGrp="1"/>
          </p:cNvSpPr>
          <p:nvPr>
            <p:ph type="sldNum" sz="quarter" idx="12"/>
          </p:nvPr>
        </p:nvSpPr>
        <p:spPr>
          <a:xfrm>
            <a:off x="274320" y="6356351"/>
            <a:ext cx="467783" cy="365125"/>
          </a:xfrm>
          <a:prstGeom prst="rect">
            <a:avLst/>
          </a:prstGeom>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175426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50EB9A-2F39-4AA7-ACB7-F04B1A21D928}"/>
              </a:ext>
            </a:extLst>
          </p:cNvPr>
          <p:cNvSpPr>
            <a:spLocks noGrp="1"/>
          </p:cNvSpPr>
          <p:nvPr>
            <p:ph type="ctrTitle"/>
          </p:nvPr>
        </p:nvSpPr>
        <p:spPr/>
        <p:txBody>
          <a:bodyPr/>
          <a:lstStyle/>
          <a:p>
            <a:r>
              <a:rPr lang="en-US" sz="4800" b="1" dirty="0">
                <a:latin typeface="+mn-lt"/>
              </a:rPr>
              <a:t>DTC Listserv</a:t>
            </a:r>
          </a:p>
        </p:txBody>
      </p:sp>
      <p:sp>
        <p:nvSpPr>
          <p:cNvPr id="4" name="Slide Number Placeholder 3">
            <a:extLst>
              <a:ext uri="{FF2B5EF4-FFF2-40B4-BE49-F238E27FC236}">
                <a16:creationId xmlns:a16="http://schemas.microsoft.com/office/drawing/2014/main" id="{63CBB125-02BB-4E8C-9DE3-BCE3833D847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1430419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6471</TotalTime>
  <Words>4264</Words>
  <Application>Microsoft Office PowerPoint</Application>
  <PresentationFormat>On-screen Show (4:3)</PresentationFormat>
  <Paragraphs>592</Paragraphs>
  <Slides>55</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-apple-system</vt:lpstr>
      <vt:lpstr>Arial</vt:lpstr>
      <vt:lpstr>Calibri</vt:lpstr>
      <vt:lpstr>Calibri Light</vt:lpstr>
      <vt:lpstr>Courier New</vt:lpstr>
      <vt:lpstr>Museo Slab 500</vt:lpstr>
      <vt:lpstr>roboto-regular</vt:lpstr>
      <vt:lpstr>Symbol</vt:lpstr>
      <vt:lpstr>Times New Roman</vt:lpstr>
      <vt:lpstr>Trebuchet MS</vt:lpstr>
      <vt:lpstr>Wingdings</vt:lpstr>
      <vt:lpstr>Office Theme</vt:lpstr>
      <vt:lpstr>2021-2022 District Technology Coordinator Kickoff Meeting</vt:lpstr>
      <vt:lpstr>Welcome and Agenda</vt:lpstr>
      <vt:lpstr>General Information</vt:lpstr>
      <vt:lpstr>Colorado Assessments</vt:lpstr>
      <vt:lpstr>Online Assessment Platforms</vt:lpstr>
      <vt:lpstr>DTC Responsibilities and Privileges  </vt:lpstr>
      <vt:lpstr>District Technology Coordinator (DTC)</vt:lpstr>
      <vt:lpstr>District Technology Coordinator (DTC)</vt:lpstr>
      <vt:lpstr>DTC Listserv</vt:lpstr>
      <vt:lpstr>New DTC Listserv</vt:lpstr>
      <vt:lpstr>2021-22 State Assessment Schedule </vt:lpstr>
      <vt:lpstr>Tentative 2021-22 State Assessment Calendar</vt:lpstr>
      <vt:lpstr>CMAS Assessment Window </vt:lpstr>
      <vt:lpstr>CMAS Early Window Options</vt:lpstr>
      <vt:lpstr>WIDA ACCESS for ELLs® </vt:lpstr>
      <vt:lpstr>ACCESS for ELLs® Key Dates</vt:lpstr>
      <vt:lpstr>DRC Device and OS Support Updates</vt:lpstr>
      <vt:lpstr>DRC Device and OS Support Updates</vt:lpstr>
      <vt:lpstr>DRC Chrome Updates</vt:lpstr>
      <vt:lpstr>DRC Technology Reminders</vt:lpstr>
      <vt:lpstr>CMAS Mathematics, English Language Arts/Literacy, Colorado Spanish Language Arts (CSLA) &amp; Science </vt:lpstr>
      <vt:lpstr>CMAS Grades and Content Areas</vt:lpstr>
      <vt:lpstr>PearsonAccessnext</vt:lpstr>
      <vt:lpstr>TestNav Requirements Policy</vt:lpstr>
      <vt:lpstr>TestNav Software Requirements 2021-22</vt:lpstr>
      <vt:lpstr>TestNav Loss of Support 2021-22</vt:lpstr>
      <vt:lpstr>TestNav Added Support 2021-22</vt:lpstr>
      <vt:lpstr>TestNav Components 2021-22</vt:lpstr>
      <vt:lpstr>Site Readiness Activities 2021-22</vt:lpstr>
      <vt:lpstr>Proctor Caching</vt:lpstr>
      <vt:lpstr>CoAlt Science  CoAlt English Language Arts &amp; Mathematics (DLM)</vt:lpstr>
      <vt:lpstr>DLM Admin System: KITE Components</vt:lpstr>
      <vt:lpstr>DLM Supported Devices and OS for 2021-22</vt:lpstr>
      <vt:lpstr>2021 CMAS Administration Overview  Looking Back</vt:lpstr>
      <vt:lpstr>2021 CMAS Administration Overview</vt:lpstr>
      <vt:lpstr>Proctor Caching History</vt:lpstr>
      <vt:lpstr>Proctor Caching Considerations</vt:lpstr>
      <vt:lpstr>Top 5 Error Codes</vt:lpstr>
      <vt:lpstr>TestNav Error 1018</vt:lpstr>
      <vt:lpstr>TestNav Error 1018 continued</vt:lpstr>
      <vt:lpstr>TestNav Error 1005</vt:lpstr>
      <vt:lpstr>TestNav Error 1005 continued</vt:lpstr>
      <vt:lpstr>TestNav Error 8031</vt:lpstr>
      <vt:lpstr>TestNav Error 1009</vt:lpstr>
      <vt:lpstr>TestNav Error 5041</vt:lpstr>
      <vt:lpstr>Thin Client Computing</vt:lpstr>
      <vt:lpstr>CMAS Accommodations  Online Speech-to-Text</vt:lpstr>
      <vt:lpstr>CDE Assessment Policy Related to Internet Access</vt:lpstr>
      <vt:lpstr>Privacy Laws</vt:lpstr>
      <vt:lpstr>COPPA</vt:lpstr>
      <vt:lpstr>CO Student Data Transparency and Security Act</vt:lpstr>
      <vt:lpstr>DAC Requirements for Online Speech-to Text Accommodation</vt:lpstr>
      <vt:lpstr>CDE CMAS Support</vt:lpstr>
      <vt:lpstr>Questions?</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Bonner, Collin</dc:creator>
  <cp:lastModifiedBy>Bonner, Collin</cp:lastModifiedBy>
  <cp:revision>422</cp:revision>
  <cp:lastPrinted>2019-08-19T17:21:18Z</cp:lastPrinted>
  <dcterms:created xsi:type="dcterms:W3CDTF">2019-06-25T17:30:52Z</dcterms:created>
  <dcterms:modified xsi:type="dcterms:W3CDTF">2021-11-16T18:05:24Z</dcterms:modified>
</cp:coreProperties>
</file>