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sldIdLst>
    <p:sldId id="483" r:id="rId2"/>
    <p:sldId id="258" r:id="rId3"/>
    <p:sldId id="471" r:id="rId4"/>
    <p:sldId id="481" r:id="rId5"/>
    <p:sldId id="259" r:id="rId6"/>
    <p:sldId id="472" r:id="rId7"/>
    <p:sldId id="474" r:id="rId8"/>
    <p:sldId id="485" r:id="rId9"/>
    <p:sldId id="473" r:id="rId10"/>
    <p:sldId id="486" r:id="rId11"/>
    <p:sldId id="484" r:id="rId12"/>
    <p:sldId id="511" r:id="rId13"/>
    <p:sldId id="475" r:id="rId14"/>
    <p:sldId id="487" r:id="rId15"/>
    <p:sldId id="512" r:id="rId16"/>
    <p:sldId id="488" r:id="rId17"/>
    <p:sldId id="490" r:id="rId18"/>
    <p:sldId id="489" r:id="rId19"/>
    <p:sldId id="477" r:id="rId20"/>
    <p:sldId id="478" r:id="rId21"/>
    <p:sldId id="491" r:id="rId22"/>
    <p:sldId id="493" r:id="rId23"/>
    <p:sldId id="514" r:id="rId24"/>
    <p:sldId id="505" r:id="rId25"/>
    <p:sldId id="492" r:id="rId26"/>
    <p:sldId id="494" r:id="rId27"/>
    <p:sldId id="495" r:id="rId28"/>
    <p:sldId id="479" r:id="rId29"/>
    <p:sldId id="476" r:id="rId30"/>
    <p:sldId id="480" r:id="rId31"/>
    <p:sldId id="496" r:id="rId32"/>
    <p:sldId id="502" r:id="rId33"/>
    <p:sldId id="498" r:id="rId34"/>
    <p:sldId id="500" r:id="rId35"/>
    <p:sldId id="501" r:id="rId36"/>
    <p:sldId id="503" r:id="rId37"/>
    <p:sldId id="509" r:id="rId38"/>
    <p:sldId id="342" r:id="rId39"/>
    <p:sldId id="508" r:id="rId40"/>
    <p:sldId id="510" r:id="rId41"/>
    <p:sldId id="507" r:id="rId42"/>
    <p:sldId id="504" r:id="rId43"/>
    <p:sldId id="497" r:id="rId44"/>
    <p:sldId id="499" r:id="rId45"/>
    <p:sldId id="349" r:id="rId46"/>
    <p:sldId id="51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40B00-A570-82D5-E1E4-5E5440099D1D}" name="Wirth-Hawkins, Christina" initials="WHC" userId="S::Wirth-Hawkins_C@cde.state.co.us::8d4d8cee-ae6c-43f5-9a98-c68e2b1cb366" providerId="AD"/>
  <p188:author id="{3471B100-2413-CBB5-80A4-262BDA7E0256}" name="Bonner, Collin" initials="CB" userId="S::Bonner_C@cde.state.co.us::e840a39e-639f-46f6-8389-41ecbca21bd8" providerId="AD"/>
  <p188:author id="{316F520E-8C8A-688A-458F-53544763B82B}" name="Loerzel, Sara" initials="LS" userId="S::Loerzel_S@cde.state.co.us::169e59bf-37fe-4389-9a2d-56a93b8ce5b7" providerId="AD"/>
  <p188:author id="{C946D011-5791-E61F-4C7B-F079CCDF3F63}" name="Sachdeva, Ed.D., Arti" initials="SA" userId="S::sachdeva_a@cde.state.co.us::e9d21b97-d6bc-4abe-94e7-cb1eb06695ef" providerId="AD"/>
  <p188:author id="{5BF6FC1A-D92C-FB50-70E5-1481DF4CC753}" name="Sachdeva, Arti" initials="SA" userId="S::Sachdeva_a@cde.state.co.us::e9d21b97-d6bc-4abe-94e7-cb1eb06695ef" providerId="AD"/>
  <p188:author id="{8AC45C34-F8DD-5F16-1893-0E8EE7714BD7}" name="Wirth-Hawkins, Christina" initials="WC" userId="S::wirth-hawkins_c@cde.state.co.us::8d4d8cee-ae6c-43f5-9a98-c68e2b1cb366" providerId="AD"/>
  <p188:author id="{50944F5D-D59E-AF81-A5D1-0C6A7711C912}" name="Carpenter, Melissa" initials="CM" userId="S::Carpenter_M@cde.state.co.us::eecffc7c-1d7e-4a46-ba9e-ad33de6f99dc" providerId="AD"/>
  <p188:author id="{4A7AA86D-F8C6-6A95-B98B-91B5B5E9D154}" name="Villalobos Pavia, Heather" initials="VPH" userId="S::VillalobosPavia_H@cde.state.co.us::29832d76-5367-411d-91b4-60ca61439ef5" providerId="AD"/>
  <p188:author id="{F3A2468D-020B-177D-AB18-A000ED34EDE6}" name="Carpenter, Melissa" initials="CM" userId="S::carpenter_m@cde.state.co.us::eecffc7c-1d7e-4a46-ba9e-ad33de6f99dc" providerId="AD"/>
  <p188:author id="{36350293-73ED-11F4-A3E4-586F22CED9F0}" name="Oliver, Lisa" initials="OL" userId="S::oliver_l@cde.state.co.us::64875b8c-5da6-498f-874a-52bb248e00ed" providerId="AD"/>
  <p188:author id="{851B35AE-2BC6-CCAB-B5DA-C6F1D7582970}" name="Loerzel, Sara" initials="LS" userId="S::loerzel_s@cde.state.co.us::169e59bf-37fe-4389-9a2d-56a93b8ce5b7" providerId="AD"/>
  <p188:author id="{6AFDC1B4-30C9-CF02-FEE0-CBB81C74ACA1}" name="Landrum, Angela" initials="LA" userId="S::landrum_a@cde.state.co.us::da99e365-166d-4ad5-beb5-fb6d05a8c0c4" providerId="AD"/>
  <p188:author id="{331D43F4-253A-50F9-3AA0-13E20BCACCF8}" name="Villalobos Pavia, Ed.D., Heather" initials="VH" userId="S::villalobospavia_h@cde.state.co.us::29832d76-5367-411d-91b4-60ca61439ef5" providerId="AD"/>
  <p188:author id="{0074FEFE-B422-C7A5-727A-938BCD59B58F}" name="Carey, Jasmine" initials="CJ" userId="S::carey_j@cde.state.co.us::f824631c-ee58-4147-9207-eaf0ccde49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rey, Jasmine" initials="CJ" lastIdx="1" clrIdx="6">
    <p:extLst>
      <p:ext uri="{19B8F6BF-5375-455C-9EA6-DF929625EA0E}">
        <p15:presenceInfo xmlns:p15="http://schemas.microsoft.com/office/powerpoint/2012/main" userId="S::Carey_J@cde.state.co.us::f824631c-ee58-4147-9207-eaf0ccde4905" providerId="AD"/>
      </p:ext>
    </p:extLst>
  </p:cmAuthor>
  <p:cmAuthor id="1" name="Loerzel, Sara" initials="LS" lastIdx="7" clrIdx="0">
    <p:extLst>
      <p:ext uri="{19B8F6BF-5375-455C-9EA6-DF929625EA0E}">
        <p15:presenceInfo xmlns:p15="http://schemas.microsoft.com/office/powerpoint/2012/main" userId="S::Loerzel_S@cde.state.co.us::169e59bf-37fe-4389-9a2d-56a93b8ce5b7" providerId="AD"/>
      </p:ext>
    </p:extLst>
  </p:cmAuthor>
  <p:cmAuthor id="8" name="Bonner, Collin" initials="BC" lastIdx="9" clrIdx="7">
    <p:extLst>
      <p:ext uri="{19B8F6BF-5375-455C-9EA6-DF929625EA0E}">
        <p15:presenceInfo xmlns:p15="http://schemas.microsoft.com/office/powerpoint/2012/main" userId="S::Bonner_C@cde.state.co.us::e840a39e-639f-46f6-8389-41ecbca21bd8" providerId="AD"/>
      </p:ext>
    </p:extLst>
  </p:cmAuthor>
  <p:cmAuthor id="2" name="Wirth-Hawkins, Christina" initials="WC" lastIdx="16" clrIdx="1">
    <p:extLst>
      <p:ext uri="{19B8F6BF-5375-455C-9EA6-DF929625EA0E}">
        <p15:presenceInfo xmlns:p15="http://schemas.microsoft.com/office/powerpoint/2012/main" userId="S::Wirth-Hawkins_C@cde.state.co.us::8d4d8cee-ae6c-43f5-9a98-c68e2b1cb366" providerId="AD"/>
      </p:ext>
    </p:extLst>
  </p:cmAuthor>
  <p:cmAuthor id="3" name="Sachdeva, Arti" initials="SA" lastIdx="2" clrIdx="2">
    <p:extLst>
      <p:ext uri="{19B8F6BF-5375-455C-9EA6-DF929625EA0E}">
        <p15:presenceInfo xmlns:p15="http://schemas.microsoft.com/office/powerpoint/2012/main" userId="S::Sachdeva_a@cde.state.co.us::e9d21b97-d6bc-4abe-94e7-cb1eb06695ef" providerId="AD"/>
      </p:ext>
    </p:extLst>
  </p:cmAuthor>
  <p:cmAuthor id="4" name="Villalobos Pavia, Heather" initials="VPH" lastIdx="3" clrIdx="3">
    <p:extLst>
      <p:ext uri="{19B8F6BF-5375-455C-9EA6-DF929625EA0E}">
        <p15:presenceInfo xmlns:p15="http://schemas.microsoft.com/office/powerpoint/2012/main" userId="S::VillalobosPavia_H@cde.state.co.us::29832d76-5367-411d-91b4-60ca61439ef5" providerId="AD"/>
      </p:ext>
    </p:extLst>
  </p:cmAuthor>
  <p:cmAuthor id="5" name="Morton, Will" initials="MW" lastIdx="14" clrIdx="4">
    <p:extLst>
      <p:ext uri="{19B8F6BF-5375-455C-9EA6-DF929625EA0E}">
        <p15:presenceInfo xmlns:p15="http://schemas.microsoft.com/office/powerpoint/2012/main" userId="S::Morton_W@cde.state.co.us::258da7f2-f75d-4514-9135-3427dc28b178" providerId="AD"/>
      </p:ext>
    </p:extLst>
  </p:cmAuthor>
  <p:cmAuthor id="6" name="Anthony, Jared" initials="AJ" lastIdx="5" clrIdx="5">
    <p:extLst>
      <p:ext uri="{19B8F6BF-5375-455C-9EA6-DF929625EA0E}">
        <p15:presenceInfo xmlns:p15="http://schemas.microsoft.com/office/powerpoint/2012/main" userId="S::Anthony_J@cde.state.co.us::5a35980d-6c95-4913-b32e-689d1be0d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26510"/>
    <a:srgbClr val="001970"/>
    <a:srgbClr val="245D38"/>
    <a:srgbClr val="EAEFF7"/>
    <a:srgbClr val="D2DEEF"/>
    <a:srgbClr val="FF815B"/>
    <a:srgbClr val="FBDDC9"/>
    <a:srgbClr val="F8C29E"/>
    <a:srgbClr val="FEC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EE343-0D1B-4727-9D02-8E9307067687}" v="206" dt="2024-10-02T16:37:07.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3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72A16-2166-4CFA-851A-D5B4F244D8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902C66-532D-4A04-80CF-5AF794C4581B}">
      <dgm:prSet/>
      <dgm:spPr/>
      <dgm:t>
        <a:bodyPr/>
        <a:lstStyle/>
        <a:p>
          <a:r>
            <a:rPr lang="en-US" b="0" dirty="0"/>
            <a:t>ACCESS Assessments </a:t>
          </a:r>
        </a:p>
        <a:p>
          <a:r>
            <a:rPr lang="en-US" b="0" dirty="0"/>
            <a:t>are secure tests</a:t>
          </a:r>
        </a:p>
      </dgm:t>
    </dgm:pt>
    <dgm:pt modelId="{B4B9E52F-89A1-467F-9857-803C589006B2}" type="parTrans" cxnId="{BACD4309-961A-4D32-B8E6-16FB8AC263B2}">
      <dgm:prSet/>
      <dgm:spPr/>
      <dgm:t>
        <a:bodyPr/>
        <a:lstStyle/>
        <a:p>
          <a:endParaRPr lang="en-US"/>
        </a:p>
      </dgm:t>
    </dgm:pt>
    <dgm:pt modelId="{07D07021-EC92-42B0-921D-B2FDA745C863}" type="sibTrans" cxnId="{BACD4309-961A-4D32-B8E6-16FB8AC263B2}">
      <dgm:prSet/>
      <dgm:spPr/>
      <dgm:t>
        <a:bodyPr/>
        <a:lstStyle/>
        <a:p>
          <a:endParaRPr lang="en-US"/>
        </a:p>
      </dgm:t>
    </dgm:pt>
    <dgm:pt modelId="{61AD6A1D-C3BF-4DA4-B98E-3A533455C3E5}">
      <dgm:prSet/>
      <dgm:spPr/>
      <dgm:t>
        <a:bodyPr/>
        <a:lstStyle/>
        <a:p>
          <a:r>
            <a:rPr lang="en-US" dirty="0"/>
            <a:t>Colorado Security Agreement </a:t>
          </a:r>
        </a:p>
      </dgm:t>
    </dgm:pt>
    <dgm:pt modelId="{601A2579-160E-4E97-9AC6-728FF9DA80AD}" type="parTrans" cxnId="{0CEABB81-C110-4F60-A059-6BF463FB20C9}">
      <dgm:prSet/>
      <dgm:spPr/>
      <dgm:t>
        <a:bodyPr/>
        <a:lstStyle/>
        <a:p>
          <a:endParaRPr lang="en-US"/>
        </a:p>
      </dgm:t>
    </dgm:pt>
    <dgm:pt modelId="{D7B06D08-078D-4B9D-9288-EA524642C561}" type="sibTrans" cxnId="{0CEABB81-C110-4F60-A059-6BF463FB20C9}">
      <dgm:prSet/>
      <dgm:spPr/>
      <dgm:t>
        <a:bodyPr/>
        <a:lstStyle/>
        <a:p>
          <a:endParaRPr lang="en-US"/>
        </a:p>
      </dgm:t>
    </dgm:pt>
    <dgm:pt modelId="{8358A180-C773-4845-9BC2-B77029075B1E}" type="pres">
      <dgm:prSet presAssocID="{20D72A16-2166-4CFA-851A-D5B4F244D843}" presName="vert0" presStyleCnt="0">
        <dgm:presLayoutVars>
          <dgm:dir/>
          <dgm:animOne val="branch"/>
          <dgm:animLvl val="lvl"/>
        </dgm:presLayoutVars>
      </dgm:prSet>
      <dgm:spPr/>
    </dgm:pt>
    <dgm:pt modelId="{9AC47D2F-EC12-48D1-AA24-5C5858013E80}" type="pres">
      <dgm:prSet presAssocID="{88902C66-532D-4A04-80CF-5AF794C4581B}" presName="thickLine" presStyleLbl="alignNode1" presStyleIdx="0" presStyleCnt="2"/>
      <dgm:spPr/>
    </dgm:pt>
    <dgm:pt modelId="{DFFDC97D-1DDF-495B-BAAE-6F6E3D77E263}" type="pres">
      <dgm:prSet presAssocID="{88902C66-532D-4A04-80CF-5AF794C4581B}" presName="horz1" presStyleCnt="0"/>
      <dgm:spPr/>
    </dgm:pt>
    <dgm:pt modelId="{FBC8C19C-8B0A-4C8C-B8F6-9CE3A402FBDB}" type="pres">
      <dgm:prSet presAssocID="{88902C66-532D-4A04-80CF-5AF794C4581B}" presName="tx1" presStyleLbl="revTx" presStyleIdx="0" presStyleCnt="2"/>
      <dgm:spPr/>
    </dgm:pt>
    <dgm:pt modelId="{25FA44C1-5456-4C2F-8401-28E8785C6A6A}" type="pres">
      <dgm:prSet presAssocID="{88902C66-532D-4A04-80CF-5AF794C4581B}" presName="vert1" presStyleCnt="0"/>
      <dgm:spPr/>
    </dgm:pt>
    <dgm:pt modelId="{DDA134FD-12B0-458F-9825-77DB5A258A21}" type="pres">
      <dgm:prSet presAssocID="{61AD6A1D-C3BF-4DA4-B98E-3A533455C3E5}" presName="thickLine" presStyleLbl="alignNode1" presStyleIdx="1" presStyleCnt="2"/>
      <dgm:spPr/>
    </dgm:pt>
    <dgm:pt modelId="{58880F8E-4F9D-4B03-B619-80013DB940CF}" type="pres">
      <dgm:prSet presAssocID="{61AD6A1D-C3BF-4DA4-B98E-3A533455C3E5}" presName="horz1" presStyleCnt="0"/>
      <dgm:spPr/>
    </dgm:pt>
    <dgm:pt modelId="{0C63840B-54B6-489B-9205-4601D2F71D2C}" type="pres">
      <dgm:prSet presAssocID="{61AD6A1D-C3BF-4DA4-B98E-3A533455C3E5}" presName="tx1" presStyleLbl="revTx" presStyleIdx="1" presStyleCnt="2"/>
      <dgm:spPr/>
    </dgm:pt>
    <dgm:pt modelId="{2C224ED2-0951-4DA3-96BD-9DF6AD234DA3}" type="pres">
      <dgm:prSet presAssocID="{61AD6A1D-C3BF-4DA4-B98E-3A533455C3E5}" presName="vert1" presStyleCnt="0"/>
      <dgm:spPr/>
    </dgm:pt>
  </dgm:ptLst>
  <dgm:cxnLst>
    <dgm:cxn modelId="{BACD4309-961A-4D32-B8E6-16FB8AC263B2}" srcId="{20D72A16-2166-4CFA-851A-D5B4F244D843}" destId="{88902C66-532D-4A04-80CF-5AF794C4581B}" srcOrd="0" destOrd="0" parTransId="{B4B9E52F-89A1-467F-9857-803C589006B2}" sibTransId="{07D07021-EC92-42B0-921D-B2FDA745C863}"/>
    <dgm:cxn modelId="{765F0F1B-2D30-4EBC-BF8A-C33959152405}" type="presOf" srcId="{61AD6A1D-C3BF-4DA4-B98E-3A533455C3E5}" destId="{0C63840B-54B6-489B-9205-4601D2F71D2C}" srcOrd="0" destOrd="0" presId="urn:microsoft.com/office/officeart/2008/layout/LinedList"/>
    <dgm:cxn modelId="{2197D666-2D9A-48B9-9033-C5D93FC4B0B6}" type="presOf" srcId="{88902C66-532D-4A04-80CF-5AF794C4581B}" destId="{FBC8C19C-8B0A-4C8C-B8F6-9CE3A402FBDB}" srcOrd="0" destOrd="0" presId="urn:microsoft.com/office/officeart/2008/layout/LinedList"/>
    <dgm:cxn modelId="{0CEABB81-C110-4F60-A059-6BF463FB20C9}" srcId="{20D72A16-2166-4CFA-851A-D5B4F244D843}" destId="{61AD6A1D-C3BF-4DA4-B98E-3A533455C3E5}" srcOrd="1" destOrd="0" parTransId="{601A2579-160E-4E97-9AC6-728FF9DA80AD}" sibTransId="{D7B06D08-078D-4B9D-9288-EA524642C561}"/>
    <dgm:cxn modelId="{61ABA3BC-AF51-4810-A32A-3F16C3E1F41F}" type="presOf" srcId="{20D72A16-2166-4CFA-851A-D5B4F244D843}" destId="{8358A180-C773-4845-9BC2-B77029075B1E}" srcOrd="0" destOrd="0" presId="urn:microsoft.com/office/officeart/2008/layout/LinedList"/>
    <dgm:cxn modelId="{0993600B-6AD9-404C-B811-E22231CE39D6}" type="presParOf" srcId="{8358A180-C773-4845-9BC2-B77029075B1E}" destId="{9AC47D2F-EC12-48D1-AA24-5C5858013E80}" srcOrd="0" destOrd="0" presId="urn:microsoft.com/office/officeart/2008/layout/LinedList"/>
    <dgm:cxn modelId="{332EFE05-3122-4AB3-A7E3-792BCB7264CD}" type="presParOf" srcId="{8358A180-C773-4845-9BC2-B77029075B1E}" destId="{DFFDC97D-1DDF-495B-BAAE-6F6E3D77E263}" srcOrd="1" destOrd="0" presId="urn:microsoft.com/office/officeart/2008/layout/LinedList"/>
    <dgm:cxn modelId="{6FCF08DC-BAC9-4AA0-9849-69AF11A7415F}" type="presParOf" srcId="{DFFDC97D-1DDF-495B-BAAE-6F6E3D77E263}" destId="{FBC8C19C-8B0A-4C8C-B8F6-9CE3A402FBDB}" srcOrd="0" destOrd="0" presId="urn:microsoft.com/office/officeart/2008/layout/LinedList"/>
    <dgm:cxn modelId="{F743B079-09EA-48D5-83C9-8135DDD64BAF}" type="presParOf" srcId="{DFFDC97D-1DDF-495B-BAAE-6F6E3D77E263}" destId="{25FA44C1-5456-4C2F-8401-28E8785C6A6A}" srcOrd="1" destOrd="0" presId="urn:microsoft.com/office/officeart/2008/layout/LinedList"/>
    <dgm:cxn modelId="{EBF8CFE0-17D5-491F-AC3D-EBD0C96AB476}" type="presParOf" srcId="{8358A180-C773-4845-9BC2-B77029075B1E}" destId="{DDA134FD-12B0-458F-9825-77DB5A258A21}" srcOrd="2" destOrd="0" presId="urn:microsoft.com/office/officeart/2008/layout/LinedList"/>
    <dgm:cxn modelId="{B763326A-0343-43F7-B58B-DF027161D416}" type="presParOf" srcId="{8358A180-C773-4845-9BC2-B77029075B1E}" destId="{58880F8E-4F9D-4B03-B619-80013DB940CF}" srcOrd="3" destOrd="0" presId="urn:microsoft.com/office/officeart/2008/layout/LinedList"/>
    <dgm:cxn modelId="{B3822736-1F40-4D75-AC24-F2E0C6C9C602}" type="presParOf" srcId="{58880F8E-4F9D-4B03-B619-80013DB940CF}" destId="{0C63840B-54B6-489B-9205-4601D2F71D2C}" srcOrd="0" destOrd="0" presId="urn:microsoft.com/office/officeart/2008/layout/LinedList"/>
    <dgm:cxn modelId="{A11A84D0-E716-400F-BB9A-425FBBC1B03D}" type="presParOf" srcId="{58880F8E-4F9D-4B03-B619-80013DB940CF}" destId="{2C224ED2-0951-4DA3-96BD-9DF6AD234D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47D2F-EC12-48D1-AA24-5C5858013E80}">
      <dsp:nvSpPr>
        <dsp:cNvPr id="0" name=""/>
        <dsp:cNvSpPr/>
      </dsp:nvSpPr>
      <dsp:spPr>
        <a:xfrm>
          <a:off x="0" y="0"/>
          <a:ext cx="64360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8C19C-8B0A-4C8C-B8F6-9CE3A402FBDB}">
      <dsp:nvSpPr>
        <dsp:cNvPr id="0" name=""/>
        <dsp:cNvSpPr/>
      </dsp:nvSpPr>
      <dsp:spPr>
        <a:xfrm>
          <a:off x="0" y="0"/>
          <a:ext cx="6436097" cy="23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b="0" kern="1200"/>
            <a:t>ACCESS Assessments </a:t>
          </a:r>
        </a:p>
        <a:p>
          <a:pPr marL="0" lvl="0" indent="0" algn="l" defTabSz="2489200">
            <a:lnSpc>
              <a:spcPct val="90000"/>
            </a:lnSpc>
            <a:spcBef>
              <a:spcPct val="0"/>
            </a:spcBef>
            <a:spcAft>
              <a:spcPct val="35000"/>
            </a:spcAft>
            <a:buNone/>
          </a:pPr>
          <a:r>
            <a:rPr lang="en-US" sz="5600" b="0" kern="1200"/>
            <a:t>are secure tests</a:t>
          </a:r>
        </a:p>
      </dsp:txBody>
      <dsp:txXfrm>
        <a:off x="0" y="0"/>
        <a:ext cx="6436097" cy="2320337"/>
      </dsp:txXfrm>
    </dsp:sp>
    <dsp:sp modelId="{DDA134FD-12B0-458F-9825-77DB5A258A21}">
      <dsp:nvSpPr>
        <dsp:cNvPr id="0" name=""/>
        <dsp:cNvSpPr/>
      </dsp:nvSpPr>
      <dsp:spPr>
        <a:xfrm>
          <a:off x="0" y="2320337"/>
          <a:ext cx="64360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3840B-54B6-489B-9205-4601D2F71D2C}">
      <dsp:nvSpPr>
        <dsp:cNvPr id="0" name=""/>
        <dsp:cNvSpPr/>
      </dsp:nvSpPr>
      <dsp:spPr>
        <a:xfrm>
          <a:off x="0" y="2320337"/>
          <a:ext cx="6436097" cy="23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kern="1200"/>
            <a:t>Colorado Security Agreement </a:t>
          </a:r>
        </a:p>
      </dsp:txBody>
      <dsp:txXfrm>
        <a:off x="0" y="2320337"/>
        <a:ext cx="6436097" cy="23203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dirty="0"/>
          </a:p>
        </p:txBody>
      </p:sp>
    </p:spTree>
    <p:extLst>
      <p:ext uri="{BB962C8B-B14F-4D97-AF65-F5344CB8AC3E}">
        <p14:creationId xmlns:p14="http://schemas.microsoft.com/office/powerpoint/2010/main" val="11268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dirty="0"/>
          </a:p>
        </p:txBody>
      </p:sp>
    </p:spTree>
    <p:extLst>
      <p:ext uri="{BB962C8B-B14F-4D97-AF65-F5344CB8AC3E}">
        <p14:creationId xmlns:p14="http://schemas.microsoft.com/office/powerpoint/2010/main" val="144867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dirty="0"/>
          </a:p>
        </p:txBody>
      </p:sp>
    </p:spTree>
    <p:extLst>
      <p:ext uri="{BB962C8B-B14F-4D97-AF65-F5344CB8AC3E}">
        <p14:creationId xmlns:p14="http://schemas.microsoft.com/office/powerpoint/2010/main" val="62433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dirty="0"/>
          </a:p>
        </p:txBody>
      </p:sp>
    </p:spTree>
    <p:extLst>
      <p:ext uri="{BB962C8B-B14F-4D97-AF65-F5344CB8AC3E}">
        <p14:creationId xmlns:p14="http://schemas.microsoft.com/office/powerpoint/2010/main" val="201341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a:t>Click to edit </a:t>
            </a:r>
            <a:br>
              <a:rPr lang="en-US"/>
            </a:br>
            <a:r>
              <a:rPr lang="en-US"/>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6492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a:t>Click to edit </a:t>
            </a:r>
            <a:br>
              <a:rPr lang="en-US"/>
            </a:br>
            <a:r>
              <a:rPr lang="en-US"/>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72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dirty="0"/>
          </a:p>
        </p:txBody>
      </p:sp>
    </p:spTree>
    <p:extLst>
      <p:ext uri="{BB962C8B-B14F-4D97-AF65-F5344CB8AC3E}">
        <p14:creationId xmlns:p14="http://schemas.microsoft.com/office/powerpoint/2010/main" val="173083749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5919" y="6427017"/>
            <a:ext cx="858862" cy="365125"/>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ida.wisc.edu/grow/research/wc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mailto:villalobospavia_h@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nam04.safelinks.protection.outlook.com/?url=https%3A%2F%2Fapp.explore.wisc.edu%2Fe%2Fer%3Fs%3D1427524768%26lid%3D87280%26elqTrackId%3D4516FE12D5AC95D735A04378AE8AF4AC%26elq%3Dd40a899a7f174f2d90a13407bd144def%26elqaid%3D54997%26elqat%3D1%26elqak%3D8AF514B14932D0F1904ECAB58266E89BFC8D46240D966A303F238E5B9BEDB83AD7EB&amp;data=05%7C02%7CVillalobosPavia_H%40cde.state.co.us%7C62a0b41f7a534ff1091008dcd8035f09%7Ca751cfc81f9a4edb83709f1c6d4bea5a%7C0%7C0%7C638622756236755822%7CUnknown%7CTWFpbGZsb3d8eyJWIjoiMC4wLjAwMDAiLCJQIjoiV2luMzIiLCJBTiI6Ik1haWwiLCJXVCI6Mn0%3D%7C0%7C%7C%7C&amp;sdata=TOFUX%2BIdgr5lUw8hmkKv%2FkW%2FIH17pZN1vgYYL3OpmoI%3D&amp;reserved=0" TargetMode="External"/><Relationship Id="rId2" Type="http://schemas.openxmlformats.org/officeDocument/2006/relationships/hyperlink" Target="https://nam04.safelinks.protection.outlook.com/?url=https%3A%2F%2Fapp.explore.wisc.edu%2Fe%2Fer%3Fs%3D1427524768%26lid%3D105816%26elqTrackId%3DA035BE9559419C360035D1CF46FD05B0%26elq%3Dd40a899a7f174f2d90a13407bd144def%26elqaid%3D54997%26elqat%3D1%26elqak%3D8AF54FC5A64977D3A32134555336225DB3FA46240D966A303F238E5B9BEDB83AD7EB&amp;data=05%7C02%7CVillalobosPavia_H%40cde.state.co.us%7C62a0b41f7a534ff1091008dcd8035f09%7Ca751cfc81f9a4edb83709f1c6d4bea5a%7C0%7C0%7C638622756236749091%7CUnknown%7CTWFpbGZsb3d8eyJWIjoiMC4wLjAwMDAiLCJQIjoiV2luMzIiLCJBTiI6Ik1haWwiLCJXVCI6Mn0%3D%7C0%7C%7C%7C&amp;sdata=Vdm%2FsaVNmcXPCUrFPCK8gJZ4ZGXmXvJ3Zc1cdIMkLdM%3D&amp;reserved=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assessment/training-accommodations" TargetMode="External"/><Relationship Id="rId7" Type="http://schemas.openxmlformats.org/officeDocument/2006/relationships/hyperlink" Target="http://www.cde.state.co.us/cde_english/redesignation" TargetMode="External"/><Relationship Id="rId2" Type="http://schemas.openxmlformats.org/officeDocument/2006/relationships/hyperlink" Target="https://www.cde.state.co.us/assessment/ela-training"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studentoctober" TargetMode="External"/><Relationship Id="rId5" Type="http://schemas.openxmlformats.org/officeDocument/2006/relationships/hyperlink" Target="http://www.cde.state.co.us/cde_english/identification-placement" TargetMode="External"/><Relationship Id="rId4" Type="http://schemas.openxmlformats.org/officeDocument/2006/relationships/hyperlink" Target="https://wida.wisc.edu/sites/default/files/checklists/CO-online-checklist.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ortal.wida.us/resource/detail/7e3f94f0-2076-eb11-a2dd-0050568beee8" TargetMode="External"/><Relationship Id="rId7" Type="http://schemas.openxmlformats.org/officeDocument/2006/relationships/hyperlink" Target="https://www.wida-ams.us/Documents/Unsecure/Doc.aspx?id=4250b16b-3aed-423e-9e51-77b0b48ae4e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ortal.wida.us/resource/detail/5fafc1fb-24ca-eb11-a2df-0050568beee8" TargetMode="External"/><Relationship Id="rId5" Type="http://schemas.openxmlformats.org/officeDocument/2006/relationships/hyperlink" Target="https://portal.wida.us/resource/detail/c3ea6761-23ca-eb11-a2df-0050568beee8" TargetMode="External"/><Relationship Id="rId4" Type="http://schemas.openxmlformats.org/officeDocument/2006/relationships/hyperlink" Target="https://portal.wida.us/resource/detail/11cf2e6c-3e71-eb11-a2dd-0050568beee8"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ida.wisc.edu/assess/building-wida-assessment#:~:text=Educator%20involvement%20varies%20from%20test,the%202024%2D25%20school%20yea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coassessments.com/educatordatabase/" TargetMode="External"/><Relationship Id="rId7" Type="http://schemas.openxmlformats.org/officeDocument/2006/relationships/image" Target="../media/image29.png"/><Relationship Id="rId2" Type="http://schemas.openxmlformats.org/officeDocument/2006/relationships/hyperlink" Target="https://www.cde.state.co.us/assessment/stateassessdevflyer" TargetMode="Externa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hyperlink" Target="https://forms.office.com/r/bkAVypeaY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72181-EAA1-6DB8-84C4-B9B2EEC9C4DC}"/>
              </a:ext>
            </a:extLst>
          </p:cNvPr>
          <p:cNvSpPr>
            <a:spLocks noGrp="1"/>
          </p:cNvSpPr>
          <p:nvPr>
            <p:ph type="sldNum" sz="quarter" idx="10"/>
          </p:nvPr>
        </p:nvSpPr>
        <p:spPr/>
        <p:txBody>
          <a:bodyPr/>
          <a:lstStyle/>
          <a:p>
            <a:fld id="{C479D5F6-EDCB-402A-AC08-4943A1820E8F}" type="slidenum">
              <a:rPr lang="en-US" smtClean="0"/>
              <a:pPr/>
              <a:t>1</a:t>
            </a:fld>
            <a:endParaRPr lang="en-US" dirty="0"/>
          </a:p>
        </p:txBody>
      </p:sp>
      <p:sp>
        <p:nvSpPr>
          <p:cNvPr id="5" name="Title 4">
            <a:extLst>
              <a:ext uri="{FF2B5EF4-FFF2-40B4-BE49-F238E27FC236}">
                <a16:creationId xmlns:a16="http://schemas.microsoft.com/office/drawing/2014/main" id="{90B9144C-0B9E-29B7-A025-C1111194F74F}"/>
              </a:ext>
            </a:extLst>
          </p:cNvPr>
          <p:cNvSpPr>
            <a:spLocks noGrp="1"/>
          </p:cNvSpPr>
          <p:nvPr>
            <p:ph type="ctrTitle" idx="4294967295"/>
          </p:nvPr>
        </p:nvSpPr>
        <p:spPr>
          <a:xfrm>
            <a:off x="615461" y="2114917"/>
            <a:ext cx="7772400" cy="2387600"/>
          </a:xfrm>
        </p:spPr>
        <p:txBody>
          <a:bodyPr>
            <a:noAutofit/>
          </a:bodyPr>
          <a:lstStyle/>
          <a:p>
            <a:pPr algn="l"/>
            <a:r>
              <a:rPr lang="en-US" sz="2000" b="1" dirty="0">
                <a:solidFill>
                  <a:schemeClr val="tx1"/>
                </a:solidFill>
                <a:latin typeface="+mn-lt"/>
              </a:rPr>
              <a:t>Disclaimer Meeting Recording and Transcription Notice</a:t>
            </a:r>
            <a:br>
              <a:rPr lang="en-US" sz="2000" dirty="0">
                <a:solidFill>
                  <a:schemeClr val="tx1"/>
                </a:solidFill>
                <a:latin typeface="+mn-lt"/>
              </a:rPr>
            </a:br>
            <a:r>
              <a:rPr lang="en-US" sz="2000" dirty="0">
                <a:solidFill>
                  <a:schemeClr val="tx1"/>
                </a:solidFill>
                <a:latin typeface="+mn-lt"/>
              </a:rPr>
              <a:t>Please be aware that the meeting will be recorded and transcribed for training and reference purposes. By participating in this meeting, you consent to the recording and the use of the transcript for training and accommodation purposes.</a:t>
            </a:r>
            <a:br>
              <a:rPr lang="en-US" sz="2000" dirty="0">
                <a:solidFill>
                  <a:schemeClr val="tx1"/>
                </a:solidFill>
                <a:latin typeface="+mn-lt"/>
              </a:rPr>
            </a:br>
            <a:br>
              <a:rPr lang="en-US" sz="2000" dirty="0">
                <a:solidFill>
                  <a:schemeClr val="tx1"/>
                </a:solidFill>
                <a:latin typeface="+mn-lt"/>
              </a:rPr>
            </a:br>
            <a:r>
              <a:rPr lang="en-US" sz="2000" dirty="0">
                <a:solidFill>
                  <a:schemeClr val="tx1"/>
                </a:solidFill>
                <a:latin typeface="+mn-lt"/>
              </a:rPr>
              <a:t> </a:t>
            </a:r>
            <a:br>
              <a:rPr lang="en-US" sz="2000" dirty="0">
                <a:solidFill>
                  <a:schemeClr val="tx1"/>
                </a:solidFill>
                <a:latin typeface="+mn-lt"/>
              </a:rPr>
            </a:br>
            <a:br>
              <a:rPr lang="en-US" sz="2000" dirty="0">
                <a:solidFill>
                  <a:schemeClr val="tx1"/>
                </a:solidFill>
                <a:latin typeface="+mn-lt"/>
              </a:rPr>
            </a:br>
            <a:r>
              <a:rPr lang="en-US" sz="2000" b="1" dirty="0">
                <a:solidFill>
                  <a:schemeClr val="tx1"/>
                </a:solidFill>
                <a:latin typeface="+mn-lt"/>
              </a:rPr>
              <a:t>Disclaimer Artificial Intelligence</a:t>
            </a:r>
            <a:br>
              <a:rPr lang="en-US" sz="2000" dirty="0">
                <a:solidFill>
                  <a:schemeClr val="tx1"/>
                </a:solidFill>
                <a:latin typeface="+mn-lt"/>
              </a:rPr>
            </a:br>
            <a:r>
              <a:rPr lang="en-US" sz="2000" dirty="0">
                <a:solidFill>
                  <a:schemeClr val="tx1"/>
                </a:solidFill>
                <a:latin typeface="+mn-lt"/>
              </a:rPr>
              <a:t>This online training event is offered by the CDE Assessment Division to support the District Assessment Coordinator prepare for the 2024-2025 ACCESS for ELLs administration window.</a:t>
            </a:r>
            <a:br>
              <a:rPr lang="en-US" sz="2000" dirty="0">
                <a:solidFill>
                  <a:schemeClr val="tx1"/>
                </a:solidFill>
                <a:latin typeface="+mn-lt"/>
              </a:rPr>
            </a:br>
            <a:br>
              <a:rPr lang="en-US" sz="2000" dirty="0">
                <a:solidFill>
                  <a:schemeClr val="tx1"/>
                </a:solidFill>
                <a:latin typeface="+mn-lt"/>
              </a:rPr>
            </a:br>
            <a:r>
              <a:rPr lang="en-US" sz="2000" dirty="0">
                <a:solidFill>
                  <a:schemeClr val="tx1"/>
                </a:solidFill>
                <a:latin typeface="+mn-lt"/>
              </a:rPr>
              <a:t>By participating in this event attendees agree that they will not record, capture, share, or publicly post its contents without expressed permission. Attendees may not use artificial intelligence (AI) software or services to capture the content of the event. CDE reserves the right to remove any attendee employing such services.</a:t>
            </a:r>
          </a:p>
        </p:txBody>
      </p:sp>
    </p:spTree>
    <p:extLst>
      <p:ext uri="{BB962C8B-B14F-4D97-AF65-F5344CB8AC3E}">
        <p14:creationId xmlns:p14="http://schemas.microsoft.com/office/powerpoint/2010/main" val="15535295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A6A4-3CC6-A9D4-7711-01902BD6D6C9}"/>
              </a:ext>
            </a:extLst>
          </p:cNvPr>
          <p:cNvSpPr>
            <a:spLocks noGrp="1"/>
          </p:cNvSpPr>
          <p:nvPr>
            <p:ph type="title"/>
          </p:nvPr>
        </p:nvSpPr>
        <p:spPr>
          <a:xfrm>
            <a:off x="223071" y="383318"/>
            <a:ext cx="6081865" cy="756418"/>
          </a:xfrm>
        </p:spPr>
        <p:txBody>
          <a:bodyPr/>
          <a:lstStyle/>
          <a:p>
            <a:r>
              <a:rPr lang="en-US" dirty="0"/>
              <a:t>Colorado Department of Education</a:t>
            </a:r>
          </a:p>
        </p:txBody>
      </p:sp>
      <p:sp>
        <p:nvSpPr>
          <p:cNvPr id="3" name="Content Placeholder 2">
            <a:extLst>
              <a:ext uri="{FF2B5EF4-FFF2-40B4-BE49-F238E27FC236}">
                <a16:creationId xmlns:a16="http://schemas.microsoft.com/office/drawing/2014/main" id="{CEFD9AAC-DCF8-0795-D3DC-B18FC7715137}"/>
              </a:ext>
            </a:extLst>
          </p:cNvPr>
          <p:cNvSpPr>
            <a:spLocks noGrp="1"/>
          </p:cNvSpPr>
          <p:nvPr>
            <p:ph idx="1"/>
          </p:nvPr>
        </p:nvSpPr>
        <p:spPr/>
        <p:txBody>
          <a:bodyPr>
            <a:noAutofit/>
          </a:bodyPr>
          <a:lstStyle/>
          <a:p>
            <a:pPr marL="0" indent="0">
              <a:buNone/>
            </a:pPr>
            <a:r>
              <a:rPr lang="en-US" sz="2000" b="1" dirty="0"/>
              <a:t>ACCESS logistics </a:t>
            </a:r>
          </a:p>
          <a:p>
            <a:pPr marL="0" indent="0">
              <a:buNone/>
            </a:pPr>
            <a:r>
              <a:rPr lang="en-US" sz="2000" b="1" dirty="0"/>
              <a:t>	</a:t>
            </a:r>
            <a:r>
              <a:rPr lang="en-US" sz="2000" dirty="0"/>
              <a:t>Heather Villalobos Pavia</a:t>
            </a:r>
          </a:p>
          <a:p>
            <a:pPr marL="0" indent="0">
              <a:buNone/>
            </a:pPr>
            <a:endParaRPr lang="en-US" sz="2000" dirty="0"/>
          </a:p>
          <a:p>
            <a:pPr marL="0" indent="0">
              <a:buNone/>
            </a:pPr>
            <a:r>
              <a:rPr lang="en-US" sz="2000" b="1" dirty="0"/>
              <a:t>Accommodations for students with an IEP or 504 </a:t>
            </a:r>
          </a:p>
          <a:p>
            <a:pPr marL="0" indent="0">
              <a:buNone/>
            </a:pPr>
            <a:r>
              <a:rPr lang="en-US" sz="2000" b="1" dirty="0"/>
              <a:t>	</a:t>
            </a:r>
            <a:r>
              <a:rPr lang="en-US" sz="2000" dirty="0"/>
              <a:t>Arti Sachdeva</a:t>
            </a:r>
          </a:p>
          <a:p>
            <a:pPr marL="0" indent="0">
              <a:buNone/>
            </a:pPr>
            <a:endParaRPr lang="en-US" sz="2000" b="1" dirty="0"/>
          </a:p>
          <a:p>
            <a:pPr marL="0" indent="0">
              <a:buNone/>
            </a:pPr>
            <a:r>
              <a:rPr lang="en-US" sz="2000" b="1" dirty="0"/>
              <a:t>ML Identification/WIDA Screener</a:t>
            </a:r>
          </a:p>
          <a:p>
            <a:pPr marL="0" indent="0">
              <a:buNone/>
            </a:pPr>
            <a:r>
              <a:rPr lang="en-US" sz="2000" b="1" dirty="0"/>
              <a:t>	</a:t>
            </a:r>
            <a:r>
              <a:rPr lang="en-US" sz="2000" dirty="0"/>
              <a:t>Doris Brock-Nguyen</a:t>
            </a:r>
          </a:p>
          <a:p>
            <a:pPr marL="0" indent="0">
              <a:buNone/>
            </a:pPr>
            <a:endParaRPr lang="en-US" sz="2000" b="1" dirty="0"/>
          </a:p>
          <a:p>
            <a:pPr marL="0" indent="0">
              <a:buNone/>
            </a:pPr>
            <a:r>
              <a:rPr lang="en-US" sz="2000" b="1" dirty="0"/>
              <a:t>Data Pipeline/Coding </a:t>
            </a:r>
          </a:p>
          <a:p>
            <a:pPr marL="0" indent="0">
              <a:buNone/>
            </a:pPr>
            <a:r>
              <a:rPr lang="en-US" sz="2000" b="1" dirty="0"/>
              <a:t>	</a:t>
            </a:r>
            <a:r>
              <a:rPr lang="en-US" sz="2000" dirty="0"/>
              <a:t>Brooke Wenzel</a:t>
            </a:r>
          </a:p>
        </p:txBody>
      </p:sp>
      <p:sp>
        <p:nvSpPr>
          <p:cNvPr id="4" name="Slide Number Placeholder 3">
            <a:extLst>
              <a:ext uri="{FF2B5EF4-FFF2-40B4-BE49-F238E27FC236}">
                <a16:creationId xmlns:a16="http://schemas.microsoft.com/office/drawing/2014/main" id="{17A7312A-F4F3-354C-7EAD-5755D070C41E}"/>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61677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89FC-02C2-A731-F527-6A8E258AAEB4}"/>
              </a:ext>
            </a:extLst>
          </p:cNvPr>
          <p:cNvSpPr>
            <a:spLocks noGrp="1"/>
          </p:cNvSpPr>
          <p:nvPr>
            <p:ph type="title"/>
          </p:nvPr>
        </p:nvSpPr>
        <p:spPr>
          <a:xfrm>
            <a:off x="223071" y="383318"/>
            <a:ext cx="6081865" cy="756418"/>
          </a:xfrm>
        </p:spPr>
        <p:txBody>
          <a:bodyPr/>
          <a:lstStyle/>
          <a:p>
            <a:r>
              <a:rPr lang="en-US" b="1" dirty="0"/>
              <a:t>Vendors</a:t>
            </a:r>
          </a:p>
        </p:txBody>
      </p:sp>
      <p:sp>
        <p:nvSpPr>
          <p:cNvPr id="3" name="Content Placeholder 2">
            <a:extLst>
              <a:ext uri="{FF2B5EF4-FFF2-40B4-BE49-F238E27FC236}">
                <a16:creationId xmlns:a16="http://schemas.microsoft.com/office/drawing/2014/main" id="{F4811C9B-1E23-44DD-EDCD-20231C1AF401}"/>
              </a:ext>
            </a:extLst>
          </p:cNvPr>
          <p:cNvSpPr>
            <a:spLocks noGrp="1"/>
          </p:cNvSpPr>
          <p:nvPr>
            <p:ph idx="1"/>
          </p:nvPr>
        </p:nvSpPr>
        <p:spPr/>
        <p:txBody>
          <a:bodyPr vert="horz" lIns="0" tIns="0" rIns="0" bIns="45720" rtlCol="0" anchor="t">
            <a:normAutofit/>
          </a:bodyPr>
          <a:lstStyle/>
          <a:p>
            <a:pPr marL="0" indent="0">
              <a:buNone/>
            </a:pPr>
            <a:r>
              <a:rPr lang="en-US" b="1" dirty="0"/>
              <a:t>WIDA </a:t>
            </a:r>
          </a:p>
          <a:p>
            <a:pPr lvl="1"/>
            <a:r>
              <a:rPr lang="en-US" b="0" i="0" dirty="0">
                <a:solidFill>
                  <a:srgbClr val="2F2F2F"/>
                </a:solidFill>
                <a:effectLst/>
              </a:rPr>
              <a:t>WIDA is part of the University of Wisconsin–Madison and is housed in the </a:t>
            </a:r>
            <a:r>
              <a:rPr lang="en-US" b="0" i="0" u="sng" dirty="0">
                <a:solidFill>
                  <a:srgbClr val="1268A0"/>
                </a:solidFill>
                <a:effectLst/>
                <a:hlinkClick r:id="rId2"/>
              </a:rPr>
              <a:t>Wisconsin Center for Education Research</a:t>
            </a:r>
            <a:r>
              <a:rPr lang="en-US" b="0" i="0" dirty="0">
                <a:solidFill>
                  <a:srgbClr val="2F2F2F"/>
                </a:solidFill>
                <a:effectLst/>
              </a:rPr>
              <a:t> (WCER)</a:t>
            </a:r>
          </a:p>
          <a:p>
            <a:pPr lvl="1"/>
            <a:endParaRPr lang="en-US" b="0" i="0" dirty="0">
              <a:solidFill>
                <a:srgbClr val="2F2F2F"/>
              </a:solidFill>
              <a:effectLst/>
            </a:endParaRPr>
          </a:p>
          <a:p>
            <a:pPr lvl="1"/>
            <a:r>
              <a:rPr lang="en-US" b="0" i="0" dirty="0">
                <a:solidFill>
                  <a:srgbClr val="2F2F2F"/>
                </a:solidFill>
                <a:effectLst/>
              </a:rPr>
              <a:t>WIDA members consist of 41 domestic states and territories and approximately 500 international schools throughout the world</a:t>
            </a:r>
            <a:endParaRPr lang="en-US" dirty="0"/>
          </a:p>
          <a:p>
            <a:pPr marL="0" indent="0">
              <a:buNone/>
            </a:pPr>
            <a:endParaRPr lang="en-US" b="1" dirty="0"/>
          </a:p>
          <a:p>
            <a:pPr marL="0" indent="0">
              <a:buNone/>
            </a:pPr>
            <a:r>
              <a:rPr lang="en-US" b="1" dirty="0"/>
              <a:t>Data Recognition Corporation (DRC) </a:t>
            </a:r>
          </a:p>
          <a:p>
            <a:pPr marL="800100" lvl="1" indent="-342900">
              <a:spcBef>
                <a:spcPts val="0"/>
              </a:spcBef>
              <a:buFont typeface="Symbol" panose="05050102010706020507" pitchFamily="18" charset="2"/>
              <a:buChar char=""/>
            </a:pPr>
            <a:r>
              <a:rPr lang="en-US" dirty="0">
                <a:effectLst/>
                <a:ea typeface="Times New Roman" panose="02020603050405020304" pitchFamily="18" charset="0"/>
              </a:rPr>
              <a:t>DRC is a long-standing WIDA partner responsible for the administration, scoring, and reporting for the ACCESS, Alternate ACCESS, and online WIDA Screener assessments </a:t>
            </a:r>
          </a:p>
          <a:p>
            <a:pPr marL="800100" lvl="1" indent="-342900">
              <a:spcBef>
                <a:spcPts val="0"/>
              </a:spcBef>
              <a:buFont typeface="Symbol" panose="05050102010706020507" pitchFamily="18" charset="2"/>
              <a:buChar char=""/>
            </a:pPr>
            <a:endParaRPr lang="en-US" dirty="0">
              <a:effectLst/>
              <a:ea typeface="Calibri" panose="020F0502020204030204" pitchFamily="34" charset="0"/>
            </a:endParaRPr>
          </a:p>
          <a:p>
            <a:pPr marL="800100" lvl="1" indent="-342900">
              <a:spcBef>
                <a:spcPts val="0"/>
              </a:spcBef>
              <a:buFont typeface="Symbol" panose="05050102010706020507" pitchFamily="18" charset="2"/>
              <a:buChar char=""/>
            </a:pPr>
            <a:r>
              <a:rPr lang="en-US" dirty="0">
                <a:effectLst/>
                <a:ea typeface="Times New Roman" panose="02020603050405020304" pitchFamily="18" charset="0"/>
              </a:rPr>
              <a:t>WIDA and DRC administer the ACCESS assessments to 2.5 million students each year.</a:t>
            </a:r>
            <a:endParaRPr lang="en-US" dirty="0">
              <a:effectLst/>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66BC91-C4BD-6BC9-25CA-FAC82CDB32C4}"/>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624995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B6B8B8-5EB7-DFDB-A31D-A0ED3FACBFE1}"/>
              </a:ext>
            </a:extLst>
          </p:cNvPr>
          <p:cNvSpPr>
            <a:spLocks noGrp="1"/>
          </p:cNvSpPr>
          <p:nvPr>
            <p:ph type="ctrTitle"/>
          </p:nvPr>
        </p:nvSpPr>
        <p:spPr/>
        <p:txBody>
          <a:bodyPr/>
          <a:lstStyle/>
          <a:p>
            <a:r>
              <a:rPr lang="en-US" dirty="0"/>
              <a:t>Dates</a:t>
            </a:r>
          </a:p>
        </p:txBody>
      </p:sp>
      <p:sp>
        <p:nvSpPr>
          <p:cNvPr id="4" name="Slide Number Placeholder 3">
            <a:extLst>
              <a:ext uri="{FF2B5EF4-FFF2-40B4-BE49-F238E27FC236}">
                <a16:creationId xmlns:a16="http://schemas.microsoft.com/office/drawing/2014/main" id="{08B64F83-07E4-DD0C-5F82-16141F2B36B6}"/>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73308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7AE3-6829-7A7C-1290-EEBE126680AC}"/>
              </a:ext>
            </a:extLst>
          </p:cNvPr>
          <p:cNvSpPr>
            <a:spLocks noGrp="1"/>
          </p:cNvSpPr>
          <p:nvPr>
            <p:ph type="title"/>
          </p:nvPr>
        </p:nvSpPr>
        <p:spPr>
          <a:xfrm>
            <a:off x="223071" y="465529"/>
            <a:ext cx="6081865" cy="756418"/>
          </a:xfrm>
        </p:spPr>
        <p:txBody>
          <a:bodyPr/>
          <a:lstStyle/>
          <a:p>
            <a:r>
              <a:rPr lang="en-US" dirty="0"/>
              <a:t>Important Dates </a:t>
            </a:r>
            <a:r>
              <a:rPr lang="en-US" b="1" dirty="0"/>
              <a:t>2024</a:t>
            </a:r>
            <a:r>
              <a:rPr lang="en-US" dirty="0"/>
              <a:t>*</a:t>
            </a:r>
          </a:p>
        </p:txBody>
      </p:sp>
      <p:sp>
        <p:nvSpPr>
          <p:cNvPr id="3" name="Content Placeholder 2">
            <a:extLst>
              <a:ext uri="{FF2B5EF4-FFF2-40B4-BE49-F238E27FC236}">
                <a16:creationId xmlns:a16="http://schemas.microsoft.com/office/drawing/2014/main" id="{E25BF59B-81F5-5187-C213-E19356998E70}"/>
              </a:ext>
            </a:extLst>
          </p:cNvPr>
          <p:cNvSpPr>
            <a:spLocks noGrp="1"/>
          </p:cNvSpPr>
          <p:nvPr>
            <p:ph idx="1"/>
          </p:nvPr>
        </p:nvSpPr>
        <p:spPr>
          <a:xfrm>
            <a:off x="628650" y="1489416"/>
            <a:ext cx="7886700" cy="4640674"/>
          </a:xfrm>
        </p:spPr>
        <p:txBody>
          <a:bodyPr>
            <a:normAutofit fontScale="40000" lnSpcReduction="20000"/>
          </a:bodyPr>
          <a:lstStyle/>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Times New Roman" panose="02020603050405020304" pitchFamily="18" charset="0"/>
              </a:rPr>
              <a:t>October 1</a:t>
            </a:r>
            <a:r>
              <a:rPr lang="en-US" sz="5000" b="1" spc="0" baseline="30000" dirty="0">
                <a:effectLst/>
                <a:latin typeface="Calibri" panose="020F0502020204030204" pitchFamily="34" charset="0"/>
                <a:ea typeface="Arial" panose="020B0604020202020204" pitchFamily="34" charset="0"/>
                <a:cs typeface="Times New Roman" panose="02020603050405020304" pitchFamily="18" charset="0"/>
              </a:rPr>
              <a:t>st</a:t>
            </a:r>
            <a:r>
              <a:rPr lang="en-US" sz="5000" b="1" spc="0" dirty="0">
                <a:effectLst/>
                <a:latin typeface="Calibri" panose="020F0502020204030204" pitchFamily="34" charset="0"/>
                <a:ea typeface="Arial" panose="020B0604020202020204" pitchFamily="34" charset="0"/>
                <a:cs typeface="Times New Roman" panose="02020603050405020304" pitchFamily="18" charset="0"/>
              </a:rPr>
              <a:t> – November 1</a:t>
            </a:r>
            <a:r>
              <a:rPr lang="en-US" sz="5000" b="1" spc="0" baseline="30000" dirty="0">
                <a:effectLst/>
                <a:latin typeface="Calibri" panose="020F0502020204030204" pitchFamily="34" charset="0"/>
                <a:ea typeface="Arial" panose="020B0604020202020204" pitchFamily="34" charset="0"/>
                <a:cs typeface="Times New Roman" panose="02020603050405020304" pitchFamily="18" charset="0"/>
              </a:rPr>
              <a:t>st</a:t>
            </a:r>
            <a:r>
              <a:rPr lang="en-US" sz="5000" b="1" spc="0" dirty="0">
                <a:effectLst/>
                <a:latin typeface="Calibri" panose="020F0502020204030204" pitchFamily="34" charset="0"/>
                <a:ea typeface="Arial" panose="020B0604020202020204" pitchFamily="34" charset="0"/>
                <a:cs typeface="Times New Roman" panose="02020603050405020304" pitchFamily="18" charset="0"/>
              </a:rPr>
              <a:t>:</a:t>
            </a:r>
            <a:r>
              <a:rPr lang="en-US" sz="5000" spc="0" dirty="0">
                <a:effectLst/>
                <a:latin typeface="Calibri" panose="020F0502020204030204" pitchFamily="34" charset="0"/>
                <a:ea typeface="Arial" panose="020B0604020202020204" pitchFamily="34" charset="0"/>
                <a:cs typeface="Times New Roman" panose="02020603050405020304" pitchFamily="18" charset="0"/>
              </a:rPr>
              <a:t> Initial Paper Materials Order (through Syncplicity/CDE)</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dirty="0">
                <a:latin typeface="Calibri" panose="020F0502020204030204" pitchFamily="34" charset="0"/>
                <a:ea typeface="Arial" panose="020B0604020202020204" pitchFamily="34" charset="0"/>
                <a:cs typeface="Times New Roman" panose="02020603050405020304" pitchFamily="18" charset="0"/>
              </a:rPr>
              <a:t>October 23</a:t>
            </a:r>
            <a:r>
              <a:rPr lang="en-US" sz="5000" b="1" baseline="30000" dirty="0">
                <a:latin typeface="Calibri" panose="020F0502020204030204" pitchFamily="34" charset="0"/>
                <a:ea typeface="Arial" panose="020B0604020202020204" pitchFamily="34" charset="0"/>
                <a:cs typeface="Times New Roman" panose="02020603050405020304" pitchFamily="18" charset="0"/>
              </a:rPr>
              <a:t>rd</a:t>
            </a:r>
            <a:r>
              <a:rPr lang="en-US" sz="5000" dirty="0">
                <a:latin typeface="Calibri" panose="020F0502020204030204" pitchFamily="34" charset="0"/>
                <a:ea typeface="Arial" panose="020B0604020202020204" pitchFamily="34" charset="0"/>
                <a:cs typeface="Times New Roman" panose="02020603050405020304" pitchFamily="18" charset="0"/>
              </a:rPr>
              <a:t>: Office Hours Begin</a:t>
            </a: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Calibri" panose="020F0502020204030204" pitchFamily="34" charset="0"/>
              </a:rPr>
              <a:t>October 25</a:t>
            </a:r>
            <a:r>
              <a:rPr lang="en-US" sz="50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000" b="1" spc="0" dirty="0">
                <a:effectLst/>
                <a:latin typeface="Calibri" panose="020F0502020204030204" pitchFamily="34" charset="0"/>
                <a:ea typeface="Arial" panose="020B0604020202020204" pitchFamily="34" charset="0"/>
                <a:cs typeface="Calibri" panose="020F0502020204030204" pitchFamily="34" charset="0"/>
              </a:rPr>
              <a:t>:</a:t>
            </a:r>
            <a:r>
              <a:rPr lang="en-US" sz="5000" spc="0" dirty="0">
                <a:effectLst/>
                <a:latin typeface="Calibri" panose="020F0502020204030204" pitchFamily="34" charset="0"/>
                <a:ea typeface="Arial" panose="020B0604020202020204" pitchFamily="34" charset="0"/>
                <a:cs typeface="Calibri" panose="020F0502020204030204" pitchFamily="34" charset="0"/>
              </a:rPr>
              <a:t> DEADLINE for DAC Signed Security Agreement</a:t>
            </a: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Calibri" panose="020F0502020204030204" pitchFamily="34" charset="0"/>
              </a:rPr>
              <a:t>October 30</a:t>
            </a:r>
            <a:r>
              <a:rPr lang="en-US" sz="50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000" b="1" spc="0" dirty="0">
                <a:effectLst/>
                <a:latin typeface="Calibri" panose="020F0502020204030204" pitchFamily="34" charset="0"/>
                <a:ea typeface="Arial" panose="020B0604020202020204" pitchFamily="34" charset="0"/>
                <a:cs typeface="Calibri" panose="020F0502020204030204" pitchFamily="34" charset="0"/>
              </a:rPr>
              <a:t>:</a:t>
            </a:r>
            <a:r>
              <a:rPr lang="en-US" sz="5000" spc="0" dirty="0">
                <a:effectLst/>
                <a:latin typeface="Calibri" panose="020F0502020204030204" pitchFamily="34" charset="0"/>
                <a:ea typeface="Arial" panose="020B0604020202020204" pitchFamily="34" charset="0"/>
                <a:cs typeface="Calibri" panose="020F0502020204030204" pitchFamily="34" charset="0"/>
              </a:rPr>
              <a:t> Weekly DAC ACCESS Office Hours Begin</a:t>
            </a: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Calibri" panose="020F0502020204030204" pitchFamily="34" charset="0"/>
              </a:rPr>
              <a:t>November 1</a:t>
            </a:r>
            <a:r>
              <a:rPr lang="en-US" sz="5000" b="1" spc="0" baseline="30000" dirty="0">
                <a:effectLst/>
                <a:latin typeface="Calibri" panose="020F0502020204030204" pitchFamily="34" charset="0"/>
                <a:ea typeface="Arial" panose="020B0604020202020204" pitchFamily="34" charset="0"/>
                <a:cs typeface="Calibri" panose="020F0502020204030204" pitchFamily="34" charset="0"/>
              </a:rPr>
              <a:t>st</a:t>
            </a:r>
            <a:r>
              <a:rPr lang="en-US" sz="5000" b="1" spc="0" dirty="0">
                <a:effectLst/>
                <a:latin typeface="Calibri" panose="020F0502020204030204" pitchFamily="34" charset="0"/>
                <a:ea typeface="Arial" panose="020B0604020202020204" pitchFamily="34" charset="0"/>
                <a:cs typeface="Calibri" panose="020F0502020204030204" pitchFamily="34" charset="0"/>
              </a:rPr>
              <a:t>: </a:t>
            </a:r>
            <a:r>
              <a:rPr lang="en-US" sz="5000" spc="0" dirty="0">
                <a:effectLst/>
                <a:latin typeface="Calibri" panose="020F0502020204030204" pitchFamily="34" charset="0"/>
                <a:ea typeface="Arial" panose="020B0604020202020204" pitchFamily="34" charset="0"/>
                <a:cs typeface="Calibri" panose="020F0502020204030204" pitchFamily="34" charset="0"/>
              </a:rPr>
              <a:t>CDE sends DAC Verification of District Training form.</a:t>
            </a: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Calibri" panose="020F0502020204030204" pitchFamily="34" charset="0"/>
              </a:rPr>
              <a:t>November 4</a:t>
            </a:r>
            <a:r>
              <a:rPr lang="en-US" sz="50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000" b="1" spc="0" dirty="0">
                <a:effectLst/>
                <a:latin typeface="Calibri" panose="020F0502020204030204" pitchFamily="34" charset="0"/>
                <a:ea typeface="Arial" panose="020B0604020202020204" pitchFamily="34" charset="0"/>
                <a:cs typeface="Calibri" panose="020F0502020204030204" pitchFamily="34" charset="0"/>
              </a:rPr>
              <a:t>:</a:t>
            </a:r>
            <a:r>
              <a:rPr lang="en-US" sz="5000" spc="0" dirty="0">
                <a:effectLst/>
                <a:latin typeface="Calibri" panose="020F0502020204030204" pitchFamily="34" charset="0"/>
                <a:ea typeface="Arial" panose="020B0604020202020204" pitchFamily="34" charset="0"/>
                <a:cs typeface="Calibri" panose="020F0502020204030204" pitchFamily="34" charset="0"/>
              </a:rPr>
              <a:t> Assessment Team pulls October Snapshot for WIDA AMS upload.</a:t>
            </a: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Times New Roman" panose="02020603050405020304" pitchFamily="18" charset="0"/>
              </a:rPr>
              <a:t>December 1</a:t>
            </a:r>
            <a:r>
              <a:rPr lang="en-US" sz="5000" b="1" spc="0" baseline="30000" dirty="0">
                <a:effectLst/>
                <a:latin typeface="Calibri" panose="020F0502020204030204" pitchFamily="34" charset="0"/>
                <a:ea typeface="Arial" panose="020B0604020202020204" pitchFamily="34" charset="0"/>
                <a:cs typeface="Times New Roman" panose="02020603050405020304" pitchFamily="18" charset="0"/>
              </a:rPr>
              <a:t>st</a:t>
            </a:r>
            <a:r>
              <a:rPr lang="en-US" sz="5000" b="1" spc="0" dirty="0">
                <a:effectLst/>
                <a:latin typeface="Calibri" panose="020F0502020204030204" pitchFamily="34" charset="0"/>
                <a:ea typeface="Arial" panose="020B0604020202020204" pitchFamily="34" charset="0"/>
                <a:cs typeface="Times New Roman" panose="02020603050405020304" pitchFamily="18" charset="0"/>
              </a:rPr>
              <a:t>:</a:t>
            </a:r>
            <a:r>
              <a:rPr lang="en-US" sz="5000" spc="0" dirty="0">
                <a:effectLst/>
                <a:latin typeface="Calibri" panose="020F0502020204030204" pitchFamily="34" charset="0"/>
                <a:ea typeface="Arial" panose="020B0604020202020204" pitchFamily="34" charset="0"/>
                <a:cs typeface="Times New Roman" panose="02020603050405020304" pitchFamily="18" charset="0"/>
              </a:rPr>
              <a:t> DEADLINE for UAR (scribe) submission</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Calibri" panose="020F0502020204030204" pitchFamily="34" charset="0"/>
              </a:rPr>
              <a:t>December 3</a:t>
            </a:r>
            <a:r>
              <a:rPr lang="en-US" sz="5000" b="1" spc="0" baseline="30000" dirty="0">
                <a:effectLst/>
                <a:latin typeface="Calibri" panose="020F0502020204030204" pitchFamily="34" charset="0"/>
                <a:ea typeface="Arial" panose="020B0604020202020204" pitchFamily="34" charset="0"/>
                <a:cs typeface="Calibri" panose="020F0502020204030204" pitchFamily="34" charset="0"/>
              </a:rPr>
              <a:t>rd</a:t>
            </a:r>
            <a:r>
              <a:rPr lang="en-US" sz="5000" b="1" spc="0" dirty="0">
                <a:effectLst/>
                <a:latin typeface="Calibri" panose="020F0502020204030204" pitchFamily="34" charset="0"/>
                <a:ea typeface="Arial" panose="020B0604020202020204" pitchFamily="34" charset="0"/>
                <a:cs typeface="Calibri" panose="020F0502020204030204" pitchFamily="34" charset="0"/>
              </a:rPr>
              <a:t>:</a:t>
            </a:r>
            <a:r>
              <a:rPr lang="en-US" sz="5000" spc="0" dirty="0">
                <a:effectLst/>
                <a:latin typeface="Calibri" panose="020F0502020204030204" pitchFamily="34" charset="0"/>
                <a:ea typeface="Arial" panose="020B0604020202020204" pitchFamily="34" charset="0"/>
                <a:cs typeface="Calibri" panose="020F0502020204030204" pitchFamily="34" charset="0"/>
              </a:rPr>
              <a:t> WIDA AMS Opens</a:t>
            </a: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endParaRPr lang="en-US" dirty="0"/>
          </a:p>
          <a:p>
            <a:pPr marL="0" marR="0">
              <a:lnSpc>
                <a:spcPct val="116000"/>
              </a:lnSpc>
              <a:spcBef>
                <a:spcPts val="0"/>
              </a:spcBef>
              <a:spcAft>
                <a:spcPts val="800"/>
              </a:spcAft>
            </a:pPr>
            <a:endParaRPr lang="en-US" sz="9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16000"/>
              </a:lnSpc>
              <a:spcBef>
                <a:spcPts val="0"/>
              </a:spcBef>
              <a:spcAft>
                <a:spcPts val="8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6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a:t>
            </a:r>
            <a:r>
              <a:rPr lang="en-US" sz="3500" dirty="0">
                <a:effectLst/>
                <a:latin typeface="Calibri" panose="020F0502020204030204" pitchFamily="34" charset="0"/>
                <a:ea typeface="Times New Roman" panose="02020603050405020304" pitchFamily="18" charset="0"/>
                <a:cs typeface="Calibri" panose="020F0502020204030204" pitchFamily="34" charset="0"/>
              </a:rPr>
              <a:t>Dates may change to accommodate unforeseen circumstances. </a:t>
            </a:r>
            <a:br>
              <a:rPr lang="en-US" sz="1800" dirty="0">
                <a:effectLst/>
                <a:latin typeface="Calibri" panose="020F0502020204030204" pitchFamily="34" charset="0"/>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3786DDD0-25DB-3269-1C39-FFA9318ADB23}"/>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35208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7AE3-6829-7A7C-1290-EEBE126680AC}"/>
              </a:ext>
            </a:extLst>
          </p:cNvPr>
          <p:cNvSpPr>
            <a:spLocks noGrp="1"/>
          </p:cNvSpPr>
          <p:nvPr>
            <p:ph type="title"/>
          </p:nvPr>
        </p:nvSpPr>
        <p:spPr>
          <a:xfrm>
            <a:off x="223071" y="465529"/>
            <a:ext cx="6081865" cy="756418"/>
          </a:xfrm>
        </p:spPr>
        <p:txBody>
          <a:bodyPr/>
          <a:lstStyle/>
          <a:p>
            <a:r>
              <a:rPr lang="en-US" dirty="0"/>
              <a:t>Important Dates </a:t>
            </a:r>
            <a:r>
              <a:rPr lang="en-US" b="1" dirty="0"/>
              <a:t>2025</a:t>
            </a:r>
          </a:p>
        </p:txBody>
      </p:sp>
      <p:sp>
        <p:nvSpPr>
          <p:cNvPr id="3" name="Content Placeholder 2">
            <a:extLst>
              <a:ext uri="{FF2B5EF4-FFF2-40B4-BE49-F238E27FC236}">
                <a16:creationId xmlns:a16="http://schemas.microsoft.com/office/drawing/2014/main" id="{E25BF59B-81F5-5187-C213-E19356998E70}"/>
              </a:ext>
            </a:extLst>
          </p:cNvPr>
          <p:cNvSpPr>
            <a:spLocks noGrp="1"/>
          </p:cNvSpPr>
          <p:nvPr>
            <p:ph idx="1"/>
          </p:nvPr>
        </p:nvSpPr>
        <p:spPr>
          <a:xfrm>
            <a:off x="558311" y="1221947"/>
            <a:ext cx="7886700" cy="4640674"/>
          </a:xfrm>
        </p:spPr>
        <p:txBody>
          <a:bodyPr>
            <a:normAutofit fontScale="32500" lnSpcReduction="20000"/>
          </a:bodyPr>
          <a:lstStyle/>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Times New Roman" panose="02020603050405020304" pitchFamily="18" charset="0"/>
              </a:rPr>
              <a:t>January 6</a:t>
            </a:r>
            <a:r>
              <a:rPr lang="en-US" sz="5500" b="1" spc="0" baseline="30000" dirty="0">
                <a:effectLst/>
                <a:latin typeface="Calibri" panose="020F0502020204030204" pitchFamily="34" charset="0"/>
                <a:ea typeface="Arial" panose="020B0604020202020204" pitchFamily="34" charset="0"/>
                <a:cs typeface="Times New Roman" panose="02020603050405020304" pitchFamily="18" charset="0"/>
              </a:rPr>
              <a:t>th</a:t>
            </a:r>
            <a:r>
              <a:rPr lang="en-US" sz="5500" spc="0" dirty="0">
                <a:effectLst/>
                <a:latin typeface="Calibri" panose="020F0502020204030204" pitchFamily="34" charset="0"/>
                <a:ea typeface="Arial" panose="020B0604020202020204" pitchFamily="34" charset="0"/>
                <a:cs typeface="Times New Roman" panose="02020603050405020304" pitchFamily="18" charset="0"/>
              </a:rPr>
              <a:t>: Additional Test Material Ordering Available Window (through CDE)</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Times New Roman" panose="02020603050405020304" pitchFamily="18" charset="0"/>
              </a:rPr>
              <a:t>January 9</a:t>
            </a:r>
            <a:r>
              <a:rPr lang="en-US" sz="5500" b="1" spc="0" baseline="30000" dirty="0">
                <a:effectLst/>
                <a:latin typeface="Calibri" panose="020F0502020204030204" pitchFamily="34" charset="0"/>
                <a:ea typeface="Arial" panose="020B0604020202020204" pitchFamily="34" charset="0"/>
                <a:cs typeface="Times New Roman" panose="02020603050405020304" pitchFamily="18" charset="0"/>
              </a:rPr>
              <a:t>th</a:t>
            </a:r>
            <a:r>
              <a:rPr lang="en-US" sz="5500" spc="0" dirty="0">
                <a:effectLst/>
                <a:latin typeface="Calibri" panose="020F0502020204030204" pitchFamily="34" charset="0"/>
                <a:ea typeface="Arial" panose="020B0604020202020204" pitchFamily="34" charset="0"/>
                <a:cs typeface="Times New Roman" panose="02020603050405020304" pitchFamily="18" charset="0"/>
              </a:rPr>
              <a:t>: </a:t>
            </a:r>
            <a:r>
              <a:rPr lang="en-US" sz="5500" b="1" spc="0" dirty="0">
                <a:effectLst/>
                <a:latin typeface="Calibri" panose="020F0502020204030204" pitchFamily="34" charset="0"/>
                <a:ea typeface="Arial" panose="020B0604020202020204" pitchFamily="34" charset="0"/>
                <a:cs typeface="Times New Roman" panose="02020603050405020304" pitchFamily="18" charset="0"/>
              </a:rPr>
              <a:t>DEADLINE</a:t>
            </a:r>
            <a:r>
              <a:rPr lang="en-US" sz="5500" spc="0" dirty="0">
                <a:effectLst/>
                <a:latin typeface="Calibri" panose="020F0502020204030204" pitchFamily="34" charset="0"/>
                <a:ea typeface="Arial" panose="020B0604020202020204" pitchFamily="34" charset="0"/>
                <a:cs typeface="Times New Roman" panose="02020603050405020304" pitchFamily="18" charset="0"/>
              </a:rPr>
              <a:t> for Verification of District Training Form</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solidFill>
                  <a:srgbClr val="7030A0"/>
                </a:solidFill>
                <a:effectLst/>
                <a:latin typeface="Calibri" panose="020F0502020204030204" pitchFamily="34" charset="0"/>
                <a:ea typeface="Arial" panose="020B0604020202020204" pitchFamily="34" charset="0"/>
                <a:cs typeface="Calibri" panose="020F0502020204030204" pitchFamily="34" charset="0"/>
              </a:rPr>
              <a:t>January 13</a:t>
            </a:r>
            <a:r>
              <a:rPr lang="en-US" sz="5500" b="1" spc="0" baseline="30000" dirty="0">
                <a:solidFill>
                  <a:srgbClr val="7030A0"/>
                </a:solidFill>
                <a:effectLst/>
                <a:latin typeface="Calibri" panose="020F0502020204030204" pitchFamily="34" charset="0"/>
                <a:ea typeface="Arial" panose="020B0604020202020204" pitchFamily="34" charset="0"/>
                <a:cs typeface="Calibri" panose="020F0502020204030204" pitchFamily="34" charset="0"/>
              </a:rPr>
              <a:t>th</a:t>
            </a:r>
            <a:r>
              <a:rPr lang="en-US" sz="5500" b="1" spc="0" dirty="0">
                <a:solidFill>
                  <a:srgbClr val="7030A0"/>
                </a:solidFill>
                <a:effectLst/>
                <a:latin typeface="Calibri" panose="020F0502020204030204" pitchFamily="34" charset="0"/>
                <a:ea typeface="Arial" panose="020B0604020202020204" pitchFamily="34" charset="0"/>
                <a:cs typeface="Calibri" panose="020F0502020204030204" pitchFamily="34" charset="0"/>
              </a:rPr>
              <a:t>: Test Window Opens</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January 31</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st</a:t>
            </a:r>
            <a:r>
              <a:rPr lang="en-US" sz="5500" b="1" spc="0" dirty="0">
                <a:effectLst/>
                <a:latin typeface="Calibri" panose="020F0502020204030204" pitchFamily="34" charset="0"/>
                <a:ea typeface="Arial" panose="020B0604020202020204" pitchFamily="34" charset="0"/>
                <a:cs typeface="Calibri" panose="020F0502020204030204" pitchFamily="34" charset="0"/>
              </a:rPr>
              <a:t>: </a:t>
            </a:r>
            <a:r>
              <a:rPr lang="en-US" sz="5500" spc="0" dirty="0">
                <a:effectLst/>
                <a:latin typeface="Calibri" panose="020F0502020204030204" pitchFamily="34" charset="0"/>
                <a:ea typeface="Arial" panose="020B0604020202020204" pitchFamily="34" charset="0"/>
                <a:cs typeface="Calibri" panose="020F0502020204030204" pitchFamily="34" charset="0"/>
              </a:rPr>
              <a:t>Enrollment Cutoff for New Students</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February 4</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500" b="1" spc="0" dirty="0">
                <a:effectLst/>
                <a:latin typeface="Calibri" panose="020F0502020204030204" pitchFamily="34" charset="0"/>
                <a:ea typeface="Arial" panose="020B0604020202020204" pitchFamily="34" charset="0"/>
                <a:cs typeface="Calibri" panose="020F0502020204030204" pitchFamily="34" charset="0"/>
              </a:rPr>
              <a:t>: Last day</a:t>
            </a:r>
            <a:r>
              <a:rPr lang="en-US" sz="5500" spc="0" dirty="0">
                <a:effectLst/>
                <a:latin typeface="Calibri" panose="020F0502020204030204" pitchFamily="34" charset="0"/>
                <a:ea typeface="Arial" panose="020B0604020202020204" pitchFamily="34" charset="0"/>
                <a:cs typeface="Calibri" panose="020F0502020204030204" pitchFamily="34" charset="0"/>
              </a:rPr>
              <a:t> to Order Additional Test Materials</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solidFill>
                  <a:srgbClr val="7030A0"/>
                </a:solidFill>
                <a:effectLst/>
                <a:latin typeface="Calibri" panose="020F0502020204030204" pitchFamily="34" charset="0"/>
                <a:ea typeface="Arial" panose="020B0604020202020204" pitchFamily="34" charset="0"/>
                <a:cs typeface="Calibri" panose="020F0502020204030204" pitchFamily="34" charset="0"/>
              </a:rPr>
              <a:t>February 14</a:t>
            </a:r>
            <a:r>
              <a:rPr lang="en-US" sz="5500" b="1" spc="0" baseline="30000" dirty="0">
                <a:solidFill>
                  <a:srgbClr val="7030A0"/>
                </a:solidFill>
                <a:effectLst/>
                <a:latin typeface="Calibri" panose="020F0502020204030204" pitchFamily="34" charset="0"/>
                <a:ea typeface="Arial" panose="020B0604020202020204" pitchFamily="34" charset="0"/>
                <a:cs typeface="Calibri" panose="020F0502020204030204" pitchFamily="34" charset="0"/>
              </a:rPr>
              <a:t>th</a:t>
            </a:r>
            <a:r>
              <a:rPr lang="en-US" sz="5500" b="1" spc="0" dirty="0">
                <a:solidFill>
                  <a:srgbClr val="7030A0"/>
                </a:solidFill>
                <a:effectLst/>
                <a:latin typeface="Calibri" panose="020F0502020204030204" pitchFamily="34" charset="0"/>
                <a:ea typeface="Arial" panose="020B0604020202020204" pitchFamily="34" charset="0"/>
                <a:cs typeface="Calibri" panose="020F0502020204030204" pitchFamily="34" charset="0"/>
              </a:rPr>
              <a:t>: Last day of Test Window </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February 19</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500" b="1" spc="0" dirty="0">
                <a:effectLst/>
                <a:latin typeface="Calibri" panose="020F0502020204030204" pitchFamily="34" charset="0"/>
                <a:ea typeface="Arial" panose="020B0604020202020204" pitchFamily="34" charset="0"/>
                <a:cs typeface="Calibri" panose="020F0502020204030204" pitchFamily="34" charset="0"/>
              </a:rPr>
              <a:t>:</a:t>
            </a:r>
            <a:r>
              <a:rPr lang="en-US" sz="5500" spc="0" dirty="0">
                <a:effectLst/>
                <a:latin typeface="Calibri" panose="020F0502020204030204" pitchFamily="34" charset="0"/>
                <a:ea typeface="Arial" panose="020B0604020202020204" pitchFamily="34" charset="0"/>
                <a:cs typeface="Calibri" panose="020F0502020204030204" pitchFamily="34" charset="0"/>
              </a:rPr>
              <a:t> DEADLINE for Shipping Completed Test Materials to DRC</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February 21</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st</a:t>
            </a:r>
            <a:r>
              <a:rPr lang="en-US" sz="5500" b="1" spc="0" dirty="0">
                <a:effectLst/>
                <a:latin typeface="Calibri" panose="020F0502020204030204" pitchFamily="34" charset="0"/>
                <a:ea typeface="Arial" panose="020B0604020202020204" pitchFamily="34" charset="0"/>
                <a:cs typeface="Calibri" panose="020F0502020204030204" pitchFamily="34" charset="0"/>
              </a:rPr>
              <a:t>:</a:t>
            </a:r>
            <a:r>
              <a:rPr lang="en-US" sz="5500" spc="0" dirty="0">
                <a:effectLst/>
                <a:latin typeface="Calibri" panose="020F0502020204030204" pitchFamily="34" charset="0"/>
                <a:ea typeface="Arial" panose="020B0604020202020204" pitchFamily="34" charset="0"/>
                <a:cs typeface="Calibri" panose="020F0502020204030204" pitchFamily="34" charset="0"/>
              </a:rPr>
              <a:t> LAST DAY to make updates in WIDA AMS</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Times New Roman" panose="02020603050405020304" pitchFamily="18" charset="0"/>
              </a:rPr>
              <a:t>March 3</a:t>
            </a:r>
            <a:r>
              <a:rPr lang="en-US" sz="5500" b="1" spc="0" baseline="30000" dirty="0">
                <a:effectLst/>
                <a:latin typeface="Calibri" panose="020F0502020204030204" pitchFamily="34" charset="0"/>
                <a:ea typeface="Arial" panose="020B0604020202020204" pitchFamily="34" charset="0"/>
                <a:cs typeface="Times New Roman" panose="02020603050405020304" pitchFamily="18" charset="0"/>
              </a:rPr>
              <a:t>rd</a:t>
            </a:r>
            <a:r>
              <a:rPr lang="en-US" sz="5500" b="1" spc="0" dirty="0">
                <a:effectLst/>
                <a:latin typeface="Calibri" panose="020F0502020204030204" pitchFamily="34" charset="0"/>
                <a:ea typeface="Arial" panose="020B0604020202020204" pitchFamily="34" charset="0"/>
                <a:cs typeface="Times New Roman" panose="02020603050405020304" pitchFamily="18" charset="0"/>
              </a:rPr>
              <a:t>:</a:t>
            </a:r>
            <a:r>
              <a:rPr lang="en-US" sz="5500" spc="0" dirty="0">
                <a:effectLst/>
                <a:latin typeface="Calibri" panose="020F0502020204030204" pitchFamily="34" charset="0"/>
                <a:ea typeface="Arial" panose="020B0604020202020204" pitchFamily="34" charset="0"/>
                <a:cs typeface="Times New Roman" panose="02020603050405020304" pitchFamily="18" charset="0"/>
              </a:rPr>
              <a:t> CDE sends Post-Test Compliance form </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March 10</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500" b="1" spc="0" dirty="0">
                <a:effectLst/>
                <a:latin typeface="Calibri" panose="020F0502020204030204" pitchFamily="34" charset="0"/>
                <a:ea typeface="Arial" panose="020B0604020202020204" pitchFamily="34" charset="0"/>
                <a:cs typeface="Calibri" panose="020F0502020204030204" pitchFamily="34" charset="0"/>
              </a:rPr>
              <a:t>:</a:t>
            </a:r>
            <a:r>
              <a:rPr lang="en-US" sz="5500" spc="0" dirty="0">
                <a:effectLst/>
                <a:latin typeface="Calibri" panose="020F0502020204030204" pitchFamily="34" charset="0"/>
                <a:ea typeface="Arial" panose="020B0604020202020204" pitchFamily="34" charset="0"/>
                <a:cs typeface="Calibri" panose="020F0502020204030204" pitchFamily="34" charset="0"/>
              </a:rPr>
              <a:t> DEADLINE Post-Test Compliance form</a:t>
            </a:r>
            <a:r>
              <a:rPr lang="en-US" sz="5500" b="1" spc="0" dirty="0">
                <a:effectLst/>
                <a:latin typeface="Calibri" panose="020F0502020204030204" pitchFamily="34" charset="0"/>
                <a:ea typeface="Arial" panose="020B0604020202020204" pitchFamily="34" charset="0"/>
                <a:cs typeface="Calibri" panose="020F0502020204030204" pitchFamily="34" charset="0"/>
              </a:rPr>
              <a:t> </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dirty="0">
                <a:latin typeface="Calibri" panose="020F0502020204030204" pitchFamily="34" charset="0"/>
                <a:ea typeface="Arial" panose="020B0604020202020204" pitchFamily="34" charset="0"/>
                <a:cs typeface="Calibri" panose="020F0502020204030204" pitchFamily="34" charset="0"/>
              </a:rPr>
              <a:t>April 30</a:t>
            </a:r>
            <a:r>
              <a:rPr lang="en-US" sz="5500" b="1" baseline="30000" dirty="0">
                <a:latin typeface="Calibri" panose="020F0502020204030204" pitchFamily="34" charset="0"/>
                <a:ea typeface="Arial" panose="020B0604020202020204" pitchFamily="34" charset="0"/>
                <a:cs typeface="Calibri" panose="020F0502020204030204" pitchFamily="34" charset="0"/>
              </a:rPr>
              <a:t>th</a:t>
            </a:r>
            <a:r>
              <a:rPr lang="en-US" sz="5500" b="1" spc="0" dirty="0">
                <a:effectLst/>
                <a:latin typeface="Calibri" panose="020F0502020204030204" pitchFamily="34" charset="0"/>
                <a:ea typeface="Arial" panose="020B0604020202020204" pitchFamily="34" charset="0"/>
                <a:cs typeface="Calibri" panose="020F0502020204030204" pitchFamily="34" charset="0"/>
              </a:rPr>
              <a:t>: </a:t>
            </a:r>
            <a:r>
              <a:rPr lang="en-US" sz="5500" spc="0" dirty="0">
                <a:effectLst/>
                <a:latin typeface="Calibri" panose="020F0502020204030204" pitchFamily="34" charset="0"/>
                <a:ea typeface="Arial" panose="020B0604020202020204" pitchFamily="34" charset="0"/>
                <a:cs typeface="Calibri" panose="020F0502020204030204" pitchFamily="34" charset="0"/>
              </a:rPr>
              <a:t>Reports and Data Files Available in WIDA AMS</a:t>
            </a:r>
          </a:p>
          <a:p>
            <a:pPr marL="342900" marR="434975" lvl="0" indent="-342900">
              <a:lnSpc>
                <a:spcPct val="116000"/>
              </a:lnSpc>
              <a:spcBef>
                <a:spcPts val="220"/>
              </a:spcBef>
              <a:spcAft>
                <a:spcPts val="800"/>
              </a:spcAft>
              <a:buFont typeface="Arial" panose="020B0604020202020204" pitchFamily="34" charset="0"/>
              <a:buChar char="●"/>
              <a:tabLst>
                <a:tab pos="609600" algn="l"/>
              </a:tabLst>
            </a:pP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0" indent="0">
              <a:buNone/>
            </a:pPr>
            <a:r>
              <a:rPr lang="en-US" sz="4300" dirty="0">
                <a:effectLst/>
                <a:latin typeface="Calibri" panose="020F0502020204030204" pitchFamily="34" charset="0"/>
                <a:ea typeface="Times New Roman" panose="02020603050405020304" pitchFamily="18" charset="0"/>
                <a:cs typeface="Calibri" panose="020F0502020204030204" pitchFamily="34" charset="0"/>
              </a:rPr>
              <a:t>*Dates may change to accommodate unforeseen circumstances.</a:t>
            </a:r>
            <a:endParaRPr lang="en-US" sz="4300" dirty="0"/>
          </a:p>
        </p:txBody>
      </p:sp>
      <p:sp>
        <p:nvSpPr>
          <p:cNvPr id="4" name="Slide Number Placeholder 3">
            <a:extLst>
              <a:ext uri="{FF2B5EF4-FFF2-40B4-BE49-F238E27FC236}">
                <a16:creationId xmlns:a16="http://schemas.microsoft.com/office/drawing/2014/main" id="{3786DDD0-25DB-3269-1C39-FFA9318ADB23}"/>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69663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3A8A0F-9008-1C6C-30E0-83B0BE678133}"/>
              </a:ext>
            </a:extLst>
          </p:cNvPr>
          <p:cNvSpPr>
            <a:spLocks noGrp="1"/>
          </p:cNvSpPr>
          <p:nvPr>
            <p:ph type="ctrTitle"/>
          </p:nvPr>
        </p:nvSpPr>
        <p:spPr/>
        <p:txBody>
          <a:bodyPr/>
          <a:lstStyle/>
          <a:p>
            <a:r>
              <a:rPr lang="en-US" dirty="0"/>
              <a:t>Student Participation</a:t>
            </a:r>
          </a:p>
        </p:txBody>
      </p:sp>
      <p:sp>
        <p:nvSpPr>
          <p:cNvPr id="4" name="Slide Number Placeholder 3">
            <a:extLst>
              <a:ext uri="{FF2B5EF4-FFF2-40B4-BE49-F238E27FC236}">
                <a16:creationId xmlns:a16="http://schemas.microsoft.com/office/drawing/2014/main" id="{5FA811BA-CAEB-D0E8-3D22-B258550F3136}"/>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212476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0767-3C50-16CE-27D6-A558CC90DA19}"/>
              </a:ext>
            </a:extLst>
          </p:cNvPr>
          <p:cNvSpPr>
            <a:spLocks noGrp="1"/>
          </p:cNvSpPr>
          <p:nvPr>
            <p:ph type="title"/>
          </p:nvPr>
        </p:nvSpPr>
        <p:spPr>
          <a:xfrm>
            <a:off x="223071" y="383318"/>
            <a:ext cx="6081865" cy="756418"/>
          </a:xfrm>
        </p:spPr>
        <p:txBody>
          <a:bodyPr>
            <a:normAutofit/>
          </a:bodyPr>
          <a:lstStyle/>
          <a:p>
            <a:r>
              <a:rPr lang="en-US" sz="2800" dirty="0"/>
              <a:t>Student Participation</a:t>
            </a:r>
          </a:p>
        </p:txBody>
      </p:sp>
      <p:sp>
        <p:nvSpPr>
          <p:cNvPr id="3" name="Content Placeholder 2">
            <a:extLst>
              <a:ext uri="{FF2B5EF4-FFF2-40B4-BE49-F238E27FC236}">
                <a16:creationId xmlns:a16="http://schemas.microsoft.com/office/drawing/2014/main" id="{B506781B-D65A-D1EC-E4BB-1D941A15E9F7}"/>
              </a:ext>
            </a:extLst>
          </p:cNvPr>
          <p:cNvSpPr>
            <a:spLocks noGrp="1"/>
          </p:cNvSpPr>
          <p:nvPr>
            <p:ph idx="1"/>
          </p:nvPr>
        </p:nvSpPr>
        <p:spPr/>
        <p:txBody>
          <a:bodyPr/>
          <a:lstStyle/>
          <a:p>
            <a:pPr marL="0" indent="0">
              <a:buNone/>
            </a:pPr>
            <a:r>
              <a:rPr lang="en-US" sz="2000" dirty="0">
                <a:solidFill>
                  <a:srgbClr val="000000"/>
                </a:solidFill>
                <a:effectLst/>
                <a:latin typeface="Calibri" panose="020F0502020204030204" pitchFamily="34" charset="0"/>
                <a:ea typeface="Calibri" panose="020F0502020204030204" pitchFamily="34" charset="0"/>
              </a:rPr>
              <a:t>Multilingual Learners with a language proficiency designation of:</a:t>
            </a:r>
          </a:p>
          <a:p>
            <a:pPr lvl="1"/>
            <a:r>
              <a:rPr lang="en-US" dirty="0">
                <a:solidFill>
                  <a:srgbClr val="000000"/>
                </a:solidFill>
                <a:effectLst/>
                <a:latin typeface="Calibri" panose="020F0502020204030204" pitchFamily="34" charset="0"/>
                <a:ea typeface="Calibri" panose="020F0502020204030204" pitchFamily="34" charset="0"/>
              </a:rPr>
              <a:t>01, Non English Proficient (NEP)  </a:t>
            </a:r>
          </a:p>
          <a:p>
            <a:pPr lvl="1"/>
            <a:r>
              <a:rPr lang="en-US" dirty="0">
                <a:solidFill>
                  <a:srgbClr val="000000"/>
                </a:solidFill>
                <a:latin typeface="Calibri" panose="020F0502020204030204" pitchFamily="34" charset="0"/>
                <a:ea typeface="Calibri" panose="020F0502020204030204" pitchFamily="34" charset="0"/>
              </a:rPr>
              <a:t>02, Limited English Proficient (LEP)</a:t>
            </a:r>
          </a:p>
          <a:p>
            <a:pPr marL="0" indent="0">
              <a:buNone/>
            </a:pPr>
            <a:endParaRPr lang="en-US" sz="2000" dirty="0">
              <a:solidFill>
                <a:srgbClr val="000000"/>
              </a:solidFill>
              <a:effectLst/>
              <a:latin typeface="Calibri" panose="020F0502020204030204" pitchFamily="34" charset="0"/>
              <a:ea typeface="Calibri" panose="020F0502020204030204" pitchFamily="34" charset="0"/>
            </a:endParaRPr>
          </a:p>
          <a:p>
            <a:pPr marL="0" indent="0">
              <a:buNone/>
            </a:pPr>
            <a:r>
              <a:rPr lang="en-US" sz="2000" dirty="0">
                <a:solidFill>
                  <a:srgbClr val="000000"/>
                </a:solidFill>
                <a:effectLst/>
                <a:latin typeface="Calibri" panose="020F0502020204030204" pitchFamily="34" charset="0"/>
                <a:ea typeface="Calibri" panose="020F0502020204030204" pitchFamily="34" charset="0"/>
              </a:rPr>
              <a:t>including students with disabilities must participate in the state English language proficiency assessment. </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8D82AE0-4332-123D-161F-8740319B5687}"/>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93630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03DD-537D-4B6F-0093-C46CC6EB29D9}"/>
              </a:ext>
            </a:extLst>
          </p:cNvPr>
          <p:cNvSpPr>
            <a:spLocks noGrp="1"/>
          </p:cNvSpPr>
          <p:nvPr>
            <p:ph type="title"/>
          </p:nvPr>
        </p:nvSpPr>
        <p:spPr>
          <a:xfrm>
            <a:off x="368285" y="456737"/>
            <a:ext cx="6081865" cy="756418"/>
          </a:xfrm>
        </p:spPr>
        <p:txBody>
          <a:bodyPr/>
          <a:lstStyle/>
          <a:p>
            <a:r>
              <a:rPr lang="en-US" dirty="0"/>
              <a:t>Participation Options</a:t>
            </a:r>
          </a:p>
        </p:txBody>
      </p:sp>
      <p:sp>
        <p:nvSpPr>
          <p:cNvPr id="3" name="Content Placeholder 2">
            <a:extLst>
              <a:ext uri="{FF2B5EF4-FFF2-40B4-BE49-F238E27FC236}">
                <a16:creationId xmlns:a16="http://schemas.microsoft.com/office/drawing/2014/main" id="{6D64F850-B596-9D3E-B9DD-1FA07C646084}"/>
              </a:ext>
            </a:extLst>
          </p:cNvPr>
          <p:cNvSpPr>
            <a:spLocks noGrp="1"/>
          </p:cNvSpPr>
          <p:nvPr>
            <p:ph idx="1"/>
          </p:nvPr>
        </p:nvSpPr>
        <p:spPr/>
        <p:txBody>
          <a:bodyPr vert="horz" lIns="0" tIns="0" rIns="0" bIns="45720" rtlCol="0" anchor="t">
            <a:normAutofit/>
          </a:bodyPr>
          <a:lstStyle/>
          <a:p>
            <a:pPr marL="0" indent="0">
              <a:buNone/>
            </a:pPr>
            <a:r>
              <a:rPr lang="en-US" sz="2000" dirty="0"/>
              <a:t>Three participation options exist:</a:t>
            </a:r>
          </a:p>
          <a:p>
            <a:pPr marL="1147445" lvl="2" indent="-457200">
              <a:buAutoNum type="arabicParenR"/>
            </a:pPr>
            <a:r>
              <a:rPr lang="en-US" sz="2000" dirty="0"/>
              <a:t>The student participates in ACCESS for ELLs or Kindergarten ACCESS without an accommodation.</a:t>
            </a:r>
            <a:endParaRPr lang="en-US" sz="2000" dirty="0">
              <a:ea typeface="Calibri" panose="020F0502020204030204"/>
              <a:cs typeface="Calibri" panose="020F0502020204030204"/>
            </a:endParaRPr>
          </a:p>
          <a:p>
            <a:pPr marL="1147445" lvl="2" indent="-457200">
              <a:buAutoNum type="arabicParenR"/>
            </a:pPr>
            <a:r>
              <a:rPr lang="en-US" sz="2000" dirty="0"/>
              <a:t>The student participates in ACCESS for ELLs or Kindergarten ACCESS with accommodation(s).</a:t>
            </a:r>
            <a:endParaRPr lang="en-US" sz="2000" dirty="0">
              <a:ea typeface="Calibri" panose="020F0502020204030204"/>
              <a:cs typeface="Calibri" panose="020F0502020204030204"/>
            </a:endParaRPr>
          </a:p>
          <a:p>
            <a:pPr marL="1147445" lvl="2" indent="-457200">
              <a:buAutoNum type="arabicParenR"/>
            </a:pPr>
            <a:r>
              <a:rPr lang="en-US" sz="2000" dirty="0"/>
              <a:t>The student participates in Alternate ACCESS* only for students with the most significant cognitive disabilities.</a:t>
            </a:r>
            <a:endParaRPr lang="en-US" sz="2000" dirty="0">
              <a:ea typeface="Calibri" panose="020F0502020204030204"/>
              <a:cs typeface="Calibri" panose="020F0502020204030204"/>
            </a:endParaRPr>
          </a:p>
          <a:p>
            <a:pPr marL="1147445" lvl="2" indent="-457200">
              <a:buAutoNum type="arabicParenR"/>
            </a:pPr>
            <a:endParaRPr lang="en-US" dirty="0">
              <a:ea typeface="Calibri" panose="020F0502020204030204"/>
              <a:cs typeface="Calibri" panose="020F0502020204030204"/>
            </a:endParaRPr>
          </a:p>
          <a:p>
            <a:pPr marL="690245" lvl="2" indent="0">
              <a:buNone/>
            </a:pPr>
            <a:endParaRPr lang="en-US" dirty="0">
              <a:ea typeface="Calibri" panose="020F0502020204030204"/>
              <a:cs typeface="Calibri" panose="020F0502020204030204"/>
            </a:endParaRPr>
          </a:p>
          <a:p>
            <a:pPr marL="1147445" lvl="2" indent="-457200">
              <a:buAutoNum type="arabicParenR"/>
            </a:pPr>
            <a:endParaRPr lang="en-US" dirty="0">
              <a:ea typeface="Calibri" panose="020F0502020204030204"/>
              <a:cs typeface="Calibri" panose="020F0502020204030204"/>
            </a:endParaRPr>
          </a:p>
          <a:p>
            <a:pPr marL="1147445" lvl="2" indent="-457200">
              <a:buAutoNum type="arabicParenR"/>
            </a:pPr>
            <a:endParaRPr lang="en-US" dirty="0">
              <a:ea typeface="Calibri" panose="020F0502020204030204"/>
              <a:cs typeface="Calibri" panose="020F0502020204030204"/>
            </a:endParaRPr>
          </a:p>
          <a:p>
            <a:pPr marL="1147445" lvl="2" indent="-457200">
              <a:buAutoNum type="arabicParenR"/>
            </a:pPr>
            <a:endParaRPr lang="en-US" dirty="0">
              <a:ea typeface="Calibri" panose="020F0502020204030204"/>
              <a:cs typeface="Calibri" panose="020F0502020204030204"/>
            </a:endParaRPr>
          </a:p>
          <a:p>
            <a:pPr marL="233045" lvl="1" indent="0">
              <a:buNone/>
            </a:pPr>
            <a:r>
              <a:rPr lang="en-US" sz="1200" dirty="0"/>
              <a:t>*</a:t>
            </a:r>
            <a:r>
              <a:rPr lang="en-US" sz="1400" dirty="0"/>
              <a:t>It is not appropriate or ethical to give the Alternate ACCESS to students who do not qualify for the assessment. Student with a primary disability code of DD, SLD, SED, or SLI </a:t>
            </a:r>
            <a:r>
              <a:rPr lang="en-US" sz="1400" b="1" dirty="0"/>
              <a:t>are not </a:t>
            </a:r>
            <a:r>
              <a:rPr lang="en-US" sz="1400" dirty="0"/>
              <a:t>eligible for alternate assessments. </a:t>
            </a:r>
            <a:endParaRPr lang="en-US" sz="1400" dirty="0">
              <a:ea typeface="Calibri" panose="020F0502020204030204"/>
              <a:cs typeface="Calibri" panose="020F0502020204030204"/>
            </a:endParaRPr>
          </a:p>
          <a:p>
            <a:pPr marL="233045" lvl="1" indent="0">
              <a:buNone/>
            </a:pPr>
            <a:endParaRPr lang="en-US" dirty="0">
              <a:ea typeface="Calibri" panose="020F0502020204030204"/>
              <a:cs typeface="Calibri" panose="020F0502020204030204"/>
            </a:endParaRPr>
          </a:p>
          <a:p>
            <a:pPr marL="0" indent="0">
              <a:buNone/>
            </a:pPr>
            <a:endParaRPr lang="en-US" dirty="0"/>
          </a:p>
        </p:txBody>
      </p:sp>
      <p:sp>
        <p:nvSpPr>
          <p:cNvPr id="4" name="Slide Number Placeholder 3">
            <a:extLst>
              <a:ext uri="{FF2B5EF4-FFF2-40B4-BE49-F238E27FC236}">
                <a16:creationId xmlns:a16="http://schemas.microsoft.com/office/drawing/2014/main" id="{701EB6E1-03FC-9F7E-FBD8-90AB2F3006F3}"/>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950007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1B5A-1EB4-6EA1-4684-B7DA396305C9}"/>
              </a:ext>
            </a:extLst>
          </p:cNvPr>
          <p:cNvSpPr>
            <a:spLocks noGrp="1"/>
          </p:cNvSpPr>
          <p:nvPr>
            <p:ph type="title"/>
          </p:nvPr>
        </p:nvSpPr>
        <p:spPr>
          <a:xfrm>
            <a:off x="223071" y="383318"/>
            <a:ext cx="6081865" cy="756418"/>
          </a:xfrm>
        </p:spPr>
        <p:txBody>
          <a:bodyPr/>
          <a:lstStyle/>
          <a:p>
            <a:r>
              <a:rPr lang="en-US" sz="2400" dirty="0"/>
              <a:t>Testing students who have an IEP or 504 Plan </a:t>
            </a:r>
            <a:br>
              <a:rPr lang="en-US" sz="2400" dirty="0"/>
            </a:br>
            <a:endParaRPr lang="en-US" dirty="0"/>
          </a:p>
        </p:txBody>
      </p:sp>
      <p:sp>
        <p:nvSpPr>
          <p:cNvPr id="3" name="Content Placeholder 2">
            <a:extLst>
              <a:ext uri="{FF2B5EF4-FFF2-40B4-BE49-F238E27FC236}">
                <a16:creationId xmlns:a16="http://schemas.microsoft.com/office/drawing/2014/main" id="{FC2F6EEB-8E8F-E5AE-F222-5D3EE8F1E881}"/>
              </a:ext>
            </a:extLst>
          </p:cNvPr>
          <p:cNvSpPr>
            <a:spLocks noGrp="1"/>
          </p:cNvSpPr>
          <p:nvPr>
            <p:ph idx="1"/>
          </p:nvPr>
        </p:nvSpPr>
        <p:spPr/>
        <p:txBody>
          <a:bodyPr/>
          <a:lstStyle/>
          <a:p>
            <a:pPr marL="0" indent="0">
              <a:buNone/>
            </a:pPr>
            <a:r>
              <a:rPr lang="en-US" sz="2000" dirty="0"/>
              <a:t>The educational team (ML and IEP or 504 as applicable), which must include the family, determines whether the student will take:</a:t>
            </a:r>
          </a:p>
          <a:p>
            <a:pPr marL="0" indent="0">
              <a:buNone/>
            </a:pPr>
            <a:endParaRPr lang="en-US" sz="2000" dirty="0"/>
          </a:p>
          <a:p>
            <a:pPr lvl="1"/>
            <a:r>
              <a:rPr lang="en-US" sz="1800" dirty="0"/>
              <a:t>ACCESS for ELLs or Kindergarten ACCESS with or without accommodations </a:t>
            </a:r>
          </a:p>
          <a:p>
            <a:pPr lvl="1"/>
            <a:r>
              <a:rPr lang="en-US" sz="1800" dirty="0"/>
              <a:t>Alternate ACCESS for a student with the most significant cognitive disability who meets the participation requirements for the alternate assessment.</a:t>
            </a:r>
          </a:p>
          <a:p>
            <a:endParaRPr lang="en-US" sz="2000" dirty="0"/>
          </a:p>
          <a:p>
            <a:pPr marL="0" indent="0">
              <a:buNone/>
            </a:pPr>
            <a:r>
              <a:rPr lang="en-US" sz="2000" dirty="0"/>
              <a:t>According to federal requirements, there must be evidence of alignment between a student’s educational plan, instruction, and the accommodations provided on any of the state assessments, as well as any determinations for students to participate in Alternate ACCESS</a:t>
            </a:r>
            <a:r>
              <a:rPr lang="en-US" dirty="0"/>
              <a:t>.</a:t>
            </a:r>
          </a:p>
          <a:p>
            <a:endParaRPr lang="en-US" dirty="0"/>
          </a:p>
        </p:txBody>
      </p:sp>
      <p:sp>
        <p:nvSpPr>
          <p:cNvPr id="4" name="Slide Number Placeholder 3">
            <a:extLst>
              <a:ext uri="{FF2B5EF4-FFF2-40B4-BE49-F238E27FC236}">
                <a16:creationId xmlns:a16="http://schemas.microsoft.com/office/drawing/2014/main" id="{EF96F0EE-8F52-C06C-447D-5738A17A13BC}"/>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52786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0DA2-B12F-ECC9-F982-D2B393189E70}"/>
              </a:ext>
            </a:extLst>
          </p:cNvPr>
          <p:cNvSpPr>
            <a:spLocks noGrp="1"/>
          </p:cNvSpPr>
          <p:nvPr>
            <p:ph type="title"/>
          </p:nvPr>
        </p:nvSpPr>
        <p:spPr>
          <a:xfrm>
            <a:off x="306739" y="383318"/>
            <a:ext cx="6081865" cy="756418"/>
          </a:xfrm>
        </p:spPr>
        <p:txBody>
          <a:bodyPr/>
          <a:lstStyle/>
          <a:p>
            <a:r>
              <a:rPr lang="en-US" dirty="0"/>
              <a:t>Accommodations for Students</a:t>
            </a:r>
          </a:p>
        </p:txBody>
      </p:sp>
      <p:sp>
        <p:nvSpPr>
          <p:cNvPr id="3" name="Content Placeholder 2">
            <a:extLst>
              <a:ext uri="{FF2B5EF4-FFF2-40B4-BE49-F238E27FC236}">
                <a16:creationId xmlns:a16="http://schemas.microsoft.com/office/drawing/2014/main" id="{A9091620-BE45-94DF-22B8-9774EFB375BE}"/>
              </a:ext>
            </a:extLst>
          </p:cNvPr>
          <p:cNvSpPr>
            <a:spLocks noGrp="1"/>
          </p:cNvSpPr>
          <p:nvPr>
            <p:ph idx="1"/>
          </p:nvPr>
        </p:nvSpPr>
        <p:spPr/>
        <p:txBody>
          <a:bodyPr>
            <a:normAutofit/>
          </a:bodyPr>
          <a:lstStyle/>
          <a:p>
            <a:pPr marL="0" indent="0">
              <a:buNone/>
            </a:pPr>
            <a:r>
              <a:rPr lang="en-US" sz="2000" dirty="0"/>
              <a:t>Accommodations are practices and procedures that provide equitable access during instruction and assessment for students with a documented need. </a:t>
            </a:r>
          </a:p>
          <a:p>
            <a:pPr marL="0" indent="0">
              <a:buNone/>
            </a:pPr>
            <a:endParaRPr lang="en-US" sz="2000" b="1" dirty="0"/>
          </a:p>
          <a:p>
            <a:pPr marL="0" indent="0">
              <a:buNone/>
            </a:pPr>
            <a:r>
              <a:rPr lang="en-US" sz="2000" b="1" dirty="0"/>
              <a:t>Who Qualifies? </a:t>
            </a:r>
          </a:p>
          <a:p>
            <a:r>
              <a:rPr lang="en-US" sz="2000" dirty="0"/>
              <a:t>Students with documented IEP or 504 Plans.</a:t>
            </a:r>
          </a:p>
          <a:p>
            <a:r>
              <a:rPr lang="en-US" sz="2000" dirty="0"/>
              <a:t>Examples of Accommodations: Manual control of audio, extended speaking time, signing in exact English, etc.</a:t>
            </a:r>
          </a:p>
          <a:p>
            <a:r>
              <a:rPr lang="en-US" sz="2000" dirty="0"/>
              <a:t>Unique Accommodation Requests (UAR) are due December 1</a:t>
            </a:r>
          </a:p>
        </p:txBody>
      </p:sp>
      <p:sp>
        <p:nvSpPr>
          <p:cNvPr id="4" name="Slide Number Placeholder 3">
            <a:extLst>
              <a:ext uri="{FF2B5EF4-FFF2-40B4-BE49-F238E27FC236}">
                <a16:creationId xmlns:a16="http://schemas.microsoft.com/office/drawing/2014/main" id="{85B41085-547F-A71F-6847-9C8527723244}"/>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74344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6427698-5F96-F0E5-7D67-CA1CD5EDE31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t="2818" r="13816" b="6271"/>
          <a:stretch/>
        </p:blipFill>
        <p:spPr>
          <a:xfrm>
            <a:off x="2642616" y="10"/>
            <a:ext cx="6501384"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8484" y="1122363"/>
            <a:ext cx="3199963" cy="3204134"/>
          </a:xfrm>
        </p:spPr>
        <p:txBody>
          <a:bodyPr anchor="b">
            <a:normAutofit/>
          </a:bodyPr>
          <a:lstStyle/>
          <a:p>
            <a:pPr algn="l"/>
            <a:r>
              <a:rPr lang="en-US" dirty="0">
                <a:latin typeface="+mn-lt"/>
              </a:rPr>
              <a:t>2024-25</a:t>
            </a:r>
            <a:br>
              <a:rPr lang="en-US" dirty="0">
                <a:latin typeface="+mn-lt"/>
              </a:rPr>
            </a:br>
            <a:r>
              <a:rPr lang="en-US" dirty="0">
                <a:latin typeface="+mn-lt"/>
              </a:rPr>
              <a:t>District Assessment Coordinator</a:t>
            </a:r>
            <a:br>
              <a:rPr lang="en-US" dirty="0">
                <a:latin typeface="+mn-lt"/>
              </a:rPr>
            </a:br>
            <a:r>
              <a:rPr lang="en-US" dirty="0">
                <a:latin typeface="+mn-lt"/>
              </a:rPr>
              <a:t>ACCESS Training</a:t>
            </a:r>
          </a:p>
        </p:txBody>
      </p:sp>
      <p:sp>
        <p:nvSpPr>
          <p:cNvPr id="3" name="Subtitle 2"/>
          <p:cNvSpPr>
            <a:spLocks noGrp="1"/>
          </p:cNvSpPr>
          <p:nvPr>
            <p:ph type="subTitle" idx="1"/>
          </p:nvPr>
        </p:nvSpPr>
        <p:spPr>
          <a:xfrm>
            <a:off x="358485" y="4872922"/>
            <a:ext cx="3457377" cy="1208141"/>
          </a:xfrm>
        </p:spPr>
        <p:txBody>
          <a:bodyPr>
            <a:normAutofit/>
          </a:bodyPr>
          <a:lstStyle/>
          <a:p>
            <a:pPr algn="l"/>
            <a:r>
              <a:rPr lang="en-US" sz="1800" dirty="0"/>
              <a:t>Heather Villalobos Pavia, EdD</a:t>
            </a:r>
          </a:p>
          <a:p>
            <a:pPr algn="l"/>
            <a:r>
              <a:rPr lang="en-US" sz="1800" dirty="0">
                <a:hlinkClick r:id="rId4"/>
              </a:rPr>
              <a:t>villalobospavia_h@cde.state.co.us</a:t>
            </a:r>
            <a:r>
              <a:rPr lang="en-US" sz="1800" dirty="0"/>
              <a:t> </a:t>
            </a:r>
          </a:p>
          <a:p>
            <a:pPr algn="l"/>
            <a:r>
              <a:rPr lang="en-US" sz="1800" dirty="0"/>
              <a:t>September 2024</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6728114" y="6356350"/>
            <a:ext cx="2057400" cy="365125"/>
          </a:xfrm>
          <a:prstGeom prst="rect">
            <a:avLst/>
          </a:prstGeom>
        </p:spPr>
        <p:txBody>
          <a:bodyPr>
            <a:normAutofit/>
          </a:bodyPr>
          <a:lstStyle/>
          <a:p>
            <a:pPr algn="r">
              <a:spcAft>
                <a:spcPts val="600"/>
              </a:spcAft>
            </a:pPr>
            <a:fld id="{67726FA2-3EC9-4717-AD62-D8C823692DD3}" type="slidenum">
              <a:rPr lang="en-US" sz="1000"/>
              <a:pPr algn="r">
                <a:spcAft>
                  <a:spcPts val="600"/>
                </a:spcAft>
              </a:pPr>
              <a:t>2</a:t>
            </a:fld>
            <a:endParaRPr lang="en-US" sz="1000" dirty="0"/>
          </a:p>
        </p:txBody>
      </p:sp>
      <p:pic>
        <p:nvPicPr>
          <p:cNvPr id="6" name="Picture 5" descr="CDE Logo&#10;Colorado Department of Education">
            <a:extLst>
              <a:ext uri="{FF2B5EF4-FFF2-40B4-BE49-F238E27FC236}">
                <a16:creationId xmlns:a16="http://schemas.microsoft.com/office/drawing/2014/main" id="{A8518094-5064-C4ED-408D-0333E43141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2437" y="281940"/>
            <a:ext cx="2662763" cy="1680845"/>
          </a:xfrm>
          <a:prstGeom prst="rect">
            <a:avLst/>
          </a:prstGeom>
        </p:spPr>
      </p:pic>
    </p:spTree>
    <p:extLst>
      <p:ext uri="{BB962C8B-B14F-4D97-AF65-F5344CB8AC3E}">
        <p14:creationId xmlns:p14="http://schemas.microsoft.com/office/powerpoint/2010/main" val="253413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8A370-7521-C039-DDD4-C58592C7E2B5}"/>
              </a:ext>
            </a:extLst>
          </p:cNvPr>
          <p:cNvSpPr>
            <a:spLocks noGrp="1"/>
          </p:cNvSpPr>
          <p:nvPr>
            <p:ph type="ctrTitle"/>
          </p:nvPr>
        </p:nvSpPr>
        <p:spPr/>
        <p:txBody>
          <a:bodyPr/>
          <a:lstStyle/>
          <a:p>
            <a:r>
              <a:rPr lang="en-US" b="1" dirty="0"/>
              <a:t>New for 2024-2025</a:t>
            </a:r>
            <a:br>
              <a:rPr lang="en-US" dirty="0"/>
            </a:br>
            <a:endParaRPr lang="en-US" dirty="0"/>
          </a:p>
        </p:txBody>
      </p:sp>
      <p:sp>
        <p:nvSpPr>
          <p:cNvPr id="4" name="Slide Number Placeholder 3">
            <a:extLst>
              <a:ext uri="{FF2B5EF4-FFF2-40B4-BE49-F238E27FC236}">
                <a16:creationId xmlns:a16="http://schemas.microsoft.com/office/drawing/2014/main" id="{BCFFEB0C-B4BE-796F-FC2A-2BCBBADFEB77}"/>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62535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559C-01D6-266A-102F-7C52ADEEB44A}"/>
              </a:ext>
            </a:extLst>
          </p:cNvPr>
          <p:cNvSpPr>
            <a:spLocks noGrp="1"/>
          </p:cNvSpPr>
          <p:nvPr>
            <p:ph type="title"/>
          </p:nvPr>
        </p:nvSpPr>
        <p:spPr>
          <a:xfrm>
            <a:off x="223071" y="376077"/>
            <a:ext cx="6081865" cy="756418"/>
          </a:xfrm>
        </p:spPr>
        <p:txBody>
          <a:bodyPr/>
          <a:lstStyle/>
          <a:p>
            <a:r>
              <a:rPr lang="en-US" dirty="0"/>
              <a:t>Test Monitoring Application and Waiting Room</a:t>
            </a:r>
          </a:p>
        </p:txBody>
      </p:sp>
      <p:sp>
        <p:nvSpPr>
          <p:cNvPr id="3" name="Content Placeholder 2">
            <a:extLst>
              <a:ext uri="{FF2B5EF4-FFF2-40B4-BE49-F238E27FC236}">
                <a16:creationId xmlns:a16="http://schemas.microsoft.com/office/drawing/2014/main" id="{EA6BF360-A0EC-C10A-9896-2C8BB2282EA8}"/>
              </a:ext>
            </a:extLst>
          </p:cNvPr>
          <p:cNvSpPr>
            <a:spLocks noGrp="1"/>
          </p:cNvSpPr>
          <p:nvPr>
            <p:ph idx="1"/>
          </p:nvPr>
        </p:nvSpPr>
        <p:spPr/>
        <p:txBody>
          <a:bodyPr/>
          <a:lstStyle/>
          <a:p>
            <a:pPr marL="0" indent="0">
              <a:buNone/>
            </a:pPr>
            <a:r>
              <a:rPr lang="en-US" sz="2000" dirty="0"/>
              <a:t>The Test Monitoring Application and Waiting Room are turned on for grades 9-12. </a:t>
            </a:r>
          </a:p>
          <a:p>
            <a:r>
              <a:rPr lang="en-US" sz="2000" dirty="0"/>
              <a:t>Do not turn it off</a:t>
            </a:r>
          </a:p>
          <a:p>
            <a:r>
              <a:rPr lang="en-US" sz="2000" dirty="0"/>
              <a:t>If you are creating your own registrations, you need to activate it for grades 9-12</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023C3D0-EDC3-274A-8AD8-09B30F313B5C}"/>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052975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F2CB-6771-7C42-7944-BF1DED544E87}"/>
              </a:ext>
            </a:extLst>
          </p:cNvPr>
          <p:cNvSpPr>
            <a:spLocks noGrp="1"/>
          </p:cNvSpPr>
          <p:nvPr>
            <p:ph type="title"/>
          </p:nvPr>
        </p:nvSpPr>
        <p:spPr>
          <a:xfrm>
            <a:off x="289155" y="383318"/>
            <a:ext cx="6081865" cy="756418"/>
          </a:xfrm>
        </p:spPr>
        <p:txBody>
          <a:bodyPr/>
          <a:lstStyle/>
          <a:p>
            <a:r>
              <a:rPr lang="en-US" dirty="0"/>
              <a:t>Alternate ACCESS and </a:t>
            </a:r>
            <a:br>
              <a:rPr lang="en-US" dirty="0"/>
            </a:br>
            <a:r>
              <a:rPr lang="en-US" dirty="0"/>
              <a:t>Accommodations </a:t>
            </a:r>
          </a:p>
        </p:txBody>
      </p:sp>
      <p:sp>
        <p:nvSpPr>
          <p:cNvPr id="3" name="Content Placeholder 2">
            <a:extLst>
              <a:ext uri="{FF2B5EF4-FFF2-40B4-BE49-F238E27FC236}">
                <a16:creationId xmlns:a16="http://schemas.microsoft.com/office/drawing/2014/main" id="{C1E4AB17-C5BC-EDE9-71F6-367588483040}"/>
              </a:ext>
            </a:extLst>
          </p:cNvPr>
          <p:cNvSpPr>
            <a:spLocks noGrp="1"/>
          </p:cNvSpPr>
          <p:nvPr>
            <p:ph idx="1"/>
          </p:nvPr>
        </p:nvSpPr>
        <p:spPr/>
        <p:txBody>
          <a:bodyPr>
            <a:normAutofit/>
          </a:bodyPr>
          <a:lstStyle/>
          <a:p>
            <a:r>
              <a:rPr lang="en-US" sz="2000" dirty="0"/>
              <a:t>Students with a primary disability code of DD, SLD, SED, or SLI are not eligible for Alternate ACCESS.</a:t>
            </a:r>
          </a:p>
          <a:p>
            <a:endParaRPr lang="en-US" sz="2000" dirty="0"/>
          </a:p>
          <a:p>
            <a:r>
              <a:rPr lang="en-US" sz="2000" dirty="0"/>
              <a:t>The In-person Human Reader accommodation has primary disability code restrictions, reference the Colorado Accommodations Crosswalk. </a:t>
            </a:r>
          </a:p>
        </p:txBody>
      </p:sp>
      <p:sp>
        <p:nvSpPr>
          <p:cNvPr id="4" name="Slide Number Placeholder 3">
            <a:extLst>
              <a:ext uri="{FF2B5EF4-FFF2-40B4-BE49-F238E27FC236}">
                <a16:creationId xmlns:a16="http://schemas.microsoft.com/office/drawing/2014/main" id="{7AF6F29F-922E-03CD-B920-6942A74081B1}"/>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732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9869-274A-B32E-BACE-F54AECD62777}"/>
              </a:ext>
            </a:extLst>
          </p:cNvPr>
          <p:cNvSpPr>
            <a:spLocks noGrp="1"/>
          </p:cNvSpPr>
          <p:nvPr>
            <p:ph type="title"/>
          </p:nvPr>
        </p:nvSpPr>
        <p:spPr>
          <a:xfrm>
            <a:off x="223071" y="383318"/>
            <a:ext cx="6081865" cy="756418"/>
          </a:xfrm>
        </p:spPr>
        <p:txBody>
          <a:bodyPr/>
          <a:lstStyle/>
          <a:p>
            <a:r>
              <a:rPr lang="en-US" dirty="0"/>
              <a:t>Script Translations</a:t>
            </a:r>
          </a:p>
        </p:txBody>
      </p:sp>
      <p:sp>
        <p:nvSpPr>
          <p:cNvPr id="3" name="Content Placeholder 2">
            <a:extLst>
              <a:ext uri="{FF2B5EF4-FFF2-40B4-BE49-F238E27FC236}">
                <a16:creationId xmlns:a16="http://schemas.microsoft.com/office/drawing/2014/main" id="{01B93AFA-6F3C-30D2-9C88-C691C5241609}"/>
              </a:ext>
            </a:extLst>
          </p:cNvPr>
          <p:cNvSpPr>
            <a:spLocks noGrp="1"/>
          </p:cNvSpPr>
          <p:nvPr>
            <p:ph idx="1"/>
          </p:nvPr>
        </p:nvSpPr>
        <p:spPr/>
        <p:txBody>
          <a:bodyPr>
            <a:normAutofit/>
          </a:bodyPr>
          <a:lstStyle/>
          <a:p>
            <a:r>
              <a:rPr lang="en-US" sz="2000" dirty="0"/>
              <a:t>WIDA is providing translated test instructions in ACCESS Online Test Administrator Scripts. </a:t>
            </a:r>
          </a:p>
          <a:p>
            <a:r>
              <a:rPr lang="en-US" sz="2000" dirty="0"/>
              <a:t>WIDA will offer electronic versions of the scripts with translated instructions in 16 languages.</a:t>
            </a:r>
          </a:p>
          <a:p>
            <a:r>
              <a:rPr lang="en-US" sz="2000" dirty="0"/>
              <a:t>The translated scripts are available through the WIDA Secure Portal and may be printed locally as needed. </a:t>
            </a:r>
          </a:p>
          <a:p>
            <a:r>
              <a:rPr lang="en-US" sz="2000" dirty="0"/>
              <a:t>WIDA is providing translations of the instruction text for the following scripts. </a:t>
            </a:r>
          </a:p>
          <a:p>
            <a:pPr lvl="1"/>
            <a:r>
              <a:rPr lang="en-US" sz="1600" dirty="0"/>
              <a:t>ACCESS Online Grades 4–12 Test Administrator Script (all domains) </a:t>
            </a:r>
          </a:p>
          <a:p>
            <a:pPr lvl="1"/>
            <a:r>
              <a:rPr lang="en-US" sz="1600" dirty="0"/>
              <a:t>Listening, Reading, and Speaking domains in the ACCESS Online Test Administrator Scripts for Grades 1–3 </a:t>
            </a:r>
          </a:p>
          <a:p>
            <a:r>
              <a:rPr lang="en-US" sz="2000" dirty="0"/>
              <a:t>Guidelines for Using the Translated Instructions </a:t>
            </a:r>
          </a:p>
          <a:p>
            <a:pPr lvl="1"/>
            <a:r>
              <a:rPr lang="en-US" sz="1600" dirty="0"/>
              <a:t>Only the instruction text will be translated for the student. </a:t>
            </a:r>
          </a:p>
          <a:p>
            <a:pPr lvl="1"/>
            <a:r>
              <a:rPr lang="en-US" sz="1600" dirty="0"/>
              <a:t>Remind students to provide their responses in English. </a:t>
            </a:r>
          </a:p>
        </p:txBody>
      </p:sp>
      <p:sp>
        <p:nvSpPr>
          <p:cNvPr id="4" name="Slide Number Placeholder 3">
            <a:extLst>
              <a:ext uri="{FF2B5EF4-FFF2-40B4-BE49-F238E27FC236}">
                <a16:creationId xmlns:a16="http://schemas.microsoft.com/office/drawing/2014/main" id="{3E04B1CE-A25A-6B4C-D8AE-CC5763A675D0}"/>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672310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CB7B-F8C7-0140-E1D3-FC7525A163B6}"/>
              </a:ext>
            </a:extLst>
          </p:cNvPr>
          <p:cNvSpPr>
            <a:spLocks noGrp="1"/>
          </p:cNvSpPr>
          <p:nvPr>
            <p:ph type="title"/>
          </p:nvPr>
        </p:nvSpPr>
        <p:spPr>
          <a:xfrm>
            <a:off x="289155" y="544970"/>
            <a:ext cx="6081865" cy="756418"/>
          </a:xfrm>
        </p:spPr>
        <p:txBody>
          <a:bodyPr/>
          <a:lstStyle/>
          <a:p>
            <a:r>
              <a:rPr lang="en-US" dirty="0"/>
              <a:t>Office Hours Invitation</a:t>
            </a:r>
          </a:p>
        </p:txBody>
      </p:sp>
      <p:sp>
        <p:nvSpPr>
          <p:cNvPr id="3" name="Content Placeholder 2">
            <a:extLst>
              <a:ext uri="{FF2B5EF4-FFF2-40B4-BE49-F238E27FC236}">
                <a16:creationId xmlns:a16="http://schemas.microsoft.com/office/drawing/2014/main" id="{5C38B186-6091-FF9B-A732-0DEAC47D49A3}"/>
              </a:ext>
            </a:extLst>
          </p:cNvPr>
          <p:cNvSpPr>
            <a:spLocks noGrp="1"/>
          </p:cNvSpPr>
          <p:nvPr>
            <p:ph idx="1"/>
          </p:nvPr>
        </p:nvSpPr>
        <p:spPr/>
        <p:txBody>
          <a:bodyPr/>
          <a:lstStyle/>
          <a:p>
            <a:r>
              <a:rPr lang="en-US" sz="2000" dirty="0"/>
              <a:t>The ACCESS Office hours invitation will be sent directly to all DAC calendars. </a:t>
            </a:r>
          </a:p>
          <a:p>
            <a:r>
              <a:rPr lang="en-US" sz="2000" dirty="0"/>
              <a:t>ACCESS Office hours are optional</a:t>
            </a:r>
          </a:p>
          <a:p>
            <a:pPr marL="0" indent="0">
              <a:buNone/>
            </a:pPr>
            <a:endParaRPr lang="en-US" sz="2000" dirty="0"/>
          </a:p>
          <a:p>
            <a:pPr marL="0" indent="0">
              <a:buNone/>
            </a:pPr>
            <a:r>
              <a:rPr lang="en-US" sz="2000" dirty="0"/>
              <a:t>Office Hours will be on select Wednesdays at 3:30 p.m.</a:t>
            </a:r>
          </a:p>
          <a:p>
            <a:pPr marL="0" indent="0">
              <a:buNone/>
            </a:pPr>
            <a:r>
              <a:rPr lang="en-US" sz="2000" dirty="0"/>
              <a:t>	</a:t>
            </a:r>
            <a:r>
              <a:rPr lang="en-US" sz="2000" b="1" dirty="0"/>
              <a:t>October</a:t>
            </a:r>
            <a:r>
              <a:rPr lang="en-US" sz="2000" dirty="0"/>
              <a:t> 23</a:t>
            </a:r>
            <a:r>
              <a:rPr lang="en-US" sz="2000" baseline="30000" dirty="0"/>
              <a:t>rd</a:t>
            </a:r>
            <a:r>
              <a:rPr lang="en-US" sz="2000" dirty="0"/>
              <a:t> and 30</a:t>
            </a:r>
            <a:r>
              <a:rPr lang="en-US" sz="2000" baseline="30000" dirty="0"/>
              <a:t>th</a:t>
            </a:r>
            <a:endParaRPr lang="en-US" sz="2000" dirty="0"/>
          </a:p>
          <a:p>
            <a:pPr marL="0" indent="0">
              <a:buNone/>
            </a:pPr>
            <a:r>
              <a:rPr lang="en-US" sz="2000" dirty="0"/>
              <a:t>	</a:t>
            </a:r>
            <a:r>
              <a:rPr lang="en-US" sz="2000" b="1" dirty="0"/>
              <a:t>November</a:t>
            </a:r>
            <a:r>
              <a:rPr lang="en-US" sz="2000" dirty="0"/>
              <a:t> 20</a:t>
            </a:r>
            <a:r>
              <a:rPr lang="en-US" sz="2000" baseline="30000" dirty="0"/>
              <a:t>th</a:t>
            </a:r>
          </a:p>
          <a:p>
            <a:pPr marL="0" indent="0">
              <a:buNone/>
            </a:pPr>
            <a:r>
              <a:rPr lang="en-US" sz="2000" baseline="30000" dirty="0"/>
              <a:t>	</a:t>
            </a:r>
            <a:r>
              <a:rPr lang="en-US" sz="2000" b="1" dirty="0"/>
              <a:t>December</a:t>
            </a:r>
            <a:r>
              <a:rPr lang="en-US" sz="2000" dirty="0"/>
              <a:t> 4</a:t>
            </a:r>
            <a:r>
              <a:rPr lang="en-US" sz="2000" baseline="30000" dirty="0"/>
              <a:t>th</a:t>
            </a:r>
            <a:r>
              <a:rPr lang="en-US" sz="2000" dirty="0"/>
              <a:t> – </a:t>
            </a:r>
            <a:r>
              <a:rPr lang="en-US" sz="2000" b="1" dirty="0"/>
              <a:t>February </a:t>
            </a:r>
            <a:r>
              <a:rPr lang="en-US" sz="2000" dirty="0"/>
              <a:t>12</a:t>
            </a:r>
            <a:r>
              <a:rPr lang="en-US" sz="2000" baseline="30000" dirty="0"/>
              <a:t>th</a:t>
            </a:r>
            <a:r>
              <a:rPr lang="en-US" sz="2000" dirty="0"/>
              <a:t> </a:t>
            </a:r>
          </a:p>
          <a:p>
            <a:pPr marL="0" indent="0">
              <a:buNone/>
            </a:pPr>
            <a:r>
              <a:rPr lang="en-US" sz="2000" baseline="30000" dirty="0"/>
              <a:t>		</a:t>
            </a:r>
            <a:r>
              <a:rPr lang="en-US" sz="2000" dirty="0"/>
              <a:t>Cancelled Dec 25</a:t>
            </a:r>
            <a:r>
              <a:rPr lang="en-US" sz="2000" baseline="30000" dirty="0"/>
              <a:t>th</a:t>
            </a:r>
            <a:r>
              <a:rPr lang="en-US" sz="2000" dirty="0"/>
              <a:t> and January 1</a:t>
            </a:r>
            <a:r>
              <a:rPr lang="en-US" sz="2000" baseline="30000" dirty="0"/>
              <a:t>st</a:t>
            </a:r>
            <a:r>
              <a:rPr lang="en-US" sz="2000" dirty="0"/>
              <a:t> </a:t>
            </a:r>
          </a:p>
          <a:p>
            <a:pPr marL="0" indent="0">
              <a:buNone/>
            </a:pPr>
            <a:r>
              <a:rPr lang="en-US" sz="2000" dirty="0"/>
              <a:t>	</a:t>
            </a:r>
          </a:p>
          <a:p>
            <a:pPr marL="0" indent="0">
              <a:buNone/>
            </a:pPr>
            <a:r>
              <a:rPr lang="en-US" dirty="0"/>
              <a:t>	</a:t>
            </a:r>
          </a:p>
        </p:txBody>
      </p:sp>
      <p:sp>
        <p:nvSpPr>
          <p:cNvPr id="4" name="Slide Number Placeholder 3">
            <a:extLst>
              <a:ext uri="{FF2B5EF4-FFF2-40B4-BE49-F238E27FC236}">
                <a16:creationId xmlns:a16="http://schemas.microsoft.com/office/drawing/2014/main" id="{EBB4D14C-043F-8D13-BCAF-A0698B75C490}"/>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37088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6C10-D7A4-1003-F2DA-ABB96B25C430}"/>
              </a:ext>
            </a:extLst>
          </p:cNvPr>
          <p:cNvSpPr>
            <a:spLocks noGrp="1"/>
          </p:cNvSpPr>
          <p:nvPr>
            <p:ph type="title"/>
          </p:nvPr>
        </p:nvSpPr>
        <p:spPr>
          <a:xfrm>
            <a:off x="377077" y="166761"/>
            <a:ext cx="6081865" cy="756418"/>
          </a:xfrm>
        </p:spPr>
        <p:txBody>
          <a:bodyPr/>
          <a:lstStyle/>
          <a:p>
            <a:br>
              <a:rPr lang="en-US" dirty="0"/>
            </a:br>
            <a:r>
              <a:rPr lang="en-US" dirty="0"/>
              <a:t>WIDA AMS Enhancements</a:t>
            </a:r>
          </a:p>
        </p:txBody>
      </p:sp>
      <p:sp>
        <p:nvSpPr>
          <p:cNvPr id="3" name="Content Placeholder 2">
            <a:extLst>
              <a:ext uri="{FF2B5EF4-FFF2-40B4-BE49-F238E27FC236}">
                <a16:creationId xmlns:a16="http://schemas.microsoft.com/office/drawing/2014/main" id="{64DDF0A4-FB42-4C9B-7B55-3AA311E9A7FE}"/>
              </a:ext>
            </a:extLst>
          </p:cNvPr>
          <p:cNvSpPr>
            <a:spLocks noGrp="1"/>
          </p:cNvSpPr>
          <p:nvPr>
            <p:ph idx="1"/>
          </p:nvPr>
        </p:nvSpPr>
        <p:spPr>
          <a:xfrm>
            <a:off x="302202" y="1269609"/>
            <a:ext cx="8745083" cy="4640674"/>
          </a:xfrm>
        </p:spPr>
        <p:txBody>
          <a:bodyPr/>
          <a:lstStyle/>
          <a:p>
            <a:pPr marL="0" indent="0" algn="l">
              <a:buNone/>
            </a:pPr>
            <a:r>
              <a:rPr lang="en-US" sz="1600" b="1" i="0" dirty="0">
                <a:solidFill>
                  <a:srgbClr val="000000"/>
                </a:solidFill>
                <a:effectLst/>
                <a:latin typeface="inherit"/>
              </a:rPr>
              <a:t>Highlights:</a:t>
            </a:r>
          </a:p>
          <a:p>
            <a:pPr algn="l">
              <a:buFont typeface="Arial" panose="020B0604020202020204" pitchFamily="34" charset="0"/>
              <a:buChar char="•"/>
            </a:pPr>
            <a:r>
              <a:rPr lang="en-US" sz="1600" b="0" i="0" dirty="0">
                <a:solidFill>
                  <a:srgbClr val="000000"/>
                </a:solidFill>
                <a:effectLst/>
                <a:latin typeface="inherit"/>
              </a:rPr>
              <a:t>Track test and student status in the new interactive Operational Dashboard in Reporting Services.</a:t>
            </a:r>
            <a:endParaRPr lang="en-US" sz="1600" b="0" i="0" dirty="0">
              <a:solidFill>
                <a:srgbClr val="000000"/>
              </a:solidFill>
              <a:effectLst/>
              <a:latin typeface="Calibri" panose="020F0502020204030204" pitchFamily="34" charset="0"/>
            </a:endParaRPr>
          </a:p>
          <a:p>
            <a:pPr algn="l">
              <a:buFont typeface="Arial" panose="020B0604020202020204" pitchFamily="34" charset="0"/>
              <a:buChar char="•"/>
            </a:pPr>
            <a:r>
              <a:rPr lang="en-US" sz="1600" b="0" i="0" dirty="0">
                <a:solidFill>
                  <a:srgbClr val="000000"/>
                </a:solidFill>
                <a:effectLst/>
                <a:latin typeface="inherit"/>
              </a:rPr>
              <a:t>Organize students and registrations more efficiently with new change assessment, regroup students, and registration import features, and add a new student to multiple ACCESS domain tests using the New Student tab in Test Management.</a:t>
            </a:r>
            <a:endParaRPr lang="en-US" sz="1600" b="0" i="0" dirty="0">
              <a:solidFill>
                <a:srgbClr val="000000"/>
              </a:solidFill>
              <a:effectLst/>
              <a:latin typeface="Calibri" panose="020F0502020204030204" pitchFamily="34" charset="0"/>
            </a:endParaRPr>
          </a:p>
          <a:p>
            <a:pPr algn="l">
              <a:buFont typeface="Arial" panose="020B0604020202020204" pitchFamily="34" charset="0"/>
              <a:buChar char="•"/>
            </a:pPr>
            <a:r>
              <a:rPr lang="en-US" sz="1600" b="0" i="0" dirty="0">
                <a:solidFill>
                  <a:srgbClr val="000000"/>
                </a:solidFill>
                <a:effectLst/>
                <a:latin typeface="inherit"/>
              </a:rPr>
              <a:t>Test Monitoring Application Waiting Room </a:t>
            </a:r>
            <a:endParaRPr lang="en-US" sz="1600" b="0" i="0" dirty="0">
              <a:solidFill>
                <a:srgbClr val="000000"/>
              </a:solidFill>
              <a:effectLst/>
              <a:latin typeface="Calibri" panose="020F0502020204030204" pitchFamily="34" charset="0"/>
            </a:endParaRPr>
          </a:p>
          <a:p>
            <a:pPr algn="l">
              <a:buFont typeface="Arial" panose="020B0604020202020204" pitchFamily="34" charset="0"/>
              <a:buChar char="•"/>
            </a:pPr>
            <a:r>
              <a:rPr lang="en-US" sz="1600" b="0" i="0" dirty="0">
                <a:solidFill>
                  <a:srgbClr val="000000"/>
                </a:solidFill>
                <a:effectLst/>
                <a:latin typeface="inherit"/>
              </a:rPr>
              <a:t>Make large-scale changes to ACCESS Online test registrations via a file in Import Management.</a:t>
            </a:r>
            <a:endParaRPr lang="en-US" sz="1600" b="0" i="0" dirty="0">
              <a:solidFill>
                <a:srgbClr val="000000"/>
              </a:solidFill>
              <a:effectLst/>
              <a:latin typeface="Calibri" panose="020F0502020204030204" pitchFamily="34" charset="0"/>
            </a:endParaRPr>
          </a:p>
          <a:p>
            <a:pPr algn="l">
              <a:buFont typeface="Arial" panose="020B0604020202020204" pitchFamily="34" charset="0"/>
              <a:buChar char="•"/>
            </a:pPr>
            <a:r>
              <a:rPr lang="en-US" sz="1600" b="0" i="0" dirty="0">
                <a:solidFill>
                  <a:srgbClr val="000000"/>
                </a:solidFill>
                <a:effectLst/>
                <a:latin typeface="inherit"/>
              </a:rPr>
              <a:t>Print selected test tickets from the Registration Details screen.</a:t>
            </a:r>
            <a:endParaRPr lang="en-US" sz="1600" b="0" i="0" dirty="0">
              <a:solidFill>
                <a:srgbClr val="000000"/>
              </a:solidFill>
              <a:effectLst/>
              <a:latin typeface="Calibri" panose="020F0502020204030204" pitchFamily="34" charset="0"/>
            </a:endParaRPr>
          </a:p>
          <a:p>
            <a:pPr marL="0" indent="0" algn="l" fontAlgn="base">
              <a:buNone/>
            </a:pPr>
            <a:r>
              <a:rPr lang="en-US" sz="1600" b="1" i="0" dirty="0">
                <a:solidFill>
                  <a:srgbClr val="000000"/>
                </a:solidFill>
                <a:effectLst/>
                <a:latin typeface="inherit"/>
              </a:rPr>
              <a:t>Resources:</a:t>
            </a:r>
            <a:endParaRPr lang="en-US" sz="1600" b="1" i="0" dirty="0">
              <a:solidFill>
                <a:srgbClr val="000000"/>
              </a:solidFill>
              <a:effectLst/>
              <a:latin typeface="Calibri" panose="020F0502020204030204" pitchFamily="34" charset="0"/>
            </a:endParaRPr>
          </a:p>
          <a:p>
            <a:pPr algn="l">
              <a:buFont typeface="Arial" panose="020B0604020202020204" pitchFamily="34" charset="0"/>
              <a:buChar char="•"/>
            </a:pPr>
            <a:r>
              <a:rPr lang="en-US" sz="1600" b="0" i="0" dirty="0">
                <a:solidFill>
                  <a:srgbClr val="000000"/>
                </a:solidFill>
                <a:effectLst/>
                <a:latin typeface="inherit"/>
              </a:rPr>
              <a:t>Watch the </a:t>
            </a:r>
            <a:r>
              <a:rPr lang="en-US" sz="1600" b="0" i="0" u="sng" strike="noStrike" dirty="0">
                <a:solidFill>
                  <a:srgbClr val="145C9E"/>
                </a:solidFill>
                <a:effectLst/>
                <a:latin typeface="inherit"/>
                <a:hlinkClick r:id="rId2" tooltip="Original URL: https://app.explore.wisc.edu/e/er?s=1427524768&amp;lid=105816&amp;elqTrackId=A035BE9559419C360035D1CF46FD05B0&amp;elq=d40a899a7f174f2d90a13407bd144def&amp;elqaid=54997&amp;elqat=1&amp;elqak=8AF54FC5A64977D3A32134555336225DB3FA46240D966A303F238E5B9BEDB83AD7EB. Click or tap if you trust this link."/>
              </a:rPr>
              <a:t>WIDA AMS and DRC Technical Enhancements for 2024-25</a:t>
            </a:r>
            <a:r>
              <a:rPr lang="en-US" sz="1600" b="0" i="0" dirty="0">
                <a:solidFill>
                  <a:srgbClr val="000000"/>
                </a:solidFill>
                <a:effectLst/>
                <a:latin typeface="inherit"/>
              </a:rPr>
              <a:t> webinar recording</a:t>
            </a:r>
            <a:endParaRPr lang="en-US" sz="1600" b="0" i="0" dirty="0">
              <a:solidFill>
                <a:srgbClr val="000000"/>
              </a:solidFill>
              <a:effectLst/>
              <a:latin typeface="Calibri" panose="020F0502020204030204" pitchFamily="34" charset="0"/>
            </a:endParaRPr>
          </a:p>
          <a:p>
            <a:pPr algn="l">
              <a:buFont typeface="Arial" panose="020B0604020202020204" pitchFamily="34" charset="0"/>
              <a:buChar char="•"/>
            </a:pPr>
            <a:r>
              <a:rPr lang="en-US" sz="1600" b="0" i="0" dirty="0">
                <a:solidFill>
                  <a:srgbClr val="000000"/>
                </a:solidFill>
                <a:effectLst/>
                <a:latin typeface="inherit"/>
              </a:rPr>
              <a:t>Select the </a:t>
            </a:r>
            <a:r>
              <a:rPr lang="en-US" sz="1600" b="1" i="0" dirty="0">
                <a:solidFill>
                  <a:srgbClr val="000000"/>
                </a:solidFill>
                <a:effectLst/>
                <a:latin typeface="Calibri" panose="020F0502020204030204" pitchFamily="34" charset="0"/>
              </a:rPr>
              <a:t>Knowledge Articles</a:t>
            </a:r>
            <a:r>
              <a:rPr lang="en-US" sz="1600" b="0" i="0" dirty="0">
                <a:solidFill>
                  <a:srgbClr val="000000"/>
                </a:solidFill>
                <a:effectLst/>
                <a:latin typeface="inherit"/>
              </a:rPr>
              <a:t> button on the WIDA AMS landing page to access information on a variety of topics.</a:t>
            </a:r>
            <a:endParaRPr lang="en-US" sz="1600" b="0" i="0" dirty="0">
              <a:solidFill>
                <a:srgbClr val="000000"/>
              </a:solidFill>
              <a:effectLst/>
              <a:latin typeface="Calibri" panose="020F0502020204030204" pitchFamily="34" charset="0"/>
            </a:endParaRPr>
          </a:p>
          <a:p>
            <a:pPr algn="l">
              <a:buFont typeface="Arial" panose="020B0604020202020204" pitchFamily="34" charset="0"/>
              <a:buChar char="•"/>
            </a:pPr>
            <a:r>
              <a:rPr lang="en-US" sz="1600" b="0" i="0" dirty="0">
                <a:solidFill>
                  <a:srgbClr val="000000"/>
                </a:solidFill>
                <a:effectLst/>
                <a:latin typeface="inherit"/>
              </a:rPr>
              <a:t>Access DRC’s </a:t>
            </a:r>
            <a:r>
              <a:rPr lang="en-US" sz="1600" b="1" i="0" dirty="0">
                <a:solidFill>
                  <a:srgbClr val="000000"/>
                </a:solidFill>
                <a:effectLst/>
                <a:latin typeface="Calibri" panose="020F0502020204030204" pitchFamily="34" charset="0"/>
              </a:rPr>
              <a:t>Online Help</a:t>
            </a:r>
            <a:r>
              <a:rPr lang="en-US" sz="1600" b="0" i="0" dirty="0">
                <a:solidFill>
                  <a:srgbClr val="000000"/>
                </a:solidFill>
                <a:effectLst/>
                <a:latin typeface="inherit"/>
              </a:rPr>
              <a:t> feature from within an application for step-by-step instructions on how to complete tasks. Select the question mark icon in the upper right corner of the application to get started.</a:t>
            </a:r>
          </a:p>
          <a:p>
            <a:pPr algn="l">
              <a:buFont typeface="Arial" panose="020B0604020202020204" pitchFamily="34" charset="0"/>
              <a:buChar char="•"/>
            </a:pPr>
            <a:r>
              <a:rPr lang="en-US" sz="1600" b="0" i="0" dirty="0">
                <a:solidFill>
                  <a:srgbClr val="000000"/>
                </a:solidFill>
                <a:effectLst/>
                <a:latin typeface="inherit"/>
              </a:rPr>
              <a:t>Contact DRC Customer Service at (855) 787-9615 or </a:t>
            </a:r>
            <a:r>
              <a:rPr lang="en-US" sz="1600" b="0" i="0" u="sng" strike="noStrike" dirty="0">
                <a:solidFill>
                  <a:srgbClr val="145C9E"/>
                </a:solidFill>
                <a:effectLst/>
                <a:latin typeface="inherit"/>
                <a:hlinkClick r:id="rId3" tooltip="Original URL: https://app.explore.wisc.edu/e/er?s=1427524768&amp;lid=87280&amp;elqTrackId=4516FE12D5AC95D735A04378AE8AF4AC&amp;elq=d40a899a7f174f2d90a13407bd144def&amp;elqaid=54997&amp;elqat=1&amp;elqak=8AF514B14932D0F1904ECAB58266E89BFC8D46240D966A303F238E5B9BEDB83AD7EB. Click or tap if you trust this link."/>
              </a:rPr>
              <a:t>wida@datarecognitioncorp.com</a:t>
            </a:r>
            <a:endParaRPr lang="en-US" sz="1600" b="0" i="0"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A30AE97-D652-07A0-F6C2-AC2EB7CF614A}"/>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714261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72008-A1DB-6D41-E373-84397C10809A}"/>
              </a:ext>
            </a:extLst>
          </p:cNvPr>
          <p:cNvSpPr>
            <a:spLocks noGrp="1"/>
          </p:cNvSpPr>
          <p:nvPr>
            <p:ph type="ctrTitle"/>
          </p:nvPr>
        </p:nvSpPr>
        <p:spPr/>
        <p:txBody>
          <a:bodyPr/>
          <a:lstStyle/>
          <a:p>
            <a:r>
              <a:rPr lang="en-US" sz="4000" dirty="0"/>
              <a:t>Security </a:t>
            </a:r>
            <a:br>
              <a:rPr lang="en-US" sz="4000" dirty="0"/>
            </a:br>
            <a:r>
              <a:rPr lang="en-US" sz="4000" dirty="0"/>
              <a:t>and </a:t>
            </a:r>
            <a:br>
              <a:rPr lang="en-US" sz="4000" dirty="0"/>
            </a:br>
            <a:r>
              <a:rPr lang="en-US" sz="4000" dirty="0"/>
              <a:t>Training Requirements </a:t>
            </a:r>
            <a:endParaRPr lang="en-US" dirty="0"/>
          </a:p>
        </p:txBody>
      </p:sp>
      <p:sp>
        <p:nvSpPr>
          <p:cNvPr id="4" name="Slide Number Placeholder 3">
            <a:extLst>
              <a:ext uri="{FF2B5EF4-FFF2-40B4-BE49-F238E27FC236}">
                <a16:creationId xmlns:a16="http://schemas.microsoft.com/office/drawing/2014/main" id="{4FA04C3D-2C80-A319-46E7-3CE899D4B9B5}"/>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187150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1C8A-1660-753A-BF95-DD824E56AA7C}"/>
              </a:ext>
            </a:extLst>
          </p:cNvPr>
          <p:cNvSpPr>
            <a:spLocks noGrp="1"/>
          </p:cNvSpPr>
          <p:nvPr>
            <p:ph type="title"/>
          </p:nvPr>
        </p:nvSpPr>
        <p:spPr>
          <a:xfrm>
            <a:off x="324323" y="539133"/>
            <a:ext cx="6081865" cy="756418"/>
          </a:xfrm>
        </p:spPr>
        <p:txBody>
          <a:bodyPr/>
          <a:lstStyle/>
          <a:p>
            <a:r>
              <a:rPr lang="en-US" altLang="en-US" sz="2400" b="1" dirty="0">
                <a:cs typeface="Trebuchet MS" pitchFamily="34" charset="0"/>
              </a:rPr>
              <a:t>WIDA ACCESS Security</a:t>
            </a:r>
            <a:endParaRPr lang="en-US" dirty="0"/>
          </a:p>
        </p:txBody>
      </p:sp>
      <p:sp>
        <p:nvSpPr>
          <p:cNvPr id="4" name="Slide Number Placeholder 3">
            <a:extLst>
              <a:ext uri="{FF2B5EF4-FFF2-40B4-BE49-F238E27FC236}">
                <a16:creationId xmlns:a16="http://schemas.microsoft.com/office/drawing/2014/main" id="{E883A184-E0A3-DFD9-01F0-4A8D9CDABDC9}"/>
              </a:ext>
            </a:extLst>
          </p:cNvPr>
          <p:cNvSpPr>
            <a:spLocks noGrp="1"/>
          </p:cNvSpPr>
          <p:nvPr>
            <p:ph type="sldNum" sz="quarter" idx="12"/>
          </p:nvPr>
        </p:nvSpPr>
        <p:spPr/>
        <p:txBody>
          <a:bodyPr/>
          <a:lstStyle/>
          <a:p>
            <a:fld id="{C479D5F6-EDCB-402A-AC08-4943A1820E8F}" type="slidenum">
              <a:rPr lang="en-US" smtClean="0"/>
              <a:pPr/>
              <a:t>27</a:t>
            </a:fld>
            <a:endParaRPr lang="en-US" dirty="0"/>
          </a:p>
        </p:txBody>
      </p:sp>
      <p:graphicFrame>
        <p:nvGraphicFramePr>
          <p:cNvPr id="5" name="Content Placeholder 1">
            <a:extLst>
              <a:ext uri="{FF2B5EF4-FFF2-40B4-BE49-F238E27FC236}">
                <a16:creationId xmlns:a16="http://schemas.microsoft.com/office/drawing/2014/main" id="{D4A2A249-1BDA-F9D5-A355-20AAEF4E478C}"/>
              </a:ext>
            </a:extLst>
          </p:cNvPr>
          <p:cNvGraphicFramePr>
            <a:graphicFrameLocks/>
          </p:cNvGraphicFramePr>
          <p:nvPr>
            <p:extLst>
              <p:ext uri="{D42A27DB-BD31-4B8C-83A1-F6EECF244321}">
                <p14:modId xmlns:p14="http://schemas.microsoft.com/office/powerpoint/2010/main" val="3443072556"/>
              </p:ext>
            </p:extLst>
          </p:nvPr>
        </p:nvGraphicFramePr>
        <p:xfrm>
          <a:off x="1323191" y="1678193"/>
          <a:ext cx="6436098"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55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D5B4-8583-23E6-2730-5B1E7D443BBD}"/>
              </a:ext>
            </a:extLst>
          </p:cNvPr>
          <p:cNvSpPr>
            <a:spLocks noGrp="1"/>
          </p:cNvSpPr>
          <p:nvPr>
            <p:ph type="title"/>
          </p:nvPr>
        </p:nvSpPr>
        <p:spPr/>
        <p:txBody>
          <a:bodyPr/>
          <a:lstStyle/>
          <a:p>
            <a:r>
              <a:rPr lang="en-US" sz="2400" b="1" dirty="0"/>
              <a:t>Intellectual Property </a:t>
            </a:r>
            <a:endParaRPr lang="en-US" dirty="0"/>
          </a:p>
        </p:txBody>
      </p:sp>
      <p:sp>
        <p:nvSpPr>
          <p:cNvPr id="3" name="Content Placeholder 2">
            <a:extLst>
              <a:ext uri="{FF2B5EF4-FFF2-40B4-BE49-F238E27FC236}">
                <a16:creationId xmlns:a16="http://schemas.microsoft.com/office/drawing/2014/main" id="{1BCAC001-20C3-5577-07E6-10B1A0EB3CC7}"/>
              </a:ext>
            </a:extLst>
          </p:cNvPr>
          <p:cNvSpPr>
            <a:spLocks noGrp="1"/>
          </p:cNvSpPr>
          <p:nvPr>
            <p:ph idx="1"/>
          </p:nvPr>
        </p:nvSpPr>
        <p:spPr/>
        <p:txBody>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All WIDA assessments and related materials are the copyright of the Board of Regents of the University of Wisconsin System. Should an egregious security incident occur compromising WIDA’s intellectual property remedies for violations will be governed by Wisconsin State Statutes.</a:t>
            </a:r>
          </a:p>
          <a:p>
            <a:endParaRPr lang="en-US" dirty="0"/>
          </a:p>
        </p:txBody>
      </p:sp>
      <p:sp>
        <p:nvSpPr>
          <p:cNvPr id="4" name="Slide Number Placeholder 3">
            <a:extLst>
              <a:ext uri="{FF2B5EF4-FFF2-40B4-BE49-F238E27FC236}">
                <a16:creationId xmlns:a16="http://schemas.microsoft.com/office/drawing/2014/main" id="{F563E3F1-B4EB-93D7-1789-677406ACF255}"/>
              </a:ext>
            </a:extLst>
          </p:cNvPr>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6" name="Picture 5">
            <a:extLst>
              <a:ext uri="{FF2B5EF4-FFF2-40B4-BE49-F238E27FC236}">
                <a16:creationId xmlns:a16="http://schemas.microsoft.com/office/drawing/2014/main" id="{25B4C8BA-8D77-0DF8-1A52-5AA3638BAC5D}"/>
              </a:ext>
            </a:extLst>
          </p:cNvPr>
          <p:cNvPicPr>
            <a:picLocks noChangeAspect="1"/>
          </p:cNvPicPr>
          <p:nvPr/>
        </p:nvPicPr>
        <p:blipFill>
          <a:blip r:embed="rId2"/>
          <a:stretch>
            <a:fillRect/>
          </a:stretch>
        </p:blipFill>
        <p:spPr>
          <a:xfrm>
            <a:off x="5147892" y="4211063"/>
            <a:ext cx="2393502" cy="1495939"/>
          </a:xfrm>
          <a:prstGeom prst="rect">
            <a:avLst/>
          </a:prstGeom>
        </p:spPr>
      </p:pic>
      <p:pic>
        <p:nvPicPr>
          <p:cNvPr id="7" name="Picture 6">
            <a:extLst>
              <a:ext uri="{FF2B5EF4-FFF2-40B4-BE49-F238E27FC236}">
                <a16:creationId xmlns:a16="http://schemas.microsoft.com/office/drawing/2014/main" id="{3C376930-E53C-6636-D17C-683A4F7625D8}"/>
              </a:ext>
            </a:extLst>
          </p:cNvPr>
          <p:cNvPicPr>
            <a:picLocks noChangeAspect="1"/>
          </p:cNvPicPr>
          <p:nvPr/>
        </p:nvPicPr>
        <p:blipFill>
          <a:blip r:embed="rId3"/>
          <a:stretch>
            <a:fillRect/>
          </a:stretch>
        </p:blipFill>
        <p:spPr>
          <a:xfrm>
            <a:off x="1724335" y="4160729"/>
            <a:ext cx="2251991" cy="794391"/>
          </a:xfrm>
          <a:prstGeom prst="rect">
            <a:avLst/>
          </a:prstGeom>
        </p:spPr>
      </p:pic>
    </p:spTree>
    <p:extLst>
      <p:ext uri="{BB962C8B-B14F-4D97-AF65-F5344CB8AC3E}">
        <p14:creationId xmlns:p14="http://schemas.microsoft.com/office/powerpoint/2010/main" val="2045966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6D48-B33E-69EF-8F4B-2AACB5243AA2}"/>
              </a:ext>
            </a:extLst>
          </p:cNvPr>
          <p:cNvSpPr>
            <a:spLocks noGrp="1"/>
          </p:cNvSpPr>
          <p:nvPr>
            <p:ph type="title"/>
          </p:nvPr>
        </p:nvSpPr>
        <p:spPr/>
        <p:txBody>
          <a:bodyPr/>
          <a:lstStyle/>
          <a:p>
            <a:r>
              <a:rPr lang="en-US" dirty="0"/>
              <a:t>Test Security and Integrity</a:t>
            </a:r>
          </a:p>
        </p:txBody>
      </p:sp>
      <p:sp>
        <p:nvSpPr>
          <p:cNvPr id="3" name="Content Placeholder 2">
            <a:extLst>
              <a:ext uri="{FF2B5EF4-FFF2-40B4-BE49-F238E27FC236}">
                <a16:creationId xmlns:a16="http://schemas.microsoft.com/office/drawing/2014/main" id="{6B663E72-5EF4-E15E-1F4C-61E75BDE7C79}"/>
              </a:ext>
            </a:extLst>
          </p:cNvPr>
          <p:cNvSpPr>
            <a:spLocks noGrp="1"/>
          </p:cNvSpPr>
          <p:nvPr>
            <p:ph idx="1"/>
          </p:nvPr>
        </p:nvSpPr>
        <p:spPr/>
        <p:txBody>
          <a:bodyPr/>
          <a:lstStyle/>
          <a:p>
            <a:pPr marL="0" indent="0">
              <a:buNone/>
            </a:pPr>
            <a:r>
              <a:rPr lang="en-US" sz="2000" dirty="0"/>
              <a:t>Importance of maintaining the security of test materials and student data.</a:t>
            </a:r>
          </a:p>
          <a:p>
            <a:endParaRPr lang="en-US" sz="2000" dirty="0"/>
          </a:p>
          <a:p>
            <a:r>
              <a:rPr lang="en-US" sz="2000" dirty="0"/>
              <a:t>Key Actions:</a:t>
            </a:r>
          </a:p>
          <a:p>
            <a:pPr lvl="1"/>
            <a:r>
              <a:rPr lang="en-US" dirty="0"/>
              <a:t>Secure storage and handling of materials.</a:t>
            </a:r>
          </a:p>
          <a:p>
            <a:pPr lvl="1"/>
            <a:r>
              <a:rPr lang="en-US" dirty="0"/>
              <a:t>Signed security agreements from all involved.</a:t>
            </a:r>
          </a:p>
          <a:p>
            <a:pPr lvl="1"/>
            <a:r>
              <a:rPr lang="en-US" dirty="0"/>
              <a:t>Chain of custody for test materials.</a:t>
            </a:r>
          </a:p>
          <a:p>
            <a:pPr lvl="1"/>
            <a:r>
              <a:rPr lang="en-US" dirty="0"/>
              <a:t>Active Proctoring</a:t>
            </a:r>
          </a:p>
          <a:p>
            <a:pPr lvl="1"/>
            <a:r>
              <a:rPr lang="en-US" dirty="0"/>
              <a:t>Use of Test Monitoring Application and Waiting Room</a:t>
            </a:r>
          </a:p>
          <a:p>
            <a:endParaRPr lang="en-US" dirty="0"/>
          </a:p>
        </p:txBody>
      </p:sp>
      <p:sp>
        <p:nvSpPr>
          <p:cNvPr id="4" name="Slide Number Placeholder 3">
            <a:extLst>
              <a:ext uri="{FF2B5EF4-FFF2-40B4-BE49-F238E27FC236}">
                <a16:creationId xmlns:a16="http://schemas.microsoft.com/office/drawing/2014/main" id="{4E09F35B-B19E-EC5F-5FCC-09CD8AD10CCB}"/>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2633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ED8B18-26A8-6091-3CD3-33C1DAA2C350}"/>
              </a:ext>
            </a:extLst>
          </p:cNvPr>
          <p:cNvSpPr>
            <a:spLocks noGrp="1"/>
          </p:cNvSpPr>
          <p:nvPr>
            <p:ph sz="half" idx="1"/>
          </p:nvPr>
        </p:nvSpPr>
        <p:spPr>
          <a:xfrm>
            <a:off x="150525" y="1463039"/>
            <a:ext cx="3986453" cy="4583799"/>
          </a:xfrm>
        </p:spPr>
        <p:txBody>
          <a:bodyPr/>
          <a:lstStyle/>
          <a:p>
            <a:pPr marL="0" indent="0">
              <a:buNone/>
            </a:pPr>
            <a:r>
              <a:rPr lang="en-US" b="1" dirty="0"/>
              <a:t>Enable closed captioning</a:t>
            </a:r>
          </a:p>
          <a:p>
            <a:pPr marL="0" indent="0">
              <a:buNone/>
            </a:pPr>
            <a:r>
              <a:rPr lang="en-US" sz="1800" dirty="0"/>
              <a:t>Above More select the 3 dots (…) </a:t>
            </a:r>
            <a:r>
              <a:rPr lang="en-US" sz="1800" dirty="0">
                <a:sym typeface="Wingdings" panose="05000000000000000000" pitchFamily="2" charset="2"/>
              </a:rPr>
              <a:t> Settings  Language and speech   Show live captions</a:t>
            </a:r>
            <a:endParaRPr lang="en-US" sz="1800" dirty="0"/>
          </a:p>
        </p:txBody>
      </p:sp>
      <p:sp>
        <p:nvSpPr>
          <p:cNvPr id="6" name="Content Placeholder 5">
            <a:extLst>
              <a:ext uri="{FF2B5EF4-FFF2-40B4-BE49-F238E27FC236}">
                <a16:creationId xmlns:a16="http://schemas.microsoft.com/office/drawing/2014/main" id="{3917A35B-7E0E-7D83-B4F2-24EB1C5CC817}"/>
              </a:ext>
            </a:extLst>
          </p:cNvPr>
          <p:cNvSpPr>
            <a:spLocks noGrp="1"/>
          </p:cNvSpPr>
          <p:nvPr>
            <p:ph sz="half" idx="2"/>
          </p:nvPr>
        </p:nvSpPr>
        <p:spPr>
          <a:xfrm>
            <a:off x="4369777" y="1463038"/>
            <a:ext cx="4551152" cy="4583799"/>
          </a:xfrm>
        </p:spPr>
        <p:txBody>
          <a:bodyPr/>
          <a:lstStyle/>
          <a:p>
            <a:pPr marL="0" indent="0">
              <a:buNone/>
            </a:pPr>
            <a:r>
              <a:rPr lang="en-US" b="1" dirty="0"/>
              <a:t>Question and Answer (Q&amp;A)</a:t>
            </a:r>
          </a:p>
          <a:p>
            <a:pPr marL="0" indent="0">
              <a:buNone/>
            </a:pPr>
            <a:r>
              <a:rPr lang="en-US" sz="1800" dirty="0"/>
              <a:t>Select the Q&amp;A icon </a:t>
            </a:r>
            <a:r>
              <a:rPr lang="en-US" sz="1800" dirty="0">
                <a:sym typeface="Wingdings" panose="05000000000000000000" pitchFamily="2" charset="2"/>
              </a:rPr>
              <a:t></a:t>
            </a:r>
            <a:r>
              <a:rPr lang="en-US" sz="1800" dirty="0"/>
              <a:t> Ask a question </a:t>
            </a:r>
          </a:p>
        </p:txBody>
      </p:sp>
      <p:sp>
        <p:nvSpPr>
          <p:cNvPr id="2" name="Title 1">
            <a:extLst>
              <a:ext uri="{FF2B5EF4-FFF2-40B4-BE49-F238E27FC236}">
                <a16:creationId xmlns:a16="http://schemas.microsoft.com/office/drawing/2014/main" id="{A23FE7A6-048E-19E1-985D-3F367081044A}"/>
              </a:ext>
            </a:extLst>
          </p:cNvPr>
          <p:cNvSpPr>
            <a:spLocks noGrp="1"/>
          </p:cNvSpPr>
          <p:nvPr>
            <p:ph type="title"/>
          </p:nvPr>
        </p:nvSpPr>
        <p:spPr>
          <a:xfrm>
            <a:off x="223071" y="432952"/>
            <a:ext cx="6081865" cy="756418"/>
          </a:xfrm>
        </p:spPr>
        <p:txBody>
          <a:bodyPr/>
          <a:lstStyle/>
          <a:p>
            <a:r>
              <a:rPr lang="en-US" b="1" dirty="0"/>
              <a:t>Teams Meeting Logistics</a:t>
            </a:r>
          </a:p>
        </p:txBody>
      </p:sp>
      <p:sp>
        <p:nvSpPr>
          <p:cNvPr id="4" name="Slide Number Placeholder 3">
            <a:extLst>
              <a:ext uri="{FF2B5EF4-FFF2-40B4-BE49-F238E27FC236}">
                <a16:creationId xmlns:a16="http://schemas.microsoft.com/office/drawing/2014/main" id="{0F40ADEC-7D6B-4B78-3F16-F01053003EB5}"/>
              </a:ext>
            </a:extLst>
          </p:cNvPr>
          <p:cNvSpPr>
            <a:spLocks noGrp="1"/>
          </p:cNvSpPr>
          <p:nvPr>
            <p:ph type="sldNum" sz="quarter" idx="12"/>
          </p:nvPr>
        </p:nvSpPr>
        <p:spPr/>
        <p:txBody>
          <a:bodyPr/>
          <a:lstStyle/>
          <a:p>
            <a:fld id="{C479D5F6-EDCB-402A-AC08-4943A1820E8F}" type="slidenum">
              <a:rPr lang="en-US" smtClean="0"/>
              <a:pPr/>
              <a:t>3</a:t>
            </a:fld>
            <a:endParaRPr lang="en-US" dirty="0"/>
          </a:p>
        </p:txBody>
      </p:sp>
      <p:pic>
        <p:nvPicPr>
          <p:cNvPr id="9" name="Picture 8">
            <a:extLst>
              <a:ext uri="{FF2B5EF4-FFF2-40B4-BE49-F238E27FC236}">
                <a16:creationId xmlns:a16="http://schemas.microsoft.com/office/drawing/2014/main" id="{D891E648-92AE-5ACC-FA77-2729AA509ADE}"/>
              </a:ext>
            </a:extLst>
          </p:cNvPr>
          <p:cNvPicPr>
            <a:picLocks noChangeAspect="1"/>
          </p:cNvPicPr>
          <p:nvPr/>
        </p:nvPicPr>
        <p:blipFill>
          <a:blip r:embed="rId2"/>
          <a:stretch>
            <a:fillRect/>
          </a:stretch>
        </p:blipFill>
        <p:spPr>
          <a:xfrm>
            <a:off x="4465022" y="2936629"/>
            <a:ext cx="4455907" cy="1836925"/>
          </a:xfrm>
          <a:prstGeom prst="rect">
            <a:avLst/>
          </a:prstGeom>
        </p:spPr>
      </p:pic>
      <p:pic>
        <p:nvPicPr>
          <p:cNvPr id="11" name="Picture 10">
            <a:extLst>
              <a:ext uri="{FF2B5EF4-FFF2-40B4-BE49-F238E27FC236}">
                <a16:creationId xmlns:a16="http://schemas.microsoft.com/office/drawing/2014/main" id="{C02050E3-7644-86E2-B709-FEF4CFE0EE03}"/>
              </a:ext>
            </a:extLst>
          </p:cNvPr>
          <p:cNvPicPr>
            <a:picLocks noChangeAspect="1"/>
          </p:cNvPicPr>
          <p:nvPr/>
        </p:nvPicPr>
        <p:blipFill>
          <a:blip r:embed="rId3"/>
          <a:stretch>
            <a:fillRect/>
          </a:stretch>
        </p:blipFill>
        <p:spPr>
          <a:xfrm>
            <a:off x="223071" y="2936629"/>
            <a:ext cx="3575265" cy="2773668"/>
          </a:xfrm>
          <a:prstGeom prst="rect">
            <a:avLst/>
          </a:prstGeom>
        </p:spPr>
      </p:pic>
    </p:spTree>
    <p:extLst>
      <p:ext uri="{BB962C8B-B14F-4D97-AF65-F5344CB8AC3E}">
        <p14:creationId xmlns:p14="http://schemas.microsoft.com/office/powerpoint/2010/main" val="2572846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6D7B-7133-230D-0C08-181E812A2253}"/>
              </a:ext>
            </a:extLst>
          </p:cNvPr>
          <p:cNvSpPr>
            <a:spLocks noGrp="1"/>
          </p:cNvSpPr>
          <p:nvPr>
            <p:ph type="title"/>
          </p:nvPr>
        </p:nvSpPr>
        <p:spPr>
          <a:xfrm>
            <a:off x="275825" y="376077"/>
            <a:ext cx="6081865" cy="756418"/>
          </a:xfrm>
        </p:spPr>
        <p:txBody>
          <a:bodyPr/>
          <a:lstStyle/>
          <a:p>
            <a:r>
              <a:rPr lang="en-US" dirty="0"/>
              <a:t>Ensuring a Smooth Testing Process</a:t>
            </a:r>
          </a:p>
        </p:txBody>
      </p:sp>
      <p:sp>
        <p:nvSpPr>
          <p:cNvPr id="3" name="Content Placeholder 2">
            <a:extLst>
              <a:ext uri="{FF2B5EF4-FFF2-40B4-BE49-F238E27FC236}">
                <a16:creationId xmlns:a16="http://schemas.microsoft.com/office/drawing/2014/main" id="{13089111-9233-CE3D-3E68-5E7058A434D5}"/>
              </a:ext>
            </a:extLst>
          </p:cNvPr>
          <p:cNvSpPr>
            <a:spLocks noGrp="1"/>
          </p:cNvSpPr>
          <p:nvPr>
            <p:ph idx="1"/>
          </p:nvPr>
        </p:nvSpPr>
        <p:spPr/>
        <p:txBody>
          <a:bodyPr/>
          <a:lstStyle/>
          <a:p>
            <a:r>
              <a:rPr lang="en-US" sz="2000" dirty="0"/>
              <a:t>Before Testing: </a:t>
            </a:r>
          </a:p>
          <a:p>
            <a:pPr lvl="1"/>
            <a:r>
              <a:rPr lang="en-US" dirty="0"/>
              <a:t>Authentic training and engagement</a:t>
            </a:r>
          </a:p>
          <a:p>
            <a:pPr lvl="1"/>
            <a:r>
              <a:rPr lang="en-US" dirty="0"/>
              <a:t>Secure materials</a:t>
            </a:r>
          </a:p>
          <a:p>
            <a:pPr lvl="1"/>
            <a:r>
              <a:rPr lang="en-US" dirty="0"/>
              <a:t>Review accommodations</a:t>
            </a:r>
          </a:p>
          <a:p>
            <a:pPr lvl="1"/>
            <a:r>
              <a:rPr lang="en-US" dirty="0"/>
              <a:t>Prepare test environment</a:t>
            </a:r>
          </a:p>
          <a:p>
            <a:r>
              <a:rPr lang="en-US" sz="2000" dirty="0"/>
              <a:t>During Testing</a:t>
            </a:r>
          </a:p>
          <a:p>
            <a:pPr lvl="1"/>
            <a:r>
              <a:rPr lang="en-US" dirty="0"/>
              <a:t>Standardized administration</a:t>
            </a:r>
          </a:p>
          <a:p>
            <a:pPr lvl="1"/>
            <a:r>
              <a:rPr lang="en-US" dirty="0"/>
              <a:t>Proper use of materials</a:t>
            </a:r>
          </a:p>
          <a:p>
            <a:pPr lvl="1"/>
            <a:r>
              <a:rPr lang="en-US" dirty="0"/>
              <a:t>Active monitoring</a:t>
            </a:r>
          </a:p>
          <a:p>
            <a:pPr lvl="1"/>
            <a:r>
              <a:rPr lang="en-US" dirty="0"/>
              <a:t>Report any incidents</a:t>
            </a:r>
          </a:p>
          <a:p>
            <a:r>
              <a:rPr lang="en-US" sz="2000" dirty="0"/>
              <a:t>After Testing</a:t>
            </a:r>
          </a:p>
          <a:p>
            <a:pPr lvl="1"/>
            <a:r>
              <a:rPr lang="en-US" dirty="0"/>
              <a:t>Return materials correctly and on time</a:t>
            </a:r>
          </a:p>
          <a:p>
            <a:endParaRPr lang="en-US" dirty="0"/>
          </a:p>
        </p:txBody>
      </p:sp>
      <p:sp>
        <p:nvSpPr>
          <p:cNvPr id="4" name="Slide Number Placeholder 3">
            <a:extLst>
              <a:ext uri="{FF2B5EF4-FFF2-40B4-BE49-F238E27FC236}">
                <a16:creationId xmlns:a16="http://schemas.microsoft.com/office/drawing/2014/main" id="{BC0B925A-201A-609C-DB99-4DCE24D79D61}"/>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48668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5C2F-C888-A969-851F-5E65C3DF452A}"/>
              </a:ext>
            </a:extLst>
          </p:cNvPr>
          <p:cNvSpPr>
            <a:spLocks noGrp="1"/>
          </p:cNvSpPr>
          <p:nvPr>
            <p:ph type="title"/>
          </p:nvPr>
        </p:nvSpPr>
        <p:spPr/>
        <p:txBody>
          <a:bodyPr/>
          <a:lstStyle/>
          <a:p>
            <a:r>
              <a:rPr lang="en-US" dirty="0"/>
              <a:t>Test Administrators </a:t>
            </a:r>
            <a:br>
              <a:rPr lang="en-US" dirty="0"/>
            </a:br>
            <a:r>
              <a:rPr lang="en-US" dirty="0"/>
              <a:t>Training Requirements </a:t>
            </a:r>
          </a:p>
        </p:txBody>
      </p:sp>
      <p:sp>
        <p:nvSpPr>
          <p:cNvPr id="3" name="Content Placeholder 2">
            <a:extLst>
              <a:ext uri="{FF2B5EF4-FFF2-40B4-BE49-F238E27FC236}">
                <a16:creationId xmlns:a16="http://schemas.microsoft.com/office/drawing/2014/main" id="{AD28A029-E93A-6511-FDED-FD0FCDB309F5}"/>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Be trained annually</a:t>
            </a:r>
            <a:endParaRPr lang="en-US" sz="2000" dirty="0">
              <a:effectLst/>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Complete the requirements of the district/school annual ACCESS training. </a:t>
            </a:r>
            <a:endParaRPr lang="en-US" dirty="0">
              <a:effectLst/>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solidFill>
                  <a:srgbClr val="7030A0"/>
                </a:solidFill>
                <a:effectLst/>
                <a:ea typeface="Times New Roman" panose="02020603050405020304" pitchFamily="18" charset="0"/>
                <a:cs typeface="Calibri" panose="020F0502020204030204" pitchFamily="34" charset="0"/>
              </a:rPr>
              <a:t>Complete the WIDA Training Module(s) (Oct 1, 2024 – January 8, 2025)</a:t>
            </a:r>
            <a:endParaRPr lang="en-US" dirty="0">
              <a:solidFill>
                <a:srgbClr val="7030A0"/>
              </a:solidFill>
              <a:effectLst/>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solidFill>
                  <a:srgbClr val="7030A0"/>
                </a:solidFill>
                <a:effectLst/>
                <a:ea typeface="Times New Roman" panose="02020603050405020304" pitchFamily="18" charset="0"/>
                <a:cs typeface="Calibri" panose="020F0502020204030204" pitchFamily="34" charset="0"/>
              </a:rPr>
              <a:t>Complete the WIDA Assessment Certification (Oct 1, 2024 – January 8, 2025)</a:t>
            </a:r>
            <a:endParaRPr lang="en-US" dirty="0">
              <a:solidFill>
                <a:srgbClr val="7030A0"/>
              </a:solidFill>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Submit a signed </a:t>
            </a:r>
            <a:r>
              <a:rPr lang="en-US" sz="2000" spc="-5" dirty="0">
                <a:effectLst/>
                <a:ea typeface="Calibri" panose="020F0502020204030204" pitchFamily="34" charset="0"/>
                <a:cs typeface="Calibri" panose="020F0502020204030204" pitchFamily="34" charset="0"/>
              </a:rPr>
              <a:t>Security Agreement to their SAC</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Read the Colorado Resource </a:t>
            </a:r>
            <a:r>
              <a:rPr lang="en-US" sz="2000" dirty="0">
                <a:ea typeface="Calibri" panose="020F0502020204030204" pitchFamily="34" charset="0"/>
                <a:cs typeface="Calibri" panose="020F0502020204030204" pitchFamily="34" charset="0"/>
              </a:rPr>
              <a:t>Document, t</a:t>
            </a:r>
            <a:r>
              <a:rPr lang="en-US" sz="2000" dirty="0">
                <a:effectLst/>
                <a:ea typeface="Calibri" panose="020F0502020204030204" pitchFamily="34" charset="0"/>
                <a:cs typeface="Calibri" panose="020F0502020204030204" pitchFamily="34" charset="0"/>
              </a:rPr>
              <a:t>he WIDA TAM, and familiarize themselves with test administration procedures before administering the test to students.</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Actively proctor the test administration in its entirety</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If administering assessments in which students are provided accommodations, be trained appropriately. </a:t>
            </a:r>
            <a:endParaRPr lang="en-US" sz="2000" dirty="0">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460B0FB-F54B-208A-99AA-A72A130D55E0}"/>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39716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7C193E-B6EF-03CD-1B18-3D093D3AB7A7}"/>
              </a:ext>
            </a:extLst>
          </p:cNvPr>
          <p:cNvSpPr>
            <a:spLocks noGrp="1"/>
          </p:cNvSpPr>
          <p:nvPr>
            <p:ph type="title"/>
          </p:nvPr>
        </p:nvSpPr>
        <p:spPr>
          <a:xfrm>
            <a:off x="1168811" y="420328"/>
            <a:ext cx="5158247" cy="590603"/>
          </a:xfrm>
        </p:spPr>
        <p:txBody>
          <a:bodyPr anchor="t">
            <a:normAutofit/>
          </a:bodyPr>
          <a:lstStyle/>
          <a:p>
            <a:r>
              <a:rPr lang="en-US" dirty="0"/>
              <a:t>Marking student responses</a:t>
            </a:r>
          </a:p>
        </p:txBody>
      </p:sp>
      <p:pic>
        <p:nvPicPr>
          <p:cNvPr id="5" name="Picture 4" descr="During my exam, ink spilled slightly out of a bubble of the OMR sheet. Will  it cause any problem? - Quora">
            <a:extLst>
              <a:ext uri="{FF2B5EF4-FFF2-40B4-BE49-F238E27FC236}">
                <a16:creationId xmlns:a16="http://schemas.microsoft.com/office/drawing/2014/main" id="{4EB161D6-6A88-32B9-8070-7FECF411C4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4807" y="1225648"/>
            <a:ext cx="5574383" cy="4640674"/>
          </a:xfrm>
          <a:prstGeom prst="rect">
            <a:avLst/>
          </a:prstGeom>
          <a:solidFill>
            <a:srgbClr val="FFFFFF"/>
          </a:solidFill>
        </p:spPr>
      </p:pic>
      <p:sp>
        <p:nvSpPr>
          <p:cNvPr id="4" name="Slide Number Placeholder 3">
            <a:extLst>
              <a:ext uri="{FF2B5EF4-FFF2-40B4-BE49-F238E27FC236}">
                <a16:creationId xmlns:a16="http://schemas.microsoft.com/office/drawing/2014/main" id="{4CF1E704-45A4-EC36-3268-0672ACB2CE8E}"/>
              </a:ext>
            </a:extLst>
          </p:cNvPr>
          <p:cNvSpPr>
            <a:spLocks noGrp="1"/>
          </p:cNvSpPr>
          <p:nvPr>
            <p:ph type="sldNum" sz="quarter" idx="12"/>
          </p:nvPr>
        </p:nvSpPr>
        <p:spPr>
          <a:xfrm>
            <a:off x="223071" y="6427018"/>
            <a:ext cx="2057400" cy="365125"/>
          </a:xfrm>
        </p:spPr>
        <p:txBody>
          <a:bodyPr>
            <a:normAutofit/>
          </a:bodyPr>
          <a:lstStyle/>
          <a:p>
            <a:pPr>
              <a:spcAft>
                <a:spcPts val="600"/>
              </a:spcAft>
            </a:pPr>
            <a:fld id="{C479D5F6-EDCB-402A-AC08-4943A1820E8F}" type="slidenum">
              <a:rPr lang="en-US" smtClean="0"/>
              <a:pPr>
                <a:spcAft>
                  <a:spcPts val="600"/>
                </a:spcAft>
              </a:pPr>
              <a:t>32</a:t>
            </a:fld>
            <a:endParaRPr lang="en-US" dirty="0"/>
          </a:p>
        </p:txBody>
      </p:sp>
      <p:sp>
        <p:nvSpPr>
          <p:cNvPr id="7" name="TextBox 6">
            <a:extLst>
              <a:ext uri="{FF2B5EF4-FFF2-40B4-BE49-F238E27FC236}">
                <a16:creationId xmlns:a16="http://schemas.microsoft.com/office/drawing/2014/main" id="{B2D16572-0686-1FBC-6F8E-351202A6FC35}"/>
              </a:ext>
            </a:extLst>
          </p:cNvPr>
          <p:cNvSpPr txBox="1"/>
          <p:nvPr/>
        </p:nvSpPr>
        <p:spPr>
          <a:xfrm>
            <a:off x="742949" y="5320756"/>
            <a:ext cx="7658100" cy="646331"/>
          </a:xfrm>
          <a:prstGeom prst="rect">
            <a:avLst/>
          </a:prstGeom>
          <a:noFill/>
        </p:spPr>
        <p:txBody>
          <a:bodyPr wrap="square">
            <a:spAutoFit/>
          </a:bodyPr>
          <a:lstStyle/>
          <a:p>
            <a:r>
              <a:rPr lang="en-US" sz="1800" dirty="0">
                <a:effectLst/>
              </a:rPr>
              <a:t>TAs for Kindergarten and Alternate ACCESS </a:t>
            </a:r>
            <a:r>
              <a:rPr lang="en-US" sz="1800" u="sng" dirty="0">
                <a:effectLst/>
              </a:rPr>
              <a:t>must use a #2 pencil and completely bubble</a:t>
            </a:r>
            <a:r>
              <a:rPr lang="en-US" sz="1800" dirty="0">
                <a:effectLst/>
              </a:rPr>
              <a:t> in the student response.</a:t>
            </a:r>
            <a:endParaRPr lang="en-US" dirty="0"/>
          </a:p>
        </p:txBody>
      </p:sp>
    </p:spTree>
    <p:extLst>
      <p:ext uri="{BB962C8B-B14F-4D97-AF65-F5344CB8AC3E}">
        <p14:creationId xmlns:p14="http://schemas.microsoft.com/office/powerpoint/2010/main" val="208249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3703-17B9-A9C2-3D58-099B36E6716D}"/>
              </a:ext>
            </a:extLst>
          </p:cNvPr>
          <p:cNvSpPr>
            <a:spLocks noGrp="1"/>
          </p:cNvSpPr>
          <p:nvPr>
            <p:ph type="ctrTitle"/>
          </p:nvPr>
        </p:nvSpPr>
        <p:spPr/>
        <p:txBody>
          <a:bodyPr/>
          <a:lstStyle/>
          <a:p>
            <a:r>
              <a:rPr lang="en-US" dirty="0"/>
              <a:t>Materials</a:t>
            </a:r>
          </a:p>
        </p:txBody>
      </p:sp>
      <p:sp>
        <p:nvSpPr>
          <p:cNvPr id="4" name="Slide Number Placeholder 3">
            <a:extLst>
              <a:ext uri="{FF2B5EF4-FFF2-40B4-BE49-F238E27FC236}">
                <a16:creationId xmlns:a16="http://schemas.microsoft.com/office/drawing/2014/main" id="{3AED3C3C-C900-03F2-C35E-204A476A56E7}"/>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309369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91D1E-809D-9150-DC0E-28D7DB7BAADF}"/>
              </a:ext>
            </a:extLst>
          </p:cNvPr>
          <p:cNvSpPr>
            <a:spLocks noGrp="1"/>
          </p:cNvSpPr>
          <p:nvPr>
            <p:ph type="title"/>
          </p:nvPr>
        </p:nvSpPr>
        <p:spPr>
          <a:xfrm>
            <a:off x="223071" y="383318"/>
            <a:ext cx="6081865" cy="756418"/>
          </a:xfrm>
        </p:spPr>
        <p:txBody>
          <a:bodyPr/>
          <a:lstStyle/>
          <a:p>
            <a:r>
              <a:rPr lang="en-US" dirty="0"/>
              <a:t>Initial Materials</a:t>
            </a:r>
          </a:p>
        </p:txBody>
      </p:sp>
      <p:sp>
        <p:nvSpPr>
          <p:cNvPr id="3" name="Content Placeholder 2">
            <a:extLst>
              <a:ext uri="{FF2B5EF4-FFF2-40B4-BE49-F238E27FC236}">
                <a16:creationId xmlns:a16="http://schemas.microsoft.com/office/drawing/2014/main" id="{A79F35CB-F526-47C6-EC2E-2715C236F28E}"/>
              </a:ext>
            </a:extLst>
          </p:cNvPr>
          <p:cNvSpPr>
            <a:spLocks noGrp="1"/>
          </p:cNvSpPr>
          <p:nvPr>
            <p:ph idx="1"/>
          </p:nvPr>
        </p:nvSpPr>
        <p:spPr>
          <a:xfrm>
            <a:off x="628650" y="1331155"/>
            <a:ext cx="7886700" cy="4640674"/>
          </a:xfrm>
        </p:spPr>
        <p:txBody>
          <a:bodyPr/>
          <a:lstStyle/>
          <a:p>
            <a:pPr marL="0" indent="0">
              <a:buNone/>
            </a:pPr>
            <a:r>
              <a:rPr lang="en-US" sz="2000" dirty="0"/>
              <a:t>Materials for:</a:t>
            </a:r>
          </a:p>
          <a:p>
            <a:pPr lvl="1"/>
            <a:r>
              <a:rPr lang="en-US" sz="1800" dirty="0"/>
              <a:t>Kindergarten ACCESS </a:t>
            </a:r>
          </a:p>
          <a:p>
            <a:pPr lvl="1"/>
            <a:r>
              <a:rPr lang="en-US" sz="1800" dirty="0"/>
              <a:t>ACCESS for ELLs Online </a:t>
            </a:r>
          </a:p>
          <a:p>
            <a:pPr lvl="1"/>
            <a:r>
              <a:rPr lang="en-US" sz="1800" dirty="0"/>
              <a:t>Alternate ACCESS (Alternate Assessment Participation must be marked in Student Interchange*)  </a:t>
            </a:r>
          </a:p>
          <a:p>
            <a:pPr marL="0" indent="0">
              <a:buNone/>
            </a:pPr>
            <a:r>
              <a:rPr lang="en-US" sz="2000" dirty="0"/>
              <a:t>Are ordered automatically through the student count in your October Snapshot.</a:t>
            </a:r>
          </a:p>
          <a:p>
            <a:endParaRPr lang="en-US" sz="2000" dirty="0"/>
          </a:p>
          <a:p>
            <a:pPr marL="0" indent="0">
              <a:buNone/>
            </a:pPr>
            <a:r>
              <a:rPr lang="en-US" sz="2000" dirty="0"/>
              <a:t>Materials orders ACCESS for ELLs Paper are ordered through CDE. Grade 1–12 paper assessments require IEP/504 documentation. Districts must submit this material via Syncplicity by November 1, 2024. </a:t>
            </a:r>
            <a:r>
              <a:rPr lang="en-US" sz="2000" dirty="0">
                <a:solidFill>
                  <a:srgbClr val="7030A0"/>
                </a:solidFill>
              </a:rPr>
              <a:t>DACs email Heather Villalobos Pavia to ask for this order form.</a:t>
            </a:r>
          </a:p>
          <a:p>
            <a:pPr marL="0" indent="0">
              <a:buNone/>
            </a:pPr>
            <a:endParaRPr lang="en-US" sz="2000" dirty="0">
              <a:solidFill>
                <a:srgbClr val="7030A0"/>
              </a:solidFill>
            </a:endParaRPr>
          </a:p>
          <a:p>
            <a:pPr marL="0" indent="0">
              <a:buNone/>
            </a:pPr>
            <a:r>
              <a:rPr lang="en-US" sz="1400" dirty="0"/>
              <a:t>*Students with a primary disability code of DD, SLD, SED, or SLI are not eligible for alternate assessments.</a:t>
            </a:r>
          </a:p>
          <a:p>
            <a:endParaRPr lang="en-US" dirty="0"/>
          </a:p>
        </p:txBody>
      </p:sp>
      <p:sp>
        <p:nvSpPr>
          <p:cNvPr id="4" name="Slide Number Placeholder 3">
            <a:extLst>
              <a:ext uri="{FF2B5EF4-FFF2-40B4-BE49-F238E27FC236}">
                <a16:creationId xmlns:a16="http://schemas.microsoft.com/office/drawing/2014/main" id="{AABD0168-F7C6-8BFB-E1A8-92BA65E6D09E}"/>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3663582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A381-6405-49A8-5489-371B62E2E86B}"/>
              </a:ext>
            </a:extLst>
          </p:cNvPr>
          <p:cNvSpPr>
            <a:spLocks noGrp="1"/>
          </p:cNvSpPr>
          <p:nvPr>
            <p:ph type="title"/>
          </p:nvPr>
        </p:nvSpPr>
        <p:spPr/>
        <p:txBody>
          <a:bodyPr/>
          <a:lstStyle/>
          <a:p>
            <a:r>
              <a:rPr lang="en-US" dirty="0"/>
              <a:t>Additional Materials </a:t>
            </a:r>
            <a:br>
              <a:rPr lang="en-US" dirty="0"/>
            </a:br>
            <a:r>
              <a:rPr lang="en-US" dirty="0">
                <a:effectLst/>
                <a:latin typeface="Calibri" panose="020F0502020204030204" pitchFamily="34" charset="0"/>
                <a:ea typeface="Times New Roman" panose="02020603050405020304" pitchFamily="18" charset="0"/>
                <a:cs typeface="Calibri" panose="020F0502020204030204" pitchFamily="34" charset="0"/>
              </a:rPr>
              <a:t>January 8 – February 4, 2025</a:t>
            </a:r>
            <a:endParaRPr lang="en-US" dirty="0"/>
          </a:p>
        </p:txBody>
      </p:sp>
      <p:sp>
        <p:nvSpPr>
          <p:cNvPr id="3" name="Content Placeholder 2">
            <a:extLst>
              <a:ext uri="{FF2B5EF4-FFF2-40B4-BE49-F238E27FC236}">
                <a16:creationId xmlns:a16="http://schemas.microsoft.com/office/drawing/2014/main" id="{20BAA685-9191-CE23-CCD9-9C57C76E91B7}"/>
              </a:ext>
            </a:extLst>
          </p:cNvPr>
          <p:cNvSpPr>
            <a:spLocks noGrp="1"/>
          </p:cNvSpPr>
          <p:nvPr>
            <p:ph idx="1"/>
          </p:nvPr>
        </p:nvSpPr>
        <p:spPr/>
        <p:txBody>
          <a:bodyPr/>
          <a:lstStyle/>
          <a:p>
            <a:r>
              <a:rPr lang="en-US" sz="2000" dirty="0">
                <a:effectLst/>
                <a:latin typeface="Calibri" panose="020F0502020204030204" pitchFamily="34" charset="0"/>
                <a:ea typeface="Times New Roman" panose="02020603050405020304" pitchFamily="18" charset="0"/>
                <a:cs typeface="Calibri" panose="020F0502020204030204" pitchFamily="34" charset="0"/>
              </a:rPr>
              <a:t>Additional test materials are ordered through CDE via email. </a:t>
            </a:r>
          </a:p>
          <a:p>
            <a:r>
              <a:rPr lang="en-US" sz="2000" dirty="0">
                <a:effectLst/>
                <a:latin typeface="Calibri" panose="020F0502020204030204" pitchFamily="34" charset="0"/>
                <a:ea typeface="Times New Roman" panose="02020603050405020304" pitchFamily="18" charset="0"/>
                <a:cs typeface="Calibri" panose="020F0502020204030204" pitchFamily="34" charset="0"/>
              </a:rPr>
              <a:t>DACs will submit an order through a CDE provided order form. </a:t>
            </a:r>
          </a:p>
          <a:p>
            <a:r>
              <a:rPr lang="en-US" sz="2000" dirty="0">
                <a:effectLst/>
                <a:latin typeface="Calibri" panose="020F0502020204030204" pitchFamily="34" charset="0"/>
                <a:ea typeface="Times New Roman" panose="02020603050405020304" pitchFamily="18" charset="0"/>
                <a:cs typeface="Calibri" panose="020F0502020204030204" pitchFamily="34" charset="0"/>
              </a:rPr>
              <a:t>Hand Writing response books and Human Reader* scripts are ordered during this time was well.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a:p>
            <a:endParaRPr lang="en-US" dirty="0"/>
          </a:p>
          <a:p>
            <a:pPr marL="0" indent="0">
              <a:buNone/>
            </a:pPr>
            <a:r>
              <a:rPr lang="en-US" sz="1400" dirty="0"/>
              <a:t>*Very few students will use Human Reader scripts follow the guidelines in the Colorado Accommodations Crosswalk</a:t>
            </a:r>
          </a:p>
        </p:txBody>
      </p:sp>
      <p:sp>
        <p:nvSpPr>
          <p:cNvPr id="4" name="Slide Number Placeholder 3">
            <a:extLst>
              <a:ext uri="{FF2B5EF4-FFF2-40B4-BE49-F238E27FC236}">
                <a16:creationId xmlns:a16="http://schemas.microsoft.com/office/drawing/2014/main" id="{D9FAB4A2-4DEC-9CCC-7A52-DAFDC9D253E5}"/>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607717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D62C12-AB55-04D8-E493-26AAD523CD44}"/>
              </a:ext>
            </a:extLst>
          </p:cNvPr>
          <p:cNvSpPr>
            <a:spLocks noGrp="1"/>
          </p:cNvSpPr>
          <p:nvPr>
            <p:ph type="ctrTitle"/>
          </p:nvPr>
        </p:nvSpPr>
        <p:spPr/>
        <p:txBody>
          <a:bodyPr/>
          <a:lstStyle/>
          <a:p>
            <a:r>
              <a:rPr lang="en-US" dirty="0"/>
              <a:t>Communication and Resources</a:t>
            </a:r>
          </a:p>
        </p:txBody>
      </p:sp>
      <p:sp>
        <p:nvSpPr>
          <p:cNvPr id="4" name="Slide Number Placeholder 3">
            <a:extLst>
              <a:ext uri="{FF2B5EF4-FFF2-40B4-BE49-F238E27FC236}">
                <a16:creationId xmlns:a16="http://schemas.microsoft.com/office/drawing/2014/main" id="{27F3BBCE-D25A-A97D-1EB1-BF1F238C86C7}"/>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75426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D992-FC31-AEDA-07AF-20E58B3E86A5}"/>
              </a:ext>
            </a:extLst>
          </p:cNvPr>
          <p:cNvSpPr>
            <a:spLocks noGrp="1"/>
          </p:cNvSpPr>
          <p:nvPr>
            <p:ph type="title"/>
          </p:nvPr>
        </p:nvSpPr>
        <p:spPr>
          <a:xfrm>
            <a:off x="223071" y="376077"/>
            <a:ext cx="6081865" cy="756418"/>
          </a:xfrm>
        </p:spPr>
        <p:txBody>
          <a:bodyPr/>
          <a:lstStyle/>
          <a:p>
            <a:r>
              <a:rPr lang="en-US" dirty="0"/>
              <a:t>Communication</a:t>
            </a:r>
          </a:p>
        </p:txBody>
      </p:sp>
      <p:sp>
        <p:nvSpPr>
          <p:cNvPr id="3" name="Content Placeholder 2">
            <a:extLst>
              <a:ext uri="{FF2B5EF4-FFF2-40B4-BE49-F238E27FC236}">
                <a16:creationId xmlns:a16="http://schemas.microsoft.com/office/drawing/2014/main" id="{FE854258-FDD9-884D-5082-16632D0A631B}"/>
              </a:ext>
            </a:extLst>
          </p:cNvPr>
          <p:cNvSpPr>
            <a:spLocks noGrp="1"/>
          </p:cNvSpPr>
          <p:nvPr>
            <p:ph idx="1"/>
          </p:nvPr>
        </p:nvSpPr>
        <p:spPr>
          <a:xfrm>
            <a:off x="316523" y="1366325"/>
            <a:ext cx="8510953" cy="4640674"/>
          </a:xfrm>
        </p:spPr>
        <p:txBody>
          <a:bodyPr/>
          <a:lstStyle/>
          <a:p>
            <a:pPr marL="0" indent="0">
              <a:buNone/>
            </a:pPr>
            <a:r>
              <a:rPr lang="en-US" sz="2000" dirty="0"/>
              <a:t>CDE Assessment works with the official superintendent-appointed DAC and DTC</a:t>
            </a:r>
          </a:p>
          <a:p>
            <a:pPr lvl="1"/>
            <a:r>
              <a:rPr lang="en-US" dirty="0"/>
              <a:t>School-level staff, including Test Administrators and school leadership, refer questions to the SAC</a:t>
            </a:r>
          </a:p>
          <a:p>
            <a:pPr lvl="1"/>
            <a:r>
              <a:rPr lang="en-US" dirty="0"/>
              <a:t>SACs and district-level staff refer questions to the DAC and DTC</a:t>
            </a:r>
          </a:p>
          <a:p>
            <a:pPr lvl="1"/>
            <a:r>
              <a:rPr lang="en-US" dirty="0"/>
              <a:t>Official DACs and DTCs refer questions to CDE Assessment</a:t>
            </a:r>
          </a:p>
          <a:p>
            <a:endParaRPr lang="en-US" sz="2000" dirty="0"/>
          </a:p>
          <a:p>
            <a:pPr marL="0" indent="0">
              <a:buNone/>
            </a:pPr>
            <a:r>
              <a:rPr lang="en-US" sz="2000" dirty="0"/>
              <a:t>DACs and DTCs share information from CDE with district and school-level staff, as appropriate</a:t>
            </a:r>
          </a:p>
          <a:p>
            <a:endParaRPr lang="en-US" sz="2000" dirty="0"/>
          </a:p>
          <a:p>
            <a:pPr marL="0" indent="0">
              <a:buNone/>
            </a:pPr>
            <a:r>
              <a:rPr lang="en-US" sz="2000" dirty="0"/>
              <a:t>Using this communication structure ensures local policies and procedures are communicated</a:t>
            </a:r>
          </a:p>
          <a:p>
            <a:endParaRPr lang="en-US" sz="2000" dirty="0"/>
          </a:p>
          <a:p>
            <a:pPr marL="0" indent="0">
              <a:buNone/>
            </a:pPr>
            <a:r>
              <a:rPr lang="en-US" sz="1800" b="1" dirty="0"/>
              <a:t>Note: </a:t>
            </a:r>
            <a:r>
              <a:rPr lang="en-US" sz="1800" dirty="0"/>
              <a:t>CDE </a:t>
            </a:r>
            <a:r>
              <a:rPr lang="en-US" sz="1800" i="1" dirty="0"/>
              <a:t>Assessment</a:t>
            </a:r>
            <a:r>
              <a:rPr lang="en-US" sz="1800" dirty="0"/>
              <a:t> and CDE </a:t>
            </a:r>
            <a:r>
              <a:rPr lang="en-US" sz="1800" i="1" dirty="0"/>
              <a:t>Accountability</a:t>
            </a:r>
            <a:r>
              <a:rPr lang="en-US" sz="1800" dirty="0"/>
              <a:t> are separate groups. The District </a:t>
            </a:r>
            <a:r>
              <a:rPr lang="en-US" sz="1800" i="1" dirty="0"/>
              <a:t>Accountability</a:t>
            </a:r>
            <a:r>
              <a:rPr lang="en-US" sz="1800" dirty="0"/>
              <a:t> Contact list is maintained by CDE Accountability. Direct questions about ACCESS Growth to CDE Accountability</a:t>
            </a:r>
          </a:p>
          <a:p>
            <a:endParaRPr lang="en-US" dirty="0"/>
          </a:p>
        </p:txBody>
      </p:sp>
      <p:sp>
        <p:nvSpPr>
          <p:cNvPr id="4" name="Slide Number Placeholder 3">
            <a:extLst>
              <a:ext uri="{FF2B5EF4-FFF2-40B4-BE49-F238E27FC236}">
                <a16:creationId xmlns:a16="http://schemas.microsoft.com/office/drawing/2014/main" id="{C4F933D8-96D2-753D-EB27-271246519061}"/>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981862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83454" cy="756418"/>
          </a:xfrm>
        </p:spPr>
        <p:txBody>
          <a:bodyPr anchor="ctr">
            <a:normAutofit/>
          </a:bodyPr>
          <a:lstStyle/>
          <a:p>
            <a:r>
              <a:rPr lang="en-US" sz="3200" dirty="0">
                <a:latin typeface="+mn-lt"/>
              </a:rPr>
              <a:t>Transmitting Secure Information</a:t>
            </a:r>
          </a:p>
        </p:txBody>
      </p:sp>
      <p:sp>
        <p:nvSpPr>
          <p:cNvPr id="3" name="Content Placeholder 2"/>
          <p:cNvSpPr>
            <a:spLocks noGrp="1"/>
          </p:cNvSpPr>
          <p:nvPr>
            <p:ph idx="1"/>
          </p:nvPr>
        </p:nvSpPr>
        <p:spPr>
          <a:xfrm>
            <a:off x="243005" y="1502902"/>
            <a:ext cx="8272345" cy="2589715"/>
          </a:xfrm>
        </p:spPr>
        <p:txBody>
          <a:bodyPr vert="horz" lIns="0" tIns="0" rIns="0" bIns="45720" rtlCol="0" anchor="t">
            <a:noAutofit/>
          </a:bodyPr>
          <a:lstStyle/>
          <a:p>
            <a:pPr marL="342900" indent="-342900">
              <a:buFont typeface="Arial" panose="020B0604020202020204" pitchFamily="34" charset="0"/>
              <a:buChar char="•"/>
            </a:pPr>
            <a:r>
              <a:rPr lang="en-US" sz="2000" dirty="0"/>
              <a:t>Use Syncplicity to send secure information to CDE </a:t>
            </a:r>
          </a:p>
          <a:p>
            <a:pPr marL="1028700" lvl="1" indent="-342900"/>
            <a:r>
              <a:rPr lang="en-US" dirty="0"/>
              <a:t>Two users per district can access the CDE_Assessment folder</a:t>
            </a:r>
            <a:endParaRPr lang="en-US" dirty="0">
              <a:cs typeface="Calibri"/>
            </a:endParaRPr>
          </a:p>
          <a:p>
            <a:pPr marL="1485900" lvl="2" indent="-342900">
              <a:buFont typeface="+mj-lt"/>
              <a:buAutoNum type="arabicPeriod"/>
            </a:pPr>
            <a:r>
              <a:rPr lang="en-US" sz="2000" dirty="0"/>
              <a:t>The official DAC</a:t>
            </a:r>
            <a:endParaRPr lang="en-US" sz="2000" dirty="0">
              <a:cs typeface="Calibri"/>
            </a:endParaRPr>
          </a:p>
          <a:p>
            <a:pPr marL="1485900" lvl="2" indent="-342900">
              <a:buFont typeface="+mj-lt"/>
              <a:buAutoNum type="arabicPeriod"/>
            </a:pPr>
            <a:r>
              <a:rPr lang="en-US" sz="2000" dirty="0"/>
              <a:t>One additional individual, if requested</a:t>
            </a:r>
            <a:endParaRPr lang="en-US" sz="2000" dirty="0">
              <a:cs typeface="Calibri"/>
            </a:endParaRPr>
          </a:p>
          <a:p>
            <a:pPr marL="1028700" lvl="1" indent="-342900"/>
            <a:r>
              <a:rPr lang="en-US" dirty="0"/>
              <a:t>CDE will email a list of users to each district</a:t>
            </a:r>
            <a:endParaRPr lang="en-US" dirty="0">
              <a:cs typeface="Calibri"/>
            </a:endParaRPr>
          </a:p>
          <a:p>
            <a:pPr marL="1485900" lvl="2" indent="-342900"/>
            <a:r>
              <a:rPr lang="en-US" sz="2000" dirty="0">
                <a:solidFill>
                  <a:schemeClr val="tx1"/>
                </a:solidFill>
              </a:rPr>
              <a:t>Respond with updates</a:t>
            </a:r>
            <a:endParaRPr lang="en-US" sz="2000" dirty="0">
              <a:cs typeface="Calibri"/>
            </a:endParaRPr>
          </a:p>
          <a:p>
            <a:pPr marL="1485900" lvl="2" indent="-342900"/>
            <a:r>
              <a:rPr lang="en-US" sz="2000" dirty="0">
                <a:cs typeface="Calibri"/>
              </a:rPr>
              <a:t>New users must create/access their accounts within 90 days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38</a:t>
            </a:fld>
            <a:endParaRPr lang="en-US" dirty="0"/>
          </a:p>
        </p:txBody>
      </p:sp>
      <p:grpSp>
        <p:nvGrpSpPr>
          <p:cNvPr id="8" name="Group 7" descr="Reminder: Do not send personally identifiable information (e.g., SASID, name, free and reduced lunch status, disability status, test scores, etc.) through email&#10;CDE Assessment will not respond to emails containing PII&#10;The email will be deleted &#10;Remind all staff who may communicate with CDE">
            <a:extLst>
              <a:ext uri="{FF2B5EF4-FFF2-40B4-BE49-F238E27FC236}">
                <a16:creationId xmlns:a16="http://schemas.microsoft.com/office/drawing/2014/main" id="{C581E300-4E3C-9614-1275-A074648BEE84}"/>
              </a:ext>
            </a:extLst>
          </p:cNvPr>
          <p:cNvGrpSpPr/>
          <p:nvPr/>
        </p:nvGrpSpPr>
        <p:grpSpPr>
          <a:xfrm>
            <a:off x="1057666" y="4259714"/>
            <a:ext cx="7028667" cy="1938992"/>
            <a:chOff x="826359" y="4138528"/>
            <a:chExt cx="7028667" cy="1938992"/>
          </a:xfrm>
        </p:grpSpPr>
        <p:sp>
          <p:nvSpPr>
            <p:cNvPr id="5" name="TextBox 4">
              <a:extLst>
                <a:ext uri="{FF2B5EF4-FFF2-40B4-BE49-F238E27FC236}">
                  <a16:creationId xmlns:a16="http://schemas.microsoft.com/office/drawing/2014/main" id="{CF7BE641-1AF0-11D0-BA95-95AE8C9C0CCF}"/>
                </a:ext>
              </a:extLst>
            </p:cNvPr>
            <p:cNvSpPr txBox="1"/>
            <p:nvPr/>
          </p:nvSpPr>
          <p:spPr>
            <a:xfrm>
              <a:off x="826359" y="4138528"/>
              <a:ext cx="7028667" cy="1938992"/>
            </a:xfrm>
            <a:prstGeom prst="rect">
              <a:avLst/>
            </a:prstGeom>
            <a:solidFill>
              <a:srgbClr val="E26510"/>
            </a:solidFill>
            <a:effectLst>
              <a:outerShdw blurRad="50800" dist="38100" dir="2700000" algn="tl" rotWithShape="0">
                <a:prstClr val="black">
                  <a:alpha val="40000"/>
                </a:prstClr>
              </a:outerShdw>
            </a:effectLst>
          </p:spPr>
          <p:txBody>
            <a:bodyPr wrap="square" rtlCol="0">
              <a:spAutoFit/>
            </a:bodyPr>
            <a:lstStyle/>
            <a:p>
              <a:r>
                <a:rPr lang="en-US" sz="2200" b="1" dirty="0">
                  <a:solidFill>
                    <a:schemeClr val="bg1"/>
                  </a:solidFill>
                </a:rPr>
                <a:t>Reminder</a:t>
              </a:r>
              <a:r>
                <a:rPr lang="en-US" sz="2200" dirty="0">
                  <a:solidFill>
                    <a:schemeClr val="bg1"/>
                  </a:solidFill>
                </a:rPr>
                <a:t>: Do not send personally identifiable information (e.g., SASID, name, free and reduced lunch status, disability status, test scores, etc.) through email</a:t>
              </a:r>
            </a:p>
            <a:p>
              <a:pPr marL="285750" indent="-285750">
                <a:buFont typeface="Arial" panose="020B0604020202020204" pitchFamily="34" charset="0"/>
                <a:buChar char="•"/>
              </a:pPr>
              <a:r>
                <a:rPr lang="en-US" dirty="0">
                  <a:solidFill>
                    <a:schemeClr val="bg1"/>
                  </a:solidFill>
                </a:rPr>
                <a:t>CDE Assessment will not respond to emails containing PII</a:t>
              </a:r>
            </a:p>
            <a:p>
              <a:pPr marL="285750" indent="-285750">
                <a:buFont typeface="Arial" panose="020B0604020202020204" pitchFamily="34" charset="0"/>
                <a:buChar char="•"/>
              </a:pPr>
              <a:r>
                <a:rPr lang="en-US" dirty="0">
                  <a:solidFill>
                    <a:schemeClr val="bg1"/>
                  </a:solidFill>
                </a:rPr>
                <a:t>The email will be deleted </a:t>
              </a:r>
            </a:p>
            <a:p>
              <a:pPr marL="285750" indent="-285750">
                <a:buFont typeface="Arial" panose="020B0604020202020204" pitchFamily="34" charset="0"/>
                <a:buChar char="•"/>
              </a:pPr>
              <a:r>
                <a:rPr lang="en-US" dirty="0">
                  <a:solidFill>
                    <a:schemeClr val="bg1"/>
                  </a:solidFill>
                </a:rPr>
                <a:t>Remind all staff who may communicate with CDE</a:t>
              </a:r>
            </a:p>
          </p:txBody>
        </p:sp>
        <p:pic>
          <p:nvPicPr>
            <p:cNvPr id="7" name="Graphic 6" descr="Warning with solid fill">
              <a:extLst>
                <a:ext uri="{FF2B5EF4-FFF2-40B4-BE49-F238E27FC236}">
                  <a16:creationId xmlns:a16="http://schemas.microsoft.com/office/drawing/2014/main" id="{133A32B8-F597-0D78-FC10-00A22B38A2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8578" y="4878406"/>
              <a:ext cx="1117524" cy="1117524"/>
            </a:xfrm>
            <a:prstGeom prst="rect">
              <a:avLst/>
            </a:prstGeom>
          </p:spPr>
        </p:pic>
      </p:grpSp>
    </p:spTree>
    <p:extLst>
      <p:ext uri="{BB962C8B-B14F-4D97-AF65-F5344CB8AC3E}">
        <p14:creationId xmlns:p14="http://schemas.microsoft.com/office/powerpoint/2010/main" val="596351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2EE4-3A71-E4BB-EF58-893C13D4DE29}"/>
              </a:ext>
            </a:extLst>
          </p:cNvPr>
          <p:cNvSpPr>
            <a:spLocks noGrp="1"/>
          </p:cNvSpPr>
          <p:nvPr>
            <p:ph type="title"/>
          </p:nvPr>
        </p:nvSpPr>
        <p:spPr>
          <a:xfrm>
            <a:off x="289154" y="447945"/>
            <a:ext cx="6081865" cy="756418"/>
          </a:xfrm>
        </p:spPr>
        <p:txBody>
          <a:bodyPr/>
          <a:lstStyle/>
          <a:p>
            <a:r>
              <a:rPr lang="en-US" dirty="0"/>
              <a:t>District and School Communication to Parents</a:t>
            </a:r>
          </a:p>
        </p:txBody>
      </p:sp>
      <p:sp>
        <p:nvSpPr>
          <p:cNvPr id="3" name="Content Placeholder 2">
            <a:extLst>
              <a:ext uri="{FF2B5EF4-FFF2-40B4-BE49-F238E27FC236}">
                <a16:creationId xmlns:a16="http://schemas.microsoft.com/office/drawing/2014/main" id="{17528DF3-53A3-AEB2-FC3B-673A9942A289}"/>
              </a:ext>
            </a:extLst>
          </p:cNvPr>
          <p:cNvSpPr>
            <a:spLocks noGrp="1"/>
          </p:cNvSpPr>
          <p:nvPr>
            <p:ph idx="1"/>
          </p:nvPr>
        </p:nvSpPr>
        <p:spPr/>
        <p:txBody>
          <a:bodyPr/>
          <a:lstStyle/>
          <a:p>
            <a:pPr marL="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Requirements &amp; District Responsibilities Assessment Information     </a:t>
            </a:r>
          </a:p>
          <a:p>
            <a:pPr marL="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§22-7-1013(7)(a)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457200" lvl="1" indent="0">
              <a:lnSpc>
                <a:spcPct val="107000"/>
              </a:lnSpc>
              <a:spcBef>
                <a:spcPts val="0"/>
              </a:spcBef>
              <a:buNone/>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LEP (Local Education Provider) will annually distribute to parents and post on its website, as early in the school year as possible, written information regarding its assessments, including:</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state and local assessments that the LEP will administer </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whether it is required by federal law, required by state law, or selected by the LEP</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Assessment calendar:</a:t>
            </a:r>
          </a:p>
          <a:p>
            <a:pPr marL="1143000" marR="0" lvl="2" indent="-228600">
              <a:lnSpc>
                <a:spcPct val="107000"/>
              </a:lnSpc>
              <a:spcBef>
                <a:spcPts val="0"/>
              </a:spcBef>
              <a:spcAft>
                <a:spcPts val="0"/>
              </a:spcAft>
              <a:buFont typeface="Arial" panose="020B0604020202020204" pitchFamily="34" charset="0"/>
              <a:buChar char="•"/>
              <a:tabLst>
                <a:tab pos="11430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Estimated hours of testing each testing day for specific classes/grades for each assessment</a:t>
            </a:r>
          </a:p>
          <a:p>
            <a:pPr marL="1143000" marR="0" lvl="2" indent="-228600">
              <a:lnSpc>
                <a:spcPct val="107000"/>
              </a:lnSpc>
              <a:spcBef>
                <a:spcPts val="0"/>
              </a:spcBef>
              <a:spcAft>
                <a:spcPts val="0"/>
              </a:spcAft>
              <a:buFont typeface="Arial" panose="020B0604020202020204" pitchFamily="34" charset="0"/>
              <a:buChar char="•"/>
              <a:tabLst>
                <a:tab pos="11430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Identify whether the assessment is required by state law, federal law or locally selected</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purposes of the assessments</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manner in which assessment results will be used</a:t>
            </a:r>
            <a:endParaRPr lang="en-US" sz="3600" b="1" dirty="0"/>
          </a:p>
        </p:txBody>
      </p:sp>
      <p:sp>
        <p:nvSpPr>
          <p:cNvPr id="4" name="Slide Number Placeholder 3">
            <a:extLst>
              <a:ext uri="{FF2B5EF4-FFF2-40B4-BE49-F238E27FC236}">
                <a16:creationId xmlns:a16="http://schemas.microsoft.com/office/drawing/2014/main" id="{CBFB3BC7-DD5D-6E8D-C877-10FA96CC8200}"/>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42733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B101E2-E0EA-8AEF-780E-936CA9CFE7AE}"/>
              </a:ext>
            </a:extLst>
          </p:cNvPr>
          <p:cNvSpPr>
            <a:spLocks noGrp="1"/>
          </p:cNvSpPr>
          <p:nvPr>
            <p:ph type="ctrTitle"/>
          </p:nvPr>
        </p:nvSpPr>
        <p:spPr/>
        <p:txBody>
          <a:bodyPr>
            <a:normAutofit fontScale="90000"/>
          </a:bodyPr>
          <a:lstStyle/>
          <a:p>
            <a:pPr algn="l"/>
            <a:r>
              <a:rPr lang="en-US" sz="2800" dirty="0">
                <a:solidFill>
                  <a:schemeClr val="tx1"/>
                </a:solidFill>
              </a:rPr>
              <a:t>This training is to support District Assessment Coordinators prepare their district for the annual administration of the WIDA ACCESS suite of assessments including Kindergarten ACCESS for ELLs, ACCESS for ELLs 1–12 (online &amp; paper), and Alternate ACCESS. </a:t>
            </a:r>
            <a:endParaRPr lang="en-US" sz="2800" dirty="0"/>
          </a:p>
        </p:txBody>
      </p:sp>
      <p:sp>
        <p:nvSpPr>
          <p:cNvPr id="5" name="Slide Number Placeholder 4">
            <a:extLst>
              <a:ext uri="{FF2B5EF4-FFF2-40B4-BE49-F238E27FC236}">
                <a16:creationId xmlns:a16="http://schemas.microsoft.com/office/drawing/2014/main" id="{E547A68E-DC7A-6B30-8170-089FA810D637}"/>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931318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AE75-976D-FDEA-2793-65A8B2C2DF35}"/>
              </a:ext>
            </a:extLst>
          </p:cNvPr>
          <p:cNvSpPr>
            <a:spLocks noGrp="1"/>
          </p:cNvSpPr>
          <p:nvPr>
            <p:ph type="title"/>
          </p:nvPr>
        </p:nvSpPr>
        <p:spPr>
          <a:xfrm>
            <a:off x="354375" y="544970"/>
            <a:ext cx="6081865" cy="756418"/>
          </a:xfrm>
        </p:spPr>
        <p:txBody>
          <a:bodyPr/>
          <a:lstStyle/>
          <a:p>
            <a:r>
              <a:rPr lang="en-US" dirty="0"/>
              <a:t>District and School Communication to Parents</a:t>
            </a:r>
          </a:p>
        </p:txBody>
      </p:sp>
      <p:sp>
        <p:nvSpPr>
          <p:cNvPr id="3" name="Content Placeholder 2">
            <a:extLst>
              <a:ext uri="{FF2B5EF4-FFF2-40B4-BE49-F238E27FC236}">
                <a16:creationId xmlns:a16="http://schemas.microsoft.com/office/drawing/2014/main" id="{54C28CCA-9BE3-7125-27E6-32A7B482F873}"/>
              </a:ext>
            </a:extLst>
          </p:cNvPr>
          <p:cNvSpPr>
            <a:spLocks noGrp="1"/>
          </p:cNvSpPr>
          <p:nvPr>
            <p:ph idx="1"/>
          </p:nvPr>
        </p:nvSpPr>
        <p:spPr/>
        <p:txBody>
          <a:bodyPr>
            <a:normAutofit/>
          </a:bodyPr>
          <a:lstStyle/>
          <a:p>
            <a:pPr marL="0"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Results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ISRs (Individual Student Reports) are to be shared with parents/guardians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as soon as practicable.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Reports are confidential and distribution of both electronic and/or hard copy reports must be in accordance with state and federal privacy laws, and local school board policy</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0C59A67-8CF7-6942-759D-F21EAAE5F50D}"/>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79460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4FA0-3DD8-F11D-FF3D-EAD7B66C8C8E}"/>
              </a:ext>
            </a:extLst>
          </p:cNvPr>
          <p:cNvSpPr>
            <a:spLocks noGrp="1"/>
          </p:cNvSpPr>
          <p:nvPr>
            <p:ph type="title"/>
          </p:nvPr>
        </p:nvSpPr>
        <p:spPr>
          <a:xfrm>
            <a:off x="289155" y="383318"/>
            <a:ext cx="6081865" cy="756418"/>
          </a:xfrm>
        </p:spPr>
        <p:txBody>
          <a:bodyPr/>
          <a:lstStyle/>
          <a:p>
            <a:r>
              <a:rPr lang="en-US" dirty="0"/>
              <a:t>Colorado Specific Documents</a:t>
            </a:r>
          </a:p>
        </p:txBody>
      </p:sp>
      <p:sp>
        <p:nvSpPr>
          <p:cNvPr id="3" name="Content Placeholder 2">
            <a:extLst>
              <a:ext uri="{FF2B5EF4-FFF2-40B4-BE49-F238E27FC236}">
                <a16:creationId xmlns:a16="http://schemas.microsoft.com/office/drawing/2014/main" id="{09992F12-D32C-BE77-9883-F14F443E1C7C}"/>
              </a:ext>
            </a:extLst>
          </p:cNvPr>
          <p:cNvSpPr>
            <a:spLocks noGrp="1"/>
          </p:cNvSpPr>
          <p:nvPr>
            <p:ph idx="1"/>
          </p:nvPr>
        </p:nvSpPr>
        <p:spPr/>
        <p:txBody>
          <a:bodyPr/>
          <a:lstStyle/>
          <a:p>
            <a:pPr marL="0" indent="0">
              <a:buNone/>
            </a:pPr>
            <a:r>
              <a:rPr lang="en-US" sz="2000" b="1" dirty="0"/>
              <a:t>CDE Assessment Division</a:t>
            </a:r>
          </a:p>
          <a:p>
            <a:pPr marL="685800"/>
            <a:r>
              <a:rPr lang="en-US" sz="2000" dirty="0">
                <a:hlinkClick r:id="rId2"/>
              </a:rPr>
              <a:t>Colorado WIDA ACCESS Training Information</a:t>
            </a:r>
            <a:endParaRPr lang="en-US" sz="2000" dirty="0"/>
          </a:p>
          <a:p>
            <a:pPr marL="685800">
              <a:spcAft>
                <a:spcPts val="300"/>
              </a:spcAft>
            </a:pPr>
            <a:r>
              <a:rPr lang="en-US" sz="2000" dirty="0">
                <a:hlinkClick r:id="rId3"/>
              </a:rPr>
              <a:t>Colorado Accommodations Training </a:t>
            </a:r>
            <a:endParaRPr lang="en-US" sz="2000" dirty="0"/>
          </a:p>
          <a:p>
            <a:pPr marL="685800">
              <a:spcAft>
                <a:spcPts val="300"/>
              </a:spcAft>
            </a:pPr>
            <a:r>
              <a:rPr lang="en-US" sz="2000" b="0" i="0" u="sng" dirty="0">
                <a:solidFill>
                  <a:srgbClr val="403F3B"/>
                </a:solidFill>
                <a:effectLst/>
                <a:latin typeface="SourceSansProRegular"/>
                <a:hlinkClick r:id="rId4"/>
              </a:rPr>
              <a:t>Colorado ACCESS Checklist</a:t>
            </a:r>
            <a:r>
              <a:rPr lang="en-US" sz="2000" b="0" i="0" dirty="0">
                <a:solidFill>
                  <a:srgbClr val="333333"/>
                </a:solidFill>
                <a:effectLst/>
                <a:latin typeface="SourceSansProRegular"/>
              </a:rPr>
              <a:t> </a:t>
            </a:r>
          </a:p>
          <a:p>
            <a:pPr marL="457200" indent="0">
              <a:spcAft>
                <a:spcPts val="300"/>
              </a:spcAft>
              <a:buNone/>
            </a:pPr>
            <a:endParaRPr lang="en-US" sz="2000" dirty="0"/>
          </a:p>
          <a:p>
            <a:pPr>
              <a:spcAft>
                <a:spcPts val="300"/>
              </a:spcAft>
            </a:pPr>
            <a:r>
              <a:rPr lang="en-US" sz="2000" b="1" dirty="0"/>
              <a:t>CDE Office of Culturally and Linguistically Diverse Education</a:t>
            </a:r>
          </a:p>
          <a:p>
            <a:pPr marL="685800">
              <a:spcAft>
                <a:spcPts val="300"/>
              </a:spcAft>
            </a:pPr>
            <a:r>
              <a:rPr lang="en-US" sz="2000" dirty="0">
                <a:hlinkClick r:id="rId5"/>
              </a:rPr>
              <a:t>Identification</a:t>
            </a:r>
            <a:endParaRPr lang="en-US" sz="2000" dirty="0"/>
          </a:p>
          <a:p>
            <a:pPr marL="685800">
              <a:spcAft>
                <a:spcPts val="300"/>
              </a:spcAft>
            </a:pPr>
            <a:r>
              <a:rPr lang="en-US" sz="2000" dirty="0">
                <a:hlinkClick r:id="rId6"/>
              </a:rPr>
              <a:t>Language Proficiency Coding</a:t>
            </a:r>
            <a:endParaRPr lang="en-US" sz="2000" dirty="0"/>
          </a:p>
          <a:p>
            <a:pPr marL="685800">
              <a:spcAft>
                <a:spcPts val="300"/>
              </a:spcAft>
            </a:pPr>
            <a:r>
              <a:rPr lang="en-US" sz="2000" dirty="0">
                <a:hlinkClick r:id="rId7"/>
              </a:rPr>
              <a:t>Redesignation</a:t>
            </a:r>
            <a:endParaRPr lang="en-US" sz="2000" dirty="0"/>
          </a:p>
          <a:p>
            <a:endParaRPr lang="en-US" dirty="0"/>
          </a:p>
        </p:txBody>
      </p:sp>
      <p:sp>
        <p:nvSpPr>
          <p:cNvPr id="4" name="Slide Number Placeholder 3">
            <a:extLst>
              <a:ext uri="{FF2B5EF4-FFF2-40B4-BE49-F238E27FC236}">
                <a16:creationId xmlns:a16="http://schemas.microsoft.com/office/drawing/2014/main" id="{BBBAD537-72CD-9130-BFB5-A875A3839D91}"/>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925687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5939-D365-B49F-06DA-DCADE5413CED}"/>
              </a:ext>
            </a:extLst>
          </p:cNvPr>
          <p:cNvSpPr>
            <a:spLocks noGrp="1"/>
          </p:cNvSpPr>
          <p:nvPr>
            <p:ph type="title"/>
          </p:nvPr>
        </p:nvSpPr>
        <p:spPr/>
        <p:txBody>
          <a:bodyPr/>
          <a:lstStyle/>
          <a:p>
            <a:r>
              <a:rPr lang="en-US" dirty="0"/>
              <a:t>WIDA and DRC Resources</a:t>
            </a:r>
          </a:p>
        </p:txBody>
      </p:sp>
      <p:sp>
        <p:nvSpPr>
          <p:cNvPr id="3" name="Content Placeholder 2">
            <a:extLst>
              <a:ext uri="{FF2B5EF4-FFF2-40B4-BE49-F238E27FC236}">
                <a16:creationId xmlns:a16="http://schemas.microsoft.com/office/drawing/2014/main" id="{527E3DDB-ACFC-C015-0C72-8F45C6B2CB10}"/>
              </a:ext>
            </a:extLst>
          </p:cNvPr>
          <p:cNvSpPr>
            <a:spLocks noGrp="1"/>
          </p:cNvSpPr>
          <p:nvPr>
            <p:ph idx="1"/>
          </p:nvPr>
        </p:nvSpPr>
        <p:spPr/>
        <p:txBody>
          <a:bodyPr/>
          <a:lstStyle/>
          <a:p>
            <a:pPr marL="0" indent="0">
              <a:buNone/>
            </a:pPr>
            <a:r>
              <a:rPr lang="en-US" b="1" dirty="0"/>
              <a:t>WIDA</a:t>
            </a:r>
          </a:p>
          <a:p>
            <a:r>
              <a:rPr lang="en-US" dirty="0">
                <a:hlinkClick r:id="rId3"/>
              </a:rPr>
              <a:t>District and School Coordinator Manual</a:t>
            </a:r>
            <a:endParaRPr lang="en-US" dirty="0"/>
          </a:p>
          <a:p>
            <a:r>
              <a:rPr lang="en-US" dirty="0">
                <a:hlinkClick r:id="rId4"/>
              </a:rPr>
              <a:t>Test Administrator Manual</a:t>
            </a:r>
            <a:endParaRPr lang="en-US" dirty="0"/>
          </a:p>
          <a:p>
            <a:r>
              <a:rPr lang="en-US" dirty="0">
                <a:hlinkClick r:id="rId5"/>
              </a:rPr>
              <a:t>Test Administrator Essentials</a:t>
            </a:r>
            <a:endParaRPr lang="en-US" dirty="0"/>
          </a:p>
          <a:p>
            <a:r>
              <a:rPr lang="en-US" b="0" i="0" dirty="0">
                <a:solidFill>
                  <a:srgbClr val="000000"/>
                </a:solidFill>
                <a:effectLst/>
                <a:latin typeface="HurmeSans2SemiBold"/>
                <a:hlinkClick r:id="rId6"/>
              </a:rPr>
              <a:t>Accessibility and Accommodations Manual</a:t>
            </a:r>
            <a:endParaRPr lang="en-US" b="0" i="0" dirty="0">
              <a:solidFill>
                <a:srgbClr val="000000"/>
              </a:solidFill>
              <a:effectLst/>
              <a:latin typeface="HurmeSans2SemiBold"/>
            </a:endParaRPr>
          </a:p>
          <a:p>
            <a:pPr marL="0" indent="0">
              <a:buNone/>
            </a:pPr>
            <a:endParaRPr lang="en-US" dirty="0">
              <a:solidFill>
                <a:srgbClr val="000000"/>
              </a:solidFill>
              <a:latin typeface="HurmeSans2SemiBold"/>
            </a:endParaRPr>
          </a:p>
          <a:p>
            <a:pPr marL="0" indent="0">
              <a:buNone/>
            </a:pPr>
            <a:r>
              <a:rPr lang="en-US" b="1" dirty="0">
                <a:solidFill>
                  <a:srgbClr val="000000"/>
                </a:solidFill>
                <a:latin typeface="HurmeSans2SemiBold"/>
              </a:rPr>
              <a:t>DRC</a:t>
            </a:r>
          </a:p>
          <a:p>
            <a:r>
              <a:rPr lang="en-US" dirty="0">
                <a:hlinkClick r:id="rId7"/>
              </a:rPr>
              <a:t>WIDA AMS User Guide</a:t>
            </a:r>
            <a:endParaRPr lang="en-US" dirty="0"/>
          </a:p>
          <a:p>
            <a:endParaRPr lang="en-US" b="0" i="0" dirty="0">
              <a:solidFill>
                <a:srgbClr val="000000"/>
              </a:solidFill>
              <a:effectLst/>
              <a:latin typeface="HurmeSans2SemiBold"/>
            </a:endParaRPr>
          </a:p>
          <a:p>
            <a:pPr marL="0" indent="0">
              <a:buNone/>
              <a:defRPr/>
            </a:pPr>
            <a:endParaRPr lang="en-US" dirty="0"/>
          </a:p>
        </p:txBody>
      </p:sp>
      <p:sp>
        <p:nvSpPr>
          <p:cNvPr id="4" name="Slide Number Placeholder 3">
            <a:extLst>
              <a:ext uri="{FF2B5EF4-FFF2-40B4-BE49-F238E27FC236}">
                <a16:creationId xmlns:a16="http://schemas.microsoft.com/office/drawing/2014/main" id="{DDADC437-7293-50CF-4964-5BEE6651BDDA}"/>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2690919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0F49E-BFC5-7186-9D40-4582DD172408}"/>
              </a:ext>
            </a:extLst>
          </p:cNvPr>
          <p:cNvSpPr>
            <a:spLocks noGrp="1"/>
          </p:cNvSpPr>
          <p:nvPr>
            <p:ph type="ctrTitle"/>
          </p:nvPr>
        </p:nvSpPr>
        <p:spPr/>
        <p:txBody>
          <a:bodyPr/>
          <a:lstStyle/>
          <a:p>
            <a:r>
              <a:rPr lang="en-US" dirty="0"/>
              <a:t>Assessment Development Opportunities</a:t>
            </a:r>
          </a:p>
        </p:txBody>
      </p:sp>
      <p:sp>
        <p:nvSpPr>
          <p:cNvPr id="4" name="Slide Number Placeholder 3">
            <a:extLst>
              <a:ext uri="{FF2B5EF4-FFF2-40B4-BE49-F238E27FC236}">
                <a16:creationId xmlns:a16="http://schemas.microsoft.com/office/drawing/2014/main" id="{AFB4BA02-41F0-4B6A-2217-5A257D402F52}"/>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607575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C410-62A0-FD87-FBEC-4D451E630DEB}"/>
              </a:ext>
            </a:extLst>
          </p:cNvPr>
          <p:cNvSpPr>
            <a:spLocks noGrp="1"/>
          </p:cNvSpPr>
          <p:nvPr>
            <p:ph type="title"/>
          </p:nvPr>
        </p:nvSpPr>
        <p:spPr>
          <a:xfrm>
            <a:off x="289154" y="447945"/>
            <a:ext cx="6081865" cy="756418"/>
          </a:xfrm>
        </p:spPr>
        <p:txBody>
          <a:bodyPr/>
          <a:lstStyle/>
          <a:p>
            <a:r>
              <a:rPr lang="en-US" dirty="0">
                <a:hlinkClick r:id="rId2"/>
              </a:rPr>
              <a:t>WIDA Assessments</a:t>
            </a:r>
            <a:endParaRPr lang="en-US" dirty="0"/>
          </a:p>
        </p:txBody>
      </p:sp>
      <p:pic>
        <p:nvPicPr>
          <p:cNvPr id="6" name="Content Placeholder 5">
            <a:extLst>
              <a:ext uri="{FF2B5EF4-FFF2-40B4-BE49-F238E27FC236}">
                <a16:creationId xmlns:a16="http://schemas.microsoft.com/office/drawing/2014/main" id="{B4D32D13-D571-CA2A-77B9-7B0C2CB1109A}"/>
              </a:ext>
            </a:extLst>
          </p:cNvPr>
          <p:cNvPicPr>
            <a:picLocks noGrp="1" noChangeAspect="1"/>
          </p:cNvPicPr>
          <p:nvPr>
            <p:ph idx="1"/>
          </p:nvPr>
        </p:nvPicPr>
        <p:blipFill>
          <a:blip r:embed="rId3"/>
          <a:stretch>
            <a:fillRect/>
          </a:stretch>
        </p:blipFill>
        <p:spPr>
          <a:xfrm>
            <a:off x="1315085" y="1446090"/>
            <a:ext cx="6513829" cy="5060217"/>
          </a:xfrm>
        </p:spPr>
      </p:pic>
      <p:sp>
        <p:nvSpPr>
          <p:cNvPr id="4" name="Slide Number Placeholder 3">
            <a:extLst>
              <a:ext uri="{FF2B5EF4-FFF2-40B4-BE49-F238E27FC236}">
                <a16:creationId xmlns:a16="http://schemas.microsoft.com/office/drawing/2014/main" id="{4EB09534-8F7B-31C9-FE47-A9FDAE1FF4B6}"/>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1226779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CMAS</a:t>
            </a:r>
          </a:p>
        </p:txBody>
      </p:sp>
      <p:sp>
        <p:nvSpPr>
          <p:cNvPr id="3" name="Content Placeholder 2"/>
          <p:cNvSpPr>
            <a:spLocks noGrp="1"/>
          </p:cNvSpPr>
          <p:nvPr>
            <p:ph idx="1"/>
          </p:nvPr>
        </p:nvSpPr>
        <p:spPr>
          <a:xfrm>
            <a:off x="274320" y="1463040"/>
            <a:ext cx="8560398" cy="4640674"/>
          </a:xfrm>
        </p:spPr>
        <p:txBody>
          <a:bodyPr vert="horz" lIns="0" tIns="0" rIns="0" bIns="45720" rtlCol="0" anchor="t">
            <a:normAutofit/>
          </a:bodyPr>
          <a:lstStyle/>
          <a:p>
            <a:pPr>
              <a:lnSpc>
                <a:spcPct val="100000"/>
              </a:lnSpc>
            </a:pPr>
            <a:r>
              <a:rPr lang="en-US" sz="2000" b="1" dirty="0">
                <a:solidFill>
                  <a:schemeClr val="tx1"/>
                </a:solidFill>
              </a:rPr>
              <a:t>Educator input</a:t>
            </a:r>
            <a:r>
              <a:rPr lang="en-US" sz="2000" dirty="0">
                <a:solidFill>
                  <a:schemeClr val="tx1"/>
                </a:solidFill>
              </a:rPr>
              <a:t> is critical to Colorado's state assessment development and validation process. Educators may participate in committees related to the following state assessments: </a:t>
            </a:r>
          </a:p>
          <a:p>
            <a:pPr marL="1028700" lvl="1" indent="-342900">
              <a:lnSpc>
                <a:spcPct val="100000"/>
              </a:lnSpc>
            </a:pPr>
            <a:r>
              <a:rPr lang="en-US" dirty="0">
                <a:solidFill>
                  <a:schemeClr val="tx1"/>
                </a:solidFill>
              </a:rPr>
              <a:t>Colorado Measures of Academic Success (CMAS): Science, Social Studies, Mathematics and English Language Arts/Literacy (ELA)</a:t>
            </a:r>
          </a:p>
          <a:p>
            <a:pPr marL="1028700" lvl="1" indent="-342900">
              <a:lnSpc>
                <a:spcPct val="100000"/>
              </a:lnSpc>
            </a:pPr>
            <a:r>
              <a:rPr lang="en-US" dirty="0"/>
              <a:t>Colorado Spanish Language Arts (CSLA)</a:t>
            </a:r>
          </a:p>
          <a:p>
            <a:pPr marL="1028700" lvl="1" indent="-342900">
              <a:lnSpc>
                <a:spcPct val="100000"/>
              </a:lnSpc>
            </a:pPr>
            <a:r>
              <a:rPr lang="en-US" dirty="0">
                <a:solidFill>
                  <a:schemeClr val="tx1"/>
                </a:solidFill>
              </a:rPr>
              <a:t>Colorado Alternate </a:t>
            </a:r>
            <a:r>
              <a:rPr lang="en-US" dirty="0"/>
              <a:t>(CoAlt) Assessment: </a:t>
            </a:r>
            <a:r>
              <a:rPr lang="en-US" dirty="0">
                <a:solidFill>
                  <a:schemeClr val="tx1"/>
                </a:solidFill>
              </a:rPr>
              <a:t>Science and Social Studies</a:t>
            </a:r>
          </a:p>
          <a:p>
            <a:pPr marL="1028700" lvl="1" indent="-342900">
              <a:lnSpc>
                <a:spcPct val="100000"/>
              </a:lnSpc>
            </a:pPr>
            <a:endParaRPr lang="en-US" b="0" i="0" u="sng" dirty="0">
              <a:effectLst/>
              <a:latin typeface="SourceSansProRegular"/>
              <a:hlinkClick r:id="rId2"/>
            </a:endParaRPr>
          </a:p>
          <a:p>
            <a:pPr marL="457200" lvl="1" indent="0">
              <a:lnSpc>
                <a:spcPct val="100000"/>
              </a:lnSpc>
              <a:buNone/>
            </a:pPr>
            <a:r>
              <a:rPr lang="en-US" dirty="0">
                <a:solidFill>
                  <a:srgbClr val="0070C0"/>
                </a:solidFill>
                <a:hlinkClick r:id="rId2">
                  <a:extLst>
                    <a:ext uri="{A12FA001-AC4F-418D-AE19-62706E023703}">
                      <ahyp:hlinkClr xmlns:ahyp="http://schemas.microsoft.com/office/drawing/2018/hyperlinkcolor" val="tx"/>
                    </a:ext>
                  </a:extLst>
                </a:hlinkClick>
              </a:rPr>
              <a:t>State Assessment Development Flyer</a:t>
            </a:r>
            <a:endParaRPr lang="en-US" dirty="0">
              <a:solidFill>
                <a:srgbClr val="0070C0"/>
              </a:solidFill>
            </a:endParaRPr>
          </a:p>
          <a:p>
            <a:pPr marL="457200" lvl="1" indent="0">
              <a:lnSpc>
                <a:spcPct val="100000"/>
              </a:lnSpc>
              <a:buNone/>
            </a:pPr>
            <a:endParaRPr lang="en-US" dirty="0"/>
          </a:p>
          <a:p>
            <a:pPr marL="457200" lvl="1" indent="0">
              <a:lnSpc>
                <a:spcPct val="100000"/>
              </a:lnSpc>
              <a:buNone/>
            </a:pPr>
            <a:r>
              <a:rPr lang="en-US" dirty="0"/>
              <a:t>Join the Colorado Educator Pool for</a:t>
            </a:r>
            <a:br>
              <a:rPr lang="en-US" dirty="0"/>
            </a:br>
            <a:r>
              <a:rPr lang="en-US" dirty="0"/>
              <a:t>assessment development committee selection:</a:t>
            </a:r>
          </a:p>
          <a:p>
            <a:pPr marL="457200" lvl="1" indent="0">
              <a:lnSpc>
                <a:spcPct val="100000"/>
              </a:lnSpc>
              <a:buNone/>
            </a:pPr>
            <a:r>
              <a:rPr lang="en-US" dirty="0">
                <a:hlinkClick r:id="rId3"/>
              </a:rPr>
              <a:t>CDE Assessment Educator Database</a:t>
            </a:r>
            <a:r>
              <a:rPr lang="en-US" dirty="0"/>
              <a:t> </a:t>
            </a:r>
            <a:endParaRPr lang="en-US" dirty="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45</a:t>
            </a:fld>
            <a:endParaRPr lang="en-US" dirty="0"/>
          </a:p>
        </p:txBody>
      </p:sp>
      <p:grpSp>
        <p:nvGrpSpPr>
          <p:cNvPr id="12" name="Group 11" descr="QR code to access the CDE Assessment Educator Database">
            <a:extLst>
              <a:ext uri="{FF2B5EF4-FFF2-40B4-BE49-F238E27FC236}">
                <a16:creationId xmlns:a16="http://schemas.microsoft.com/office/drawing/2014/main" id="{5D3B0AB5-8834-7906-B3F9-883E7B342B88}"/>
              </a:ext>
            </a:extLst>
          </p:cNvPr>
          <p:cNvGrpSpPr/>
          <p:nvPr/>
        </p:nvGrpSpPr>
        <p:grpSpPr>
          <a:xfrm>
            <a:off x="6015772" y="3810108"/>
            <a:ext cx="2603781" cy="3047892"/>
            <a:chOff x="6015772" y="3810108"/>
            <a:chExt cx="2603781" cy="3047892"/>
          </a:xfrm>
        </p:grpSpPr>
        <p:pic>
          <p:nvPicPr>
            <p:cNvPr id="6" name="Picture 5" descr="A QR code over white background.">
              <a:extLst>
                <a:ext uri="{FF2B5EF4-FFF2-40B4-BE49-F238E27FC236}">
                  <a16:creationId xmlns:a16="http://schemas.microsoft.com/office/drawing/2014/main" id="{1F7C3E27-16C1-6B96-8F4F-2A1D209AA357}"/>
                </a:ext>
              </a:extLst>
            </p:cNvPr>
            <p:cNvPicPr>
              <a:picLocks noChangeAspect="1"/>
            </p:cNvPicPr>
            <p:nvPr/>
          </p:nvPicPr>
          <p:blipFill>
            <a:blip r:embed="rId4"/>
            <a:stretch>
              <a:fillRect/>
            </a:stretch>
          </p:blipFill>
          <p:spPr>
            <a:xfrm>
              <a:off x="6732222" y="3810108"/>
              <a:ext cx="1781175" cy="1800225"/>
            </a:xfrm>
            <a:prstGeom prst="rect">
              <a:avLst/>
            </a:prstGeom>
            <a:ln w="57150">
              <a:solidFill>
                <a:srgbClr val="E26510"/>
              </a:solidFill>
            </a:ln>
            <a:effectLst>
              <a:outerShdw blurRad="50800" dist="38100" algn="l" rotWithShape="0">
                <a:prstClr val="black">
                  <a:alpha val="40000"/>
                </a:prstClr>
              </a:outerShdw>
            </a:effectLst>
          </p:spPr>
        </p:pic>
        <p:pic>
          <p:nvPicPr>
            <p:cNvPr id="8" name="Graphic 7" descr="Line arrow: Clockwise curve with solid fill">
              <a:extLst>
                <a:ext uri="{FF2B5EF4-FFF2-40B4-BE49-F238E27FC236}">
                  <a16:creationId xmlns:a16="http://schemas.microsoft.com/office/drawing/2014/main" id="{B7354D2B-33D9-3DFB-2F99-EE38B4369E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2226245">
              <a:off x="6015772" y="4929731"/>
              <a:ext cx="914400" cy="914400"/>
            </a:xfrm>
            <a:prstGeom prst="rect">
              <a:avLst/>
            </a:prstGeom>
            <a:effectLst>
              <a:outerShdw blurRad="50800" dist="38100" algn="l" rotWithShape="0">
                <a:prstClr val="black">
                  <a:alpha val="40000"/>
                </a:prstClr>
              </a:outerShdw>
            </a:effectLst>
          </p:spPr>
        </p:pic>
        <p:sp>
          <p:nvSpPr>
            <p:cNvPr id="9" name="TextBox 8">
              <a:extLst>
                <a:ext uri="{FF2B5EF4-FFF2-40B4-BE49-F238E27FC236}">
                  <a16:creationId xmlns:a16="http://schemas.microsoft.com/office/drawing/2014/main" id="{33CF142D-F2B0-A055-5763-7F19A2437822}"/>
                </a:ext>
              </a:extLst>
            </p:cNvPr>
            <p:cNvSpPr txBox="1"/>
            <p:nvPr/>
          </p:nvSpPr>
          <p:spPr>
            <a:xfrm>
              <a:off x="6626064" y="5610333"/>
              <a:ext cx="1993489" cy="584775"/>
            </a:xfrm>
            <a:prstGeom prst="rect">
              <a:avLst/>
            </a:prstGeom>
            <a:noFill/>
            <a:effectLst>
              <a:outerShdw blurRad="50800" dist="38100" algn="l" rotWithShape="0">
                <a:prstClr val="black">
                  <a:alpha val="16000"/>
                </a:prstClr>
              </a:outerShdw>
            </a:effectLst>
          </p:spPr>
          <p:txBody>
            <a:bodyPr wrap="square" rtlCol="0">
              <a:spAutoFit/>
            </a:bodyPr>
            <a:lstStyle/>
            <a:p>
              <a:pPr algn="ctr"/>
              <a:r>
                <a:rPr lang="en-US" sz="3200" b="1" dirty="0">
                  <a:solidFill>
                    <a:srgbClr val="E26510"/>
                  </a:solidFill>
                </a:rPr>
                <a:t>Scan Here!</a:t>
              </a:r>
            </a:p>
          </p:txBody>
        </p:sp>
        <p:pic>
          <p:nvPicPr>
            <p:cNvPr id="11" name="Graphic 10" descr="Woman taking a photo">
              <a:extLst>
                <a:ext uri="{FF2B5EF4-FFF2-40B4-BE49-F238E27FC236}">
                  <a16:creationId xmlns:a16="http://schemas.microsoft.com/office/drawing/2014/main" id="{C453DD51-47BC-5A63-BACC-C08DC5F91C7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75368" b="46182"/>
            <a:stretch/>
          </p:blipFill>
          <p:spPr>
            <a:xfrm>
              <a:off x="6130676" y="5169430"/>
              <a:ext cx="601546" cy="1688570"/>
            </a:xfrm>
            <a:prstGeom prst="rect">
              <a:avLst/>
            </a:prstGeom>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1155059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6427698-5F96-F0E5-7D67-CA1CD5EDE31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t="2818" r="13816" b="6271"/>
          <a:stretch/>
        </p:blipFill>
        <p:spPr>
          <a:xfrm>
            <a:off x="0" y="0"/>
            <a:ext cx="9144000" cy="6857990"/>
          </a:xfrm>
          <a:prstGeom prst="rect">
            <a:avLst/>
          </a:prstGeom>
        </p:spPr>
      </p:pic>
      <p:sp>
        <p:nvSpPr>
          <p:cNvPr id="4" name="Slide Number Placeholder 3"/>
          <p:cNvSpPr>
            <a:spLocks noGrp="1"/>
          </p:cNvSpPr>
          <p:nvPr>
            <p:ph type="sldNum" sz="quarter" idx="10"/>
          </p:nvPr>
        </p:nvSpPr>
        <p:spPr>
          <a:prstGeom prst="rect">
            <a:avLst/>
          </a:prstGeom>
        </p:spPr>
        <p:txBody>
          <a:bodyPr>
            <a:normAutofit/>
          </a:bodyPr>
          <a:lstStyle/>
          <a:p>
            <a:pPr algn="r">
              <a:spcAft>
                <a:spcPts val="600"/>
              </a:spcAft>
            </a:pPr>
            <a:fld id="{67726FA2-3EC9-4717-AD62-D8C823692DD3}" type="slidenum">
              <a:rPr lang="en-US" sz="1000"/>
              <a:pPr algn="r">
                <a:spcAft>
                  <a:spcPts val="600"/>
                </a:spcAft>
              </a:pPr>
              <a:t>46</a:t>
            </a:fld>
            <a:endParaRPr lang="en-US" sz="1000" dirty="0"/>
          </a:p>
        </p:txBody>
      </p:sp>
      <p:sp>
        <p:nvSpPr>
          <p:cNvPr id="2" name="Title 1"/>
          <p:cNvSpPr>
            <a:spLocks noGrp="1"/>
          </p:cNvSpPr>
          <p:nvPr>
            <p:ph type="ctrTitle" idx="4294967295"/>
          </p:nvPr>
        </p:nvSpPr>
        <p:spPr>
          <a:xfrm>
            <a:off x="185908" y="1122363"/>
            <a:ext cx="5674837" cy="2557782"/>
          </a:xfrm>
        </p:spPr>
        <p:txBody>
          <a:bodyPr anchor="b">
            <a:normAutofit/>
          </a:bodyPr>
          <a:lstStyle/>
          <a:p>
            <a:pPr algn="l"/>
            <a:r>
              <a:rPr lang="en-US" sz="4000" dirty="0">
                <a:latin typeface="+mn-lt"/>
              </a:rPr>
              <a:t>Thank you for attending the 2024-25 DAC Training. </a:t>
            </a:r>
            <a:br>
              <a:rPr lang="en-US" dirty="0">
                <a:latin typeface="+mn-lt"/>
              </a:rPr>
            </a:br>
            <a:endParaRPr lang="en-US" dirty="0">
              <a:latin typeface="+mn-lt"/>
            </a:endParaRPr>
          </a:p>
        </p:txBody>
      </p:sp>
      <p:sp>
        <p:nvSpPr>
          <p:cNvPr id="3" name="Subtitle 2"/>
          <p:cNvSpPr>
            <a:spLocks noGrp="1"/>
          </p:cNvSpPr>
          <p:nvPr>
            <p:ph type="subTitle" idx="4294967295"/>
          </p:nvPr>
        </p:nvSpPr>
        <p:spPr>
          <a:xfrm>
            <a:off x="245193" y="4416354"/>
            <a:ext cx="4423522" cy="1208088"/>
          </a:xfrm>
        </p:spPr>
        <p:txBody>
          <a:bodyPr>
            <a:normAutofit/>
          </a:bodyPr>
          <a:lstStyle/>
          <a:p>
            <a:pPr marL="0" indent="0" algn="l">
              <a:buNone/>
            </a:pPr>
            <a:r>
              <a:rPr lang="en-US" sz="2000" dirty="0"/>
              <a:t>DAC Security Agreement (to be completed ONLY by the official DAC) </a:t>
            </a:r>
          </a:p>
          <a:p>
            <a:pPr marL="0" indent="0" algn="l">
              <a:buNone/>
            </a:pPr>
            <a:r>
              <a:rPr lang="en-US" sz="2000" dirty="0">
                <a:solidFill>
                  <a:srgbClr val="7030A0"/>
                </a:solidFill>
                <a:hlinkClick r:id="rId4">
                  <a:extLst>
                    <a:ext uri="{A12FA001-AC4F-418D-AE19-62706E023703}">
                      <ahyp:hlinkClr xmlns:ahyp="http://schemas.microsoft.com/office/drawing/2018/hyperlinkcolor" val="tx"/>
                    </a:ext>
                  </a:extLst>
                </a:hlinkClick>
              </a:rPr>
              <a:t>https://forms.office.com/r/bkAVypeaYw</a:t>
            </a:r>
            <a:r>
              <a:rPr lang="en-US" sz="2000" dirty="0">
                <a:solidFill>
                  <a:srgbClr val="7030A0"/>
                </a:solidFill>
              </a:rPr>
              <a:t> </a:t>
            </a:r>
          </a:p>
          <a:p>
            <a:pPr marL="0" indent="0" algn="l">
              <a:buNone/>
            </a:pPr>
            <a:endParaRPr lang="en-US" sz="1800" dirty="0"/>
          </a:p>
        </p:txBody>
      </p:sp>
      <p:pic>
        <p:nvPicPr>
          <p:cNvPr id="6" name="Picture 5" descr="CDE Logo&#10;Colorado Department of Education">
            <a:extLst>
              <a:ext uri="{FF2B5EF4-FFF2-40B4-BE49-F238E27FC236}">
                <a16:creationId xmlns:a16="http://schemas.microsoft.com/office/drawing/2014/main" id="{A8518094-5064-C4ED-408D-0333E43141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2437" y="281940"/>
            <a:ext cx="2662763" cy="1680845"/>
          </a:xfrm>
          <a:prstGeom prst="rect">
            <a:avLst/>
          </a:prstGeom>
        </p:spPr>
      </p:pic>
      <p:pic>
        <p:nvPicPr>
          <p:cNvPr id="7" name="Picture 6" descr="A qr code on a green square&#10;&#10;Description automatically generated">
            <a:extLst>
              <a:ext uri="{FF2B5EF4-FFF2-40B4-BE49-F238E27FC236}">
                <a16:creationId xmlns:a16="http://schemas.microsoft.com/office/drawing/2014/main" id="{E00A0C9D-0B89-D675-0FFF-86974DB689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8764" y="3182814"/>
            <a:ext cx="3675186" cy="3675186"/>
          </a:xfrm>
          <a:prstGeom prst="rect">
            <a:avLst/>
          </a:prstGeom>
        </p:spPr>
      </p:pic>
    </p:spTree>
    <p:extLst>
      <p:ext uri="{BB962C8B-B14F-4D97-AF65-F5344CB8AC3E}">
        <p14:creationId xmlns:p14="http://schemas.microsoft.com/office/powerpoint/2010/main" val="179601226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11" y="279399"/>
            <a:ext cx="6081865" cy="756418"/>
          </a:xfrm>
        </p:spPr>
        <p:txBody>
          <a:bodyPr anchor="ctr">
            <a:normAutofit/>
          </a:bodyPr>
          <a:lstStyle/>
          <a:p>
            <a:r>
              <a:rPr lang="en-US" sz="3600" dirty="0">
                <a:latin typeface="+mn-lt"/>
              </a:rPr>
              <a:t>Agenda</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a:t>
            </a:fld>
            <a:endParaRPr lang="en-US" dirty="0"/>
          </a:p>
        </p:txBody>
      </p:sp>
      <p:graphicFrame>
        <p:nvGraphicFramePr>
          <p:cNvPr id="7" name="Content Placeholder 6">
            <a:extLst>
              <a:ext uri="{FF2B5EF4-FFF2-40B4-BE49-F238E27FC236}">
                <a16:creationId xmlns:a16="http://schemas.microsoft.com/office/drawing/2014/main" id="{89954C97-BF74-FD48-B0BE-5F82756E6747}"/>
              </a:ext>
            </a:extLst>
          </p:cNvPr>
          <p:cNvGraphicFramePr>
            <a:graphicFrameLocks noGrp="1"/>
          </p:cNvGraphicFramePr>
          <p:nvPr>
            <p:ph idx="1"/>
            <p:extLst>
              <p:ext uri="{D42A27DB-BD31-4B8C-83A1-F6EECF244321}">
                <p14:modId xmlns:p14="http://schemas.microsoft.com/office/powerpoint/2010/main" val="1778478776"/>
              </p:ext>
            </p:extLst>
          </p:nvPr>
        </p:nvGraphicFramePr>
        <p:xfrm>
          <a:off x="628650" y="1463675"/>
          <a:ext cx="7886700" cy="4333240"/>
        </p:xfrm>
        <a:graphic>
          <a:graphicData uri="http://schemas.openxmlformats.org/drawingml/2006/table">
            <a:tbl>
              <a:tblPr firstRow="1" bandRow="1">
                <a:tableStyleId>{2D5ABB26-0587-4C30-8999-92F81FD0307C}</a:tableStyleId>
              </a:tblPr>
              <a:tblGrid>
                <a:gridCol w="7886700">
                  <a:extLst>
                    <a:ext uri="{9D8B030D-6E8A-4147-A177-3AD203B41FA5}">
                      <a16:colId xmlns:a16="http://schemas.microsoft.com/office/drawing/2014/main" val="1144916506"/>
                    </a:ext>
                  </a:extLst>
                </a:gridCol>
              </a:tblGrid>
              <a:tr h="370840">
                <a:tc>
                  <a:txBody>
                    <a:bodyPr/>
                    <a:lstStyle/>
                    <a:p>
                      <a:r>
                        <a:rPr lang="en-US" sz="2000" b="1" dirty="0"/>
                        <a:t>ACCESS for ELLs District Assessment Coordinator Training 2024-2025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44846"/>
                  </a:ext>
                </a:extLst>
              </a:tr>
              <a:tr h="370840">
                <a:tc>
                  <a:txBody>
                    <a:bodyPr/>
                    <a:lstStyle/>
                    <a:p>
                      <a:r>
                        <a:rPr lang="en-US" sz="2000" dirty="0"/>
                        <a:t>About ACCESS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74251"/>
                  </a:ext>
                </a:extLst>
              </a:tr>
              <a:tr h="370840">
                <a:tc>
                  <a:txBody>
                    <a:bodyPr/>
                    <a:lstStyle/>
                    <a:p>
                      <a:r>
                        <a:rPr lang="en-US" sz="2000" dirty="0"/>
                        <a:t>Key Players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346125"/>
                  </a:ext>
                </a:extLst>
              </a:tr>
              <a:tr h="370840">
                <a:tc>
                  <a:txBody>
                    <a:bodyPr/>
                    <a:lstStyle/>
                    <a:p>
                      <a:r>
                        <a:rPr lang="en-US" sz="2000" dirty="0"/>
                        <a:t>Important Dates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966221"/>
                  </a:ext>
                </a:extLst>
              </a:tr>
              <a:tr h="370840">
                <a:tc>
                  <a:txBody>
                    <a:bodyPr/>
                    <a:lstStyle/>
                    <a:p>
                      <a:r>
                        <a:rPr lang="en-US" sz="2000" dirty="0"/>
                        <a:t>Student Participation</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04751"/>
                  </a:ext>
                </a:extLst>
              </a:tr>
              <a:tr h="370840">
                <a:tc>
                  <a:txBody>
                    <a:bodyPr/>
                    <a:lstStyle/>
                    <a:p>
                      <a:r>
                        <a:rPr lang="en-US" sz="2000" dirty="0"/>
                        <a:t>New for 2024-2025</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5963"/>
                  </a:ext>
                </a:extLst>
              </a:tr>
              <a:tr h="370840">
                <a:tc>
                  <a:txBody>
                    <a:bodyPr/>
                    <a:lstStyle/>
                    <a:p>
                      <a:r>
                        <a:rPr lang="en-US" sz="2000" dirty="0"/>
                        <a:t>Security and Training Requirements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683764"/>
                  </a:ext>
                </a:extLst>
              </a:tr>
              <a:tr h="370840">
                <a:tc>
                  <a:txBody>
                    <a:bodyPr/>
                    <a:lstStyle/>
                    <a:p>
                      <a:r>
                        <a:rPr lang="en-US" sz="2000" dirty="0"/>
                        <a:t>Materials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06198"/>
                  </a:ext>
                </a:extLst>
              </a:tr>
              <a:tr h="370840">
                <a:tc>
                  <a:txBody>
                    <a:bodyPr/>
                    <a:lstStyle/>
                    <a:p>
                      <a:r>
                        <a:rPr lang="en-US" sz="2000" dirty="0"/>
                        <a:t>Communication and Resources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9681464"/>
                  </a:ext>
                </a:extLst>
              </a:tr>
              <a:tr h="370840">
                <a:tc>
                  <a:txBody>
                    <a:bodyPr/>
                    <a:lstStyle/>
                    <a:p>
                      <a:r>
                        <a:rPr lang="en-US" sz="2000" dirty="0"/>
                        <a:t>Assessment Development Opportunities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593055"/>
                  </a:ext>
                </a:extLst>
              </a:tr>
              <a:tr h="370840">
                <a:tc>
                  <a:txBody>
                    <a:bodyPr/>
                    <a:lstStyle/>
                    <a:p>
                      <a:endParaRPr lang="en-US" dirty="0"/>
                    </a:p>
                  </a:txBody>
                  <a:tcP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2339164"/>
                  </a:ext>
                </a:extLst>
              </a:tr>
            </a:tbl>
          </a:graphicData>
        </a:graphic>
      </p:graphicFrame>
    </p:spTree>
    <p:extLst>
      <p:ext uri="{BB962C8B-B14F-4D97-AF65-F5344CB8AC3E}">
        <p14:creationId xmlns:p14="http://schemas.microsoft.com/office/powerpoint/2010/main" val="399548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C0B18-91D7-097F-5CAB-164E1253AA72}"/>
              </a:ext>
            </a:extLst>
          </p:cNvPr>
          <p:cNvSpPr>
            <a:spLocks noGrp="1"/>
          </p:cNvSpPr>
          <p:nvPr>
            <p:ph type="title"/>
          </p:nvPr>
        </p:nvSpPr>
        <p:spPr>
          <a:xfrm>
            <a:off x="324323" y="465529"/>
            <a:ext cx="6081865" cy="756418"/>
          </a:xfrm>
        </p:spPr>
        <p:txBody>
          <a:bodyPr/>
          <a:lstStyle/>
          <a:p>
            <a:r>
              <a:rPr lang="en-US" dirty="0"/>
              <a:t>What is the ACCESS Assessment?</a:t>
            </a:r>
          </a:p>
        </p:txBody>
      </p:sp>
      <p:sp>
        <p:nvSpPr>
          <p:cNvPr id="6" name="Content Placeholder 5">
            <a:extLst>
              <a:ext uri="{FF2B5EF4-FFF2-40B4-BE49-F238E27FC236}">
                <a16:creationId xmlns:a16="http://schemas.microsoft.com/office/drawing/2014/main" id="{F73CF931-CF31-82E3-A9D3-68249D63A3B1}"/>
              </a:ext>
            </a:extLst>
          </p:cNvPr>
          <p:cNvSpPr>
            <a:spLocks noGrp="1"/>
          </p:cNvSpPr>
          <p:nvPr>
            <p:ph idx="1"/>
          </p:nvPr>
        </p:nvSpPr>
        <p:spPr/>
        <p:txBody>
          <a:bodyPr/>
          <a:lstStyle/>
          <a:p>
            <a:pPr marL="0" indent="0">
              <a:buNone/>
            </a:pPr>
            <a:r>
              <a:rPr lang="en-US" sz="2000" dirty="0"/>
              <a:t>ACCESS for ELLs is a standardized assessment that measures English language proficiency.</a:t>
            </a:r>
          </a:p>
          <a:p>
            <a:pPr marL="0" indent="0">
              <a:buNone/>
            </a:pPr>
            <a:r>
              <a:rPr lang="en-US" sz="2000" dirty="0"/>
              <a:t>Purpose:</a:t>
            </a:r>
          </a:p>
          <a:p>
            <a:r>
              <a:rPr lang="en-US" sz="2000" dirty="0"/>
              <a:t>Helps educators make decisions about students' English language development.</a:t>
            </a:r>
          </a:p>
          <a:p>
            <a:r>
              <a:rPr lang="en-US" sz="2000" dirty="0"/>
              <a:t>Assists in appropriate program and instructional planning.</a:t>
            </a:r>
          </a:p>
          <a:p>
            <a:r>
              <a:rPr lang="en-US" sz="2000" dirty="0"/>
              <a:t>Meets state (Colorado Senate Bill 109, House Bill 14-1298) and federal requirements (Civil Rights Act, Every Student Succeeds Act).</a:t>
            </a:r>
          </a:p>
          <a:p>
            <a:endParaRPr lang="en-US" dirty="0"/>
          </a:p>
        </p:txBody>
      </p:sp>
      <p:sp>
        <p:nvSpPr>
          <p:cNvPr id="5" name="Slide Number Placeholder 4">
            <a:extLst>
              <a:ext uri="{FF2B5EF4-FFF2-40B4-BE49-F238E27FC236}">
                <a16:creationId xmlns:a16="http://schemas.microsoft.com/office/drawing/2014/main" id="{E1202EC0-91E0-8AE3-8A24-67F7AF195021}"/>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61502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FAE2-1ABD-9973-B0BE-8EFC17EF7421}"/>
              </a:ext>
            </a:extLst>
          </p:cNvPr>
          <p:cNvSpPr>
            <a:spLocks noGrp="1"/>
          </p:cNvSpPr>
          <p:nvPr>
            <p:ph type="title"/>
          </p:nvPr>
        </p:nvSpPr>
        <p:spPr>
          <a:xfrm>
            <a:off x="297946" y="483115"/>
            <a:ext cx="6081865" cy="756418"/>
          </a:xfrm>
        </p:spPr>
        <p:txBody>
          <a:bodyPr/>
          <a:lstStyle/>
          <a:p>
            <a:r>
              <a:rPr lang="en-US" dirty="0"/>
              <a:t>Assessment Format</a:t>
            </a:r>
          </a:p>
        </p:txBody>
      </p:sp>
      <p:sp>
        <p:nvSpPr>
          <p:cNvPr id="3" name="Content Placeholder 2">
            <a:extLst>
              <a:ext uri="{FF2B5EF4-FFF2-40B4-BE49-F238E27FC236}">
                <a16:creationId xmlns:a16="http://schemas.microsoft.com/office/drawing/2014/main" id="{6A05DC5B-E0B5-E0D2-2729-DF04B556CA31}"/>
              </a:ext>
            </a:extLst>
          </p:cNvPr>
          <p:cNvSpPr>
            <a:spLocks noGrp="1"/>
          </p:cNvSpPr>
          <p:nvPr>
            <p:ph idx="1"/>
          </p:nvPr>
        </p:nvSpPr>
        <p:spPr/>
        <p:txBody>
          <a:bodyPr/>
          <a:lstStyle/>
          <a:p>
            <a:r>
              <a:rPr lang="en-US" sz="2000" dirty="0"/>
              <a:t>Kindergarten ACCESS: Paper-based, game-like format.</a:t>
            </a:r>
          </a:p>
          <a:p>
            <a:r>
              <a:rPr lang="en-US" sz="2000" dirty="0"/>
              <a:t>ACCESS for ELLs (Grades 1-12): Primarily computer-based; some parts on paper.</a:t>
            </a:r>
          </a:p>
          <a:p>
            <a:r>
              <a:rPr lang="en-US" sz="2000" dirty="0"/>
              <a:t>Alternate ACCESS: For students with significant cognitive disabilities; large-print and paper-based.</a:t>
            </a:r>
          </a:p>
          <a:p>
            <a:endParaRPr lang="en-US" dirty="0"/>
          </a:p>
        </p:txBody>
      </p:sp>
      <p:sp>
        <p:nvSpPr>
          <p:cNvPr id="4" name="Slide Number Placeholder 3">
            <a:extLst>
              <a:ext uri="{FF2B5EF4-FFF2-40B4-BE49-F238E27FC236}">
                <a16:creationId xmlns:a16="http://schemas.microsoft.com/office/drawing/2014/main" id="{97885E93-DA9F-5B66-F703-7B693BCD1F19}"/>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80424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DC247-792F-EB1F-3665-83BF83ED5E56}"/>
              </a:ext>
            </a:extLst>
          </p:cNvPr>
          <p:cNvSpPr>
            <a:spLocks noGrp="1"/>
          </p:cNvSpPr>
          <p:nvPr>
            <p:ph type="ctrTitle"/>
          </p:nvPr>
        </p:nvSpPr>
        <p:spPr/>
        <p:txBody>
          <a:bodyPr/>
          <a:lstStyle/>
          <a:p>
            <a:r>
              <a:rPr lang="en-US" dirty="0"/>
              <a:t>Key Players</a:t>
            </a:r>
          </a:p>
        </p:txBody>
      </p:sp>
      <p:sp>
        <p:nvSpPr>
          <p:cNvPr id="4" name="Slide Number Placeholder 3">
            <a:extLst>
              <a:ext uri="{FF2B5EF4-FFF2-40B4-BE49-F238E27FC236}">
                <a16:creationId xmlns:a16="http://schemas.microsoft.com/office/drawing/2014/main" id="{8E5181A5-FA1D-13E1-6AA3-AE4B042DFFAA}"/>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428651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0DD7-B843-000B-26F4-E1790C4F5F04}"/>
              </a:ext>
            </a:extLst>
          </p:cNvPr>
          <p:cNvSpPr>
            <a:spLocks noGrp="1"/>
          </p:cNvSpPr>
          <p:nvPr>
            <p:ph type="title"/>
          </p:nvPr>
        </p:nvSpPr>
        <p:spPr>
          <a:xfrm>
            <a:off x="297947" y="483114"/>
            <a:ext cx="6081865" cy="756418"/>
          </a:xfrm>
        </p:spPr>
        <p:txBody>
          <a:bodyPr/>
          <a:lstStyle/>
          <a:p>
            <a:r>
              <a:rPr lang="en-US" dirty="0"/>
              <a:t>District Level</a:t>
            </a:r>
          </a:p>
        </p:txBody>
      </p:sp>
      <p:sp>
        <p:nvSpPr>
          <p:cNvPr id="3" name="Content Placeholder 2">
            <a:extLst>
              <a:ext uri="{FF2B5EF4-FFF2-40B4-BE49-F238E27FC236}">
                <a16:creationId xmlns:a16="http://schemas.microsoft.com/office/drawing/2014/main" id="{9C2F0BA1-1CC8-7496-5947-CE46AE4C663A}"/>
              </a:ext>
            </a:extLst>
          </p:cNvPr>
          <p:cNvSpPr>
            <a:spLocks noGrp="1"/>
          </p:cNvSpPr>
          <p:nvPr>
            <p:ph idx="1"/>
          </p:nvPr>
        </p:nvSpPr>
        <p:spPr/>
        <p:txBody>
          <a:bodyPr/>
          <a:lstStyle/>
          <a:p>
            <a:r>
              <a:rPr lang="en-US" sz="2000" dirty="0"/>
              <a:t>District Assessment Coordinator (DAC): Oversees district-wide assessment processes.</a:t>
            </a:r>
          </a:p>
          <a:p>
            <a:r>
              <a:rPr lang="en-US" sz="2000" dirty="0"/>
              <a:t>Data Respondent: Ensures an accurate data file of NEP and LEP students is in data pipeline</a:t>
            </a:r>
          </a:p>
          <a:p>
            <a:r>
              <a:rPr lang="en-US" sz="2000" dirty="0"/>
              <a:t>School Assessment Coordinator (SAC): Manages school-level logistics and training.</a:t>
            </a:r>
          </a:p>
          <a:p>
            <a:r>
              <a:rPr lang="en-US" sz="2000" dirty="0"/>
              <a:t>District Technology Coordinator (DTC): Prepares and maintains testing technology.</a:t>
            </a:r>
          </a:p>
          <a:p>
            <a:r>
              <a:rPr lang="en-US" sz="2000" dirty="0"/>
              <a:t>Test Administrators (TAs): Administer the tests and ensure security.</a:t>
            </a:r>
          </a:p>
          <a:p>
            <a:endParaRPr lang="en-US" dirty="0"/>
          </a:p>
          <a:p>
            <a:endParaRPr lang="en-US" dirty="0"/>
          </a:p>
        </p:txBody>
      </p:sp>
      <p:sp>
        <p:nvSpPr>
          <p:cNvPr id="4" name="Slide Number Placeholder 3">
            <a:extLst>
              <a:ext uri="{FF2B5EF4-FFF2-40B4-BE49-F238E27FC236}">
                <a16:creationId xmlns:a16="http://schemas.microsoft.com/office/drawing/2014/main" id="{04BD3818-B9DA-6119-1A88-A38F871CA226}"/>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533036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1359</TotalTime>
  <Words>2628</Words>
  <Application>Microsoft Office PowerPoint</Application>
  <PresentationFormat>On-screen Show (4:3)</PresentationFormat>
  <Paragraphs>350</Paragraphs>
  <Slides>46</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Calibri</vt:lpstr>
      <vt:lpstr>Calibri Light</vt:lpstr>
      <vt:lpstr>Courier New</vt:lpstr>
      <vt:lpstr>HurmeSans2SemiBold</vt:lpstr>
      <vt:lpstr>inherit</vt:lpstr>
      <vt:lpstr>Museo Slab 500</vt:lpstr>
      <vt:lpstr>SourceSansProRegular</vt:lpstr>
      <vt:lpstr>Symbol</vt:lpstr>
      <vt:lpstr>Times New Roman</vt:lpstr>
      <vt:lpstr>Trebuchet MS</vt:lpstr>
      <vt:lpstr>Wingdings</vt:lpstr>
      <vt:lpstr>Office Theme</vt:lpstr>
      <vt:lpstr>Disclaimer Meeting Recording and Transcription Notice Please be aware that the meeting will be recorded and transcribed for training and reference purposes. By participating in this meeting, you consent to the recording and the use of the transcript for training and accommodation purposes.     Disclaimer Artificial Intelligence This online training event is offered by the CDE Assessment Division to support the District Assessment Coordinator prepare for the 2024-2025 ACCESS for ELLs administration window.  By participating in this event attendees agree that they will not record, capture, share, or publicly post its contents without expressed permission. Attendees may not use artificial intelligence (AI) software or services to capture the content of the event. CDE reserves the right to remove any attendee employing such services.</vt:lpstr>
      <vt:lpstr>2024-25 District Assessment Coordinator ACCESS Training</vt:lpstr>
      <vt:lpstr>Teams Meeting Logistics</vt:lpstr>
      <vt:lpstr>This training is to support District Assessment Coordinators prepare their district for the annual administration of the WIDA ACCESS suite of assessments including Kindergarten ACCESS for ELLs, ACCESS for ELLs 1–12 (online &amp; paper), and Alternate ACCESS. </vt:lpstr>
      <vt:lpstr>Agenda</vt:lpstr>
      <vt:lpstr>What is the ACCESS Assessment?</vt:lpstr>
      <vt:lpstr>Assessment Format</vt:lpstr>
      <vt:lpstr>Key Players</vt:lpstr>
      <vt:lpstr>District Level</vt:lpstr>
      <vt:lpstr>Colorado Department of Education</vt:lpstr>
      <vt:lpstr>Vendors</vt:lpstr>
      <vt:lpstr>Dates</vt:lpstr>
      <vt:lpstr>Important Dates 2024*</vt:lpstr>
      <vt:lpstr>Important Dates 2025</vt:lpstr>
      <vt:lpstr>Student Participation</vt:lpstr>
      <vt:lpstr>Student Participation</vt:lpstr>
      <vt:lpstr>Participation Options</vt:lpstr>
      <vt:lpstr>Testing students who have an IEP or 504 Plan  </vt:lpstr>
      <vt:lpstr>Accommodations for Students</vt:lpstr>
      <vt:lpstr>New for 2024-2025 </vt:lpstr>
      <vt:lpstr>Test Monitoring Application and Waiting Room</vt:lpstr>
      <vt:lpstr>Alternate ACCESS and  Accommodations </vt:lpstr>
      <vt:lpstr>Script Translations</vt:lpstr>
      <vt:lpstr>Office Hours Invitation</vt:lpstr>
      <vt:lpstr> WIDA AMS Enhancements</vt:lpstr>
      <vt:lpstr>Security  and  Training Requirements </vt:lpstr>
      <vt:lpstr>WIDA ACCESS Security</vt:lpstr>
      <vt:lpstr>Intellectual Property </vt:lpstr>
      <vt:lpstr>Test Security and Integrity</vt:lpstr>
      <vt:lpstr>Ensuring a Smooth Testing Process</vt:lpstr>
      <vt:lpstr>Test Administrators  Training Requirements </vt:lpstr>
      <vt:lpstr>Marking student responses</vt:lpstr>
      <vt:lpstr>Materials</vt:lpstr>
      <vt:lpstr>Initial Materials</vt:lpstr>
      <vt:lpstr>Additional Materials  January 8 – February 4, 2025</vt:lpstr>
      <vt:lpstr>Communication and Resources</vt:lpstr>
      <vt:lpstr>Communication</vt:lpstr>
      <vt:lpstr>Transmitting Secure Information</vt:lpstr>
      <vt:lpstr>District and School Communication to Parents</vt:lpstr>
      <vt:lpstr>District and School Communication to Parents</vt:lpstr>
      <vt:lpstr>Colorado Specific Documents</vt:lpstr>
      <vt:lpstr>WIDA and DRC Resources</vt:lpstr>
      <vt:lpstr>Assessment Development Opportunities</vt:lpstr>
      <vt:lpstr>WIDA Assessments</vt:lpstr>
      <vt:lpstr>CMAS</vt:lpstr>
      <vt:lpstr>Thank you for attending the 2024-25 DAC Training.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Villalobos Pavia, Heather</dc:creator>
  <cp:lastModifiedBy>Villalobos Pavia, Ed.D., Heather</cp:lastModifiedBy>
  <cp:revision>2</cp:revision>
  <cp:lastPrinted>2019-08-19T17:21:18Z</cp:lastPrinted>
  <dcterms:created xsi:type="dcterms:W3CDTF">2019-06-25T17:30:52Z</dcterms:created>
  <dcterms:modified xsi:type="dcterms:W3CDTF">2024-10-02T16:39:17Z</dcterms:modified>
</cp:coreProperties>
</file>