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89"/>
  </p:notesMasterIdLst>
  <p:sldIdLst>
    <p:sldId id="258" r:id="rId3"/>
    <p:sldId id="259" r:id="rId4"/>
    <p:sldId id="260" r:id="rId5"/>
    <p:sldId id="261" r:id="rId6"/>
    <p:sldId id="262" r:id="rId7"/>
    <p:sldId id="263" r:id="rId8"/>
    <p:sldId id="264" r:id="rId9"/>
    <p:sldId id="265" r:id="rId10"/>
    <p:sldId id="266" r:id="rId11"/>
    <p:sldId id="267" r:id="rId12"/>
    <p:sldId id="355"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352" r:id="rId33"/>
    <p:sldId id="289" r:id="rId34"/>
    <p:sldId id="290" r:id="rId35"/>
    <p:sldId id="291" r:id="rId36"/>
    <p:sldId id="292" r:id="rId37"/>
    <p:sldId id="297" r:id="rId38"/>
    <p:sldId id="299" r:id="rId39"/>
    <p:sldId id="300"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54" r:id="rId54"/>
    <p:sldId id="356" r:id="rId55"/>
    <p:sldId id="317" r:id="rId56"/>
    <p:sldId id="359" r:id="rId57"/>
    <p:sldId id="357" r:id="rId58"/>
    <p:sldId id="319" r:id="rId59"/>
    <p:sldId id="320" r:id="rId60"/>
    <p:sldId id="321" r:id="rId61"/>
    <p:sldId id="322" r:id="rId62"/>
    <p:sldId id="323" r:id="rId63"/>
    <p:sldId id="324" r:id="rId64"/>
    <p:sldId id="325" r:id="rId65"/>
    <p:sldId id="326" r:id="rId66"/>
    <p:sldId id="328" r:id="rId67"/>
    <p:sldId id="329" r:id="rId68"/>
    <p:sldId id="330" r:id="rId69"/>
    <p:sldId id="331"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snapToGrid="0">
      <p:cViewPr varScale="1">
        <p:scale>
          <a:sx n="129" d="100"/>
          <a:sy n="129" d="100"/>
        </p:scale>
        <p:origin x="888" y="1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5</a:t>
            </a:fld>
            <a:endParaRPr lang="en-US" dirty="0"/>
          </a:p>
        </p:txBody>
      </p:sp>
    </p:spTree>
    <p:extLst>
      <p:ext uri="{BB962C8B-B14F-4D97-AF65-F5344CB8AC3E}">
        <p14:creationId xmlns:p14="http://schemas.microsoft.com/office/powerpoint/2010/main" val="351500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10</a:t>
            </a:fld>
            <a:endParaRPr lang="en-US" dirty="0"/>
          </a:p>
        </p:txBody>
      </p:sp>
    </p:spTree>
    <p:extLst>
      <p:ext uri="{BB962C8B-B14F-4D97-AF65-F5344CB8AC3E}">
        <p14:creationId xmlns:p14="http://schemas.microsoft.com/office/powerpoint/2010/main" val="75755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34</a:t>
            </a:fld>
            <a:endParaRPr lang="en-US" dirty="0"/>
          </a:p>
        </p:txBody>
      </p:sp>
    </p:spTree>
    <p:extLst>
      <p:ext uri="{BB962C8B-B14F-4D97-AF65-F5344CB8AC3E}">
        <p14:creationId xmlns:p14="http://schemas.microsoft.com/office/powerpoint/2010/main" val="104892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scholarship program is designed to help guide students through a series of steps that are important to being prepared for higher education. All students can participate and although winning scholarship money won’t necessarily simplify the college planning process, taking the steps required in the program to be eligible to win might clarify the process a bit for students and parents.  We are promoting the practice of skills where students need more work as they review and prepare for the SAT and this program is designed to reward students for taking the actions they need to access college. </a:t>
            </a:r>
          </a:p>
        </p:txBody>
      </p:sp>
      <p:sp>
        <p:nvSpPr>
          <p:cNvPr id="4" name="Slide Number Placeholder 3"/>
          <p:cNvSpPr>
            <a:spLocks noGrp="1"/>
          </p:cNvSpPr>
          <p:nvPr>
            <p:ph type="sldNum" sz="quarter" idx="10"/>
          </p:nvPr>
        </p:nvSpPr>
        <p:spPr/>
        <p:txBody>
          <a:bodyPr/>
          <a:lstStyle/>
          <a:p>
            <a:pPr defTabSz="933237">
              <a:defRPr/>
            </a:pPr>
            <a:fld id="{5F3EC56D-A4BA-4A41-B0DB-BC0A1EBC2E62}" type="slidenum">
              <a:rPr lang="en-US">
                <a:solidFill>
                  <a:prstClr val="black"/>
                </a:solidFill>
                <a:latin typeface="Calibri"/>
              </a:rPr>
              <a:pPr defTabSz="933237">
                <a:defRPr/>
              </a:pPr>
              <a:t>55</a:t>
            </a:fld>
            <a:endParaRPr lang="en-US">
              <a:solidFill>
                <a:prstClr val="black"/>
              </a:solidFill>
              <a:latin typeface="Calibri"/>
            </a:endParaRPr>
          </a:p>
        </p:txBody>
      </p:sp>
    </p:spTree>
    <p:extLst>
      <p:ext uri="{BB962C8B-B14F-4D97-AF65-F5344CB8AC3E}">
        <p14:creationId xmlns:p14="http://schemas.microsoft.com/office/powerpoint/2010/main" val="62940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3237">
              <a:defRPr/>
            </a:pPr>
            <a:fld id="{5F3EC56D-A4BA-4A41-B0DB-BC0A1EBC2E62}" type="slidenum">
              <a:rPr lang="en-US">
                <a:solidFill>
                  <a:prstClr val="black"/>
                </a:solidFill>
                <a:latin typeface="Calibri"/>
              </a:rPr>
              <a:pPr defTabSz="933237">
                <a:defRPr/>
              </a:pPr>
              <a:t>56</a:t>
            </a:fld>
            <a:endParaRPr lang="en-US">
              <a:solidFill>
                <a:prstClr val="black"/>
              </a:solidFill>
              <a:latin typeface="Calibri"/>
            </a:endParaRPr>
          </a:p>
        </p:txBody>
      </p:sp>
    </p:spTree>
    <p:extLst>
      <p:ext uri="{BB962C8B-B14F-4D97-AF65-F5344CB8AC3E}">
        <p14:creationId xmlns:p14="http://schemas.microsoft.com/office/powerpoint/2010/main" val="125476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67</a:t>
            </a:fld>
            <a:endParaRPr lang="en-US" dirty="0"/>
          </a:p>
        </p:txBody>
      </p:sp>
    </p:spTree>
    <p:extLst>
      <p:ext uri="{BB962C8B-B14F-4D97-AF65-F5344CB8AC3E}">
        <p14:creationId xmlns:p14="http://schemas.microsoft.com/office/powerpoint/2010/main" val="37102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71</a:t>
            </a:fld>
            <a:endParaRPr lang="en-US" dirty="0"/>
          </a:p>
        </p:txBody>
      </p:sp>
    </p:spTree>
    <p:extLst>
      <p:ext uri="{BB962C8B-B14F-4D97-AF65-F5344CB8AC3E}">
        <p14:creationId xmlns:p14="http://schemas.microsoft.com/office/powerpoint/2010/main" val="119029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72</a:t>
            </a:fld>
            <a:endParaRPr lang="en-US" dirty="0"/>
          </a:p>
        </p:txBody>
      </p:sp>
    </p:spTree>
    <p:extLst>
      <p:ext uri="{BB962C8B-B14F-4D97-AF65-F5344CB8AC3E}">
        <p14:creationId xmlns:p14="http://schemas.microsoft.com/office/powerpoint/2010/main" val="802562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64922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772073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DBD3D8B-7C78-4FD5-A4B4-6D2939FB0835}"/>
              </a:ext>
            </a:extLst>
          </p:cNvPr>
          <p:cNvSpPr>
            <a:spLocks noGrp="1"/>
          </p:cNvSpPr>
          <p:nvPr>
            <p:ph type="sldNum" sz="quarter" idx="10"/>
          </p:nvPr>
        </p:nvSpPr>
        <p:spPr/>
        <p:txBody>
          <a:bodyPr/>
          <a:lstStyle/>
          <a:p>
            <a:fld id="{C1E9C267-FC72-D447-BF05-09A3351C68CB}" type="slidenum">
              <a:rPr lang="en-US" smtClean="0"/>
              <a:t>‹#›</a:t>
            </a:fld>
            <a:endParaRPr lang="en-US"/>
          </a:p>
        </p:txBody>
      </p:sp>
    </p:spTree>
    <p:extLst>
      <p:ext uri="{BB962C8B-B14F-4D97-AF65-F5344CB8AC3E}">
        <p14:creationId xmlns:p14="http://schemas.microsoft.com/office/powerpoint/2010/main" val="173083749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44669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084084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848550"/>
            <a:ext cx="7886700" cy="525516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11295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882824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848550"/>
            <a:ext cx="3886200" cy="519828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848550"/>
            <a:ext cx="3886200" cy="519828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13"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3903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221571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016415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2496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12338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3847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6122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34A3F748-31DA-4297-96EF-69DC737B5DD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7112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9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97102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cde.state.co.us/assessment/accesswebinarcalendar161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de.state.co.us/cde_english/identification-placement" TargetMode="External"/><Relationship Id="rId2" Type="http://schemas.openxmlformats.org/officeDocument/2006/relationships/hyperlink" Target="https://www.cde.state.co.us/cde_english/contactu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de.state.co.us/assessment/newassess-dt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s://support.google.com/chrome/a/answer/622036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cde.state.co.us/assessment/csl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cde.state.co.us/assessment/training-coalt"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hyperlink" Target="http://www.cde.state.co.us/datapipeline/train_schedule"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de.state.co.us/assessment"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hyperlink" Target="http://www.cde.state.co.us/assessment/cmas_coalt_spanishinterpguide_2019" TargetMode="External"/><Relationship Id="rId2" Type="http://schemas.openxmlformats.org/officeDocument/2006/relationships/hyperlink" Target="https://www.cde.state.co.us/assessment/cmas_coalt_interpretiveguide_2019" TargetMode="External"/><Relationship Id="rId1" Type="http://schemas.openxmlformats.org/officeDocument/2006/relationships/slideLayout" Target="../slideLayouts/slideLayout2.xml"/><Relationship Id="rId4" Type="http://schemas.openxmlformats.org/officeDocument/2006/relationships/hyperlink" Target="https://www.cde.state.co.us/assessment/resource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www.cde.state.co.us/assessment/DA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cde.state.co.us/assessment/DTC"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hyperlink" Target="mailto:Shen_s@cde.state.co.us" TargetMode="External"/><Relationship Id="rId3" Type="http://schemas.openxmlformats.org/officeDocument/2006/relationships/hyperlink" Target="mailto:roden_m@cde.state.co.us" TargetMode="External"/><Relationship Id="rId7" Type="http://schemas.openxmlformats.org/officeDocument/2006/relationships/hyperlink" Target="mailto:Carey_j@cde.state.co.us"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2.xml"/><Relationship Id="rId6" Type="http://schemas.openxmlformats.org/officeDocument/2006/relationships/hyperlink" Target="mailto:anthony_J@cde.state.co.us" TargetMode="External"/><Relationship Id="rId5" Type="http://schemas.openxmlformats.org/officeDocument/2006/relationships/hyperlink" Target="mailto:bonner_s@cde.state.co.us" TargetMode="External"/><Relationship Id="rId4" Type="http://schemas.openxmlformats.org/officeDocument/2006/relationships/hyperlink" Target="mailto:villalobos-pavia_h@cde.state.co.us" TargetMode="External"/><Relationship Id="rId9" Type="http://schemas.openxmlformats.org/officeDocument/2006/relationships/hyperlink" Target="mailto:amato_p@cde.state.co.us" TargetMode="External"/></Relationships>
</file>

<file path=ppt/slides/_rels/slide84.xml.rels><?xml version="1.0" encoding="UTF-8" standalone="yes"?>
<Relationships xmlns="http://schemas.openxmlformats.org/package/2006/relationships"><Relationship Id="rId2" Type="http://schemas.openxmlformats.org/officeDocument/2006/relationships/hyperlink" Target="https://pearson.cvent.com/COEducatorDatabase"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cde.state.co.us/assessment/training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2019-2020</a:t>
            </a:r>
            <a:br>
              <a:rPr lang="en-US" sz="3600" dirty="0" smtClean="0"/>
            </a:br>
            <a:r>
              <a:rPr lang="en-US" sz="3600" dirty="0" smtClean="0"/>
              <a:t>District Assessment Coordinator Kickoff Meeting</a:t>
            </a:r>
            <a:endParaRPr lang="en-US" sz="3600" dirty="0"/>
          </a:p>
        </p:txBody>
      </p:sp>
      <p:sp>
        <p:nvSpPr>
          <p:cNvPr id="3" name="Subtitle 2"/>
          <p:cNvSpPr>
            <a:spLocks noGrp="1"/>
          </p:cNvSpPr>
          <p:nvPr>
            <p:ph type="subTitle" idx="1"/>
          </p:nvPr>
        </p:nvSpPr>
        <p:spPr>
          <a:xfrm>
            <a:off x="1143000" y="5093063"/>
            <a:ext cx="6858000" cy="673255"/>
          </a:xfrm>
        </p:spPr>
        <p:txBody>
          <a:bodyPr>
            <a:normAutofit fontScale="92500" lnSpcReduction="20000"/>
          </a:bodyPr>
          <a:lstStyle/>
          <a:p>
            <a:r>
              <a:rPr lang="en-US" dirty="0" smtClean="0"/>
              <a:t>CDE Assessment Unit</a:t>
            </a:r>
          </a:p>
          <a:p>
            <a:r>
              <a:rPr lang="en-US" dirty="0" smtClean="0"/>
              <a:t>August 20, 2019</a:t>
            </a:r>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a:t>
            </a:fld>
            <a:endParaRPr lang="en-US" dirty="0"/>
          </a:p>
        </p:txBody>
      </p:sp>
    </p:spTree>
    <p:extLst>
      <p:ext uri="{BB962C8B-B14F-4D97-AF65-F5344CB8AC3E}">
        <p14:creationId xmlns:p14="http://schemas.microsoft.com/office/powerpoint/2010/main" val="2534138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Online Assessment Platforms</a:t>
            </a:r>
            <a:endParaRPr lang="en-US" sz="3200" dirty="0">
              <a:solidFill>
                <a:schemeClr val="tx1"/>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38365270"/>
              </p:ext>
            </p:extLst>
          </p:nvPr>
        </p:nvGraphicFramePr>
        <p:xfrm>
          <a:off x="69124" y="1290151"/>
          <a:ext cx="8873834" cy="5454301"/>
        </p:xfrm>
        <a:graphic>
          <a:graphicData uri="http://schemas.openxmlformats.org/drawingml/2006/table">
            <a:tbl>
              <a:tblPr firstRow="1" bandRow="1">
                <a:tableStyleId>{5C22544A-7EE6-4342-B048-85BDC9FD1C3A}</a:tableStyleId>
              </a:tblPr>
              <a:tblGrid>
                <a:gridCol w="1739967">
                  <a:extLst>
                    <a:ext uri="{9D8B030D-6E8A-4147-A177-3AD203B41FA5}">
                      <a16:colId xmlns="" xmlns:a16="http://schemas.microsoft.com/office/drawing/2014/main" val="20000"/>
                    </a:ext>
                  </a:extLst>
                </a:gridCol>
                <a:gridCol w="1739967">
                  <a:extLst>
                    <a:ext uri="{9D8B030D-6E8A-4147-A177-3AD203B41FA5}">
                      <a16:colId xmlns="" xmlns:a16="http://schemas.microsoft.com/office/drawing/2014/main" val="20001"/>
                    </a:ext>
                  </a:extLst>
                </a:gridCol>
                <a:gridCol w="1739967">
                  <a:extLst>
                    <a:ext uri="{9D8B030D-6E8A-4147-A177-3AD203B41FA5}">
                      <a16:colId xmlns="" xmlns:a16="http://schemas.microsoft.com/office/drawing/2014/main" val="20002"/>
                    </a:ext>
                  </a:extLst>
                </a:gridCol>
                <a:gridCol w="3653933">
                  <a:extLst>
                    <a:ext uri="{9D8B030D-6E8A-4147-A177-3AD203B41FA5}">
                      <a16:colId xmlns="" xmlns:a16="http://schemas.microsoft.com/office/drawing/2014/main" val="20003"/>
                    </a:ext>
                  </a:extLst>
                </a:gridCol>
              </a:tblGrid>
              <a:tr h="646196">
                <a:tc>
                  <a:txBody>
                    <a:bodyPr/>
                    <a:lstStyle/>
                    <a:p>
                      <a:pPr algn="ctr"/>
                      <a:r>
                        <a:rPr lang="en-US" sz="1800" dirty="0" smtClean="0"/>
                        <a:t>Assessment</a:t>
                      </a:r>
                      <a:endParaRPr lang="en-US" sz="1800" dirty="0"/>
                    </a:p>
                  </a:txBody>
                  <a:tcPr marL="79938" marR="79938" marT="45183" marB="45183" anchor="ctr"/>
                </a:tc>
                <a:tc>
                  <a:txBody>
                    <a:bodyPr/>
                    <a:lstStyle/>
                    <a:p>
                      <a:pPr algn="ctr"/>
                      <a:r>
                        <a:rPr lang="en-US" sz="1800" dirty="0" smtClean="0"/>
                        <a:t>Test Engine</a:t>
                      </a:r>
                      <a:endParaRPr lang="en-US" sz="1800" dirty="0"/>
                    </a:p>
                  </a:txBody>
                  <a:tcPr marL="79938" marR="79938" marT="45183" marB="45183" anchor="ctr"/>
                </a:tc>
                <a:tc>
                  <a:txBody>
                    <a:bodyPr/>
                    <a:lstStyle/>
                    <a:p>
                      <a:pPr algn="ctr"/>
                      <a:r>
                        <a:rPr lang="en-US" sz="1800" dirty="0" smtClean="0"/>
                        <a:t>Student Info</a:t>
                      </a:r>
                      <a:r>
                        <a:rPr lang="en-US" sz="1800" baseline="0" dirty="0" smtClean="0"/>
                        <a:t> </a:t>
                      </a:r>
                      <a:r>
                        <a:rPr lang="en-US" sz="1800" dirty="0" smtClean="0"/>
                        <a:t>System</a:t>
                      </a:r>
                      <a:endParaRPr lang="en-US" sz="1800" dirty="0"/>
                    </a:p>
                  </a:txBody>
                  <a:tcPr marL="79938" marR="79938" marT="45183" marB="45183" anchor="ctr"/>
                </a:tc>
                <a:tc>
                  <a:txBody>
                    <a:bodyPr/>
                    <a:lstStyle/>
                    <a:p>
                      <a:pPr algn="ctr"/>
                      <a:r>
                        <a:rPr lang="en-US" sz="1800" dirty="0" smtClean="0"/>
                        <a:t>Features</a:t>
                      </a:r>
                      <a:endParaRPr lang="en-US" sz="1800" dirty="0"/>
                    </a:p>
                  </a:txBody>
                  <a:tcPr marL="79938" marR="79938" marT="45183" marB="45183" anchor="ctr"/>
                </a:tc>
                <a:extLst>
                  <a:ext uri="{0D108BD9-81ED-4DB2-BD59-A6C34878D82A}">
                    <a16:rowId xmlns="" xmlns:a16="http://schemas.microsoft.com/office/drawing/2014/main" val="10000"/>
                  </a:ext>
                </a:extLst>
              </a:tr>
              <a:tr h="1479942">
                <a:tc>
                  <a:txBody>
                    <a:bodyPr/>
                    <a:lstStyle/>
                    <a:p>
                      <a:pPr marL="0" marR="0" algn="ctr">
                        <a:spcBef>
                          <a:spcPts val="0"/>
                        </a:spcBef>
                        <a:spcAft>
                          <a:spcPts val="0"/>
                        </a:spcAft>
                      </a:pPr>
                      <a:r>
                        <a:rPr lang="en-US" sz="1800" dirty="0" smtClean="0">
                          <a:effectLst/>
                        </a:rPr>
                        <a:t>ACCESS for ELLs®</a:t>
                      </a:r>
                      <a:endParaRPr lang="en-US" sz="1800" dirty="0" smtClean="0">
                        <a:solidFill>
                          <a:schemeClr val="tx1">
                            <a:lumMod val="50000"/>
                          </a:schemeClr>
                        </a:solidFill>
                        <a:effectLst/>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r>
                        <a:rPr lang="en-US" sz="1800" dirty="0" smtClean="0"/>
                        <a:t>WIDA Assessment Management System (WIDA AMS)</a:t>
                      </a: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smtClean="0"/>
                        <a:t>Caching server</a:t>
                      </a:r>
                    </a:p>
                    <a:p>
                      <a:pPr marL="285750" indent="-285750">
                        <a:buFont typeface="Arial" panose="020B0604020202020204" pitchFamily="34" charset="0"/>
                        <a:buChar char="•"/>
                      </a:pPr>
                      <a:r>
                        <a:rPr lang="en-US" sz="1800" dirty="0" smtClean="0"/>
                        <a:t>Clients for Windows, Linux, Mac OSX,</a:t>
                      </a:r>
                      <a:r>
                        <a:rPr lang="en-US" sz="1800" baseline="0" dirty="0" smtClean="0"/>
                        <a:t> Chromebooks, iPads and Android</a:t>
                      </a:r>
                      <a:endParaRPr lang="en-US" sz="1800" baseline="0" dirty="0" smtClean="0">
                        <a:solidFill>
                          <a:schemeClr val="tx1">
                            <a:lumMod val="50000"/>
                          </a:schemeClr>
                        </a:solidFill>
                      </a:endParaRPr>
                    </a:p>
                  </a:txBody>
                  <a:tcPr marL="79938" marR="79938" marT="45183" marB="45183" anchor="ctr"/>
                </a:tc>
                <a:extLst>
                  <a:ext uri="{0D108BD9-81ED-4DB2-BD59-A6C34878D82A}">
                    <a16:rowId xmlns="" xmlns:a16="http://schemas.microsoft.com/office/drawing/2014/main" val="10001"/>
                  </a:ext>
                </a:extLst>
              </a:tr>
              <a:tr h="12020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CMAS</a:t>
                      </a:r>
                      <a:endParaRPr lang="en-US" sz="1800" dirty="0" smtClean="0">
                        <a:solidFill>
                          <a:schemeClr val="tx1">
                            <a:lumMod val="50000"/>
                          </a:schemeClr>
                        </a:solidFill>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Caching server available</a:t>
                      </a:r>
                    </a:p>
                    <a:p>
                      <a:pPr marL="285750" indent="-285750">
                        <a:buFont typeface="Arial" panose="020B0604020202020204" pitchFamily="34" charset="0"/>
                        <a:buChar char="•"/>
                      </a:pPr>
                      <a:r>
                        <a:rPr lang="en-US" sz="1800" dirty="0" smtClean="0"/>
                        <a:t>Installable apps for desktop, </a:t>
                      </a:r>
                      <a:r>
                        <a:rPr lang="en-US" sz="1800" baseline="0" dirty="0" smtClean="0"/>
                        <a:t>Chromebooks, Androids and iPads</a:t>
                      </a:r>
                      <a:endParaRPr lang="en-US" sz="1800" dirty="0">
                        <a:solidFill>
                          <a:schemeClr val="tx1">
                            <a:lumMod val="50000"/>
                          </a:schemeClr>
                        </a:solidFill>
                      </a:endParaRPr>
                    </a:p>
                  </a:txBody>
                  <a:tcPr marL="79938" marR="79938" marT="45183" marB="45183" anchor="ctr"/>
                </a:tc>
                <a:extLst>
                  <a:ext uri="{0D108BD9-81ED-4DB2-BD59-A6C34878D82A}">
                    <a16:rowId xmlns="" xmlns:a16="http://schemas.microsoft.com/office/drawing/2014/main" val="10002"/>
                  </a:ext>
                </a:extLst>
              </a:tr>
              <a:tr h="924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CoAlt Science and Social Studies</a:t>
                      </a:r>
                      <a:endParaRPr lang="en-US" sz="1800" dirty="0" smtClean="0">
                        <a:solidFill>
                          <a:schemeClr val="tx1">
                            <a:lumMod val="50000"/>
                          </a:schemeClr>
                        </a:solidFill>
                      </a:endParaRPr>
                    </a:p>
                  </a:txBody>
                  <a:tcPr marL="79938" marR="79938" marT="45183" marB="45183" anchor="ctr"/>
                </a:tc>
                <a:tc>
                  <a:txBody>
                    <a:bodyPr/>
                    <a:lstStyle/>
                    <a:p>
                      <a:pPr algn="ctr"/>
                      <a:r>
                        <a:rPr lang="en-US" sz="1800" dirty="0" smtClean="0"/>
                        <a:t>N/A</a:t>
                      </a:r>
                      <a:endParaRPr lang="en-US" sz="1800" dirty="0">
                        <a:solidFill>
                          <a:schemeClr val="tx1">
                            <a:lumMod val="50000"/>
                          </a:schemeClr>
                        </a:solidFill>
                      </a:endParaRPr>
                    </a:p>
                  </a:txBody>
                  <a:tcPr marL="79938" marR="79938" marT="45183" marB="45183" anchor="ctr"/>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endParaRPr lang="en-US" sz="1800" dirty="0">
                        <a:solidFill>
                          <a:schemeClr val="tx1">
                            <a:lumMod val="50000"/>
                          </a:schemeClr>
                        </a:solidFill>
                      </a:endParaRPr>
                    </a:p>
                  </a:txBody>
                  <a:tcPr marL="79938" marR="79938" marT="45183" marB="45183" anchor="ctr"/>
                </a:tc>
                <a:extLst>
                  <a:ext uri="{0D108BD9-81ED-4DB2-BD59-A6C34878D82A}">
                    <a16:rowId xmlns="" xmlns:a16="http://schemas.microsoft.com/office/drawing/2014/main" val="10003"/>
                  </a:ext>
                </a:extLst>
              </a:tr>
              <a:tr h="12020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CoAlt ELA and Math (Dynamic Learning Maps (DLM))</a:t>
                      </a:r>
                      <a:endParaRPr lang="en-US" sz="1800" dirty="0" smtClean="0">
                        <a:solidFill>
                          <a:schemeClr val="tx1">
                            <a:lumMod val="50000"/>
                          </a:schemeClr>
                        </a:solidFill>
                      </a:endParaRPr>
                    </a:p>
                  </a:txBody>
                  <a:tcPr marL="79938" marR="79938" marT="45183" marB="45183" anchor="ctr"/>
                </a:tc>
                <a:tc>
                  <a:txBody>
                    <a:bodyPr/>
                    <a:lstStyle/>
                    <a:p>
                      <a:endParaRPr lang="en-US" sz="1800" dirty="0" smtClean="0"/>
                    </a:p>
                    <a:p>
                      <a:endParaRPr lang="en-US" sz="1800" dirty="0" smtClean="0"/>
                    </a:p>
                    <a:p>
                      <a:r>
                        <a:rPr lang="en-US" sz="1800" dirty="0" smtClean="0"/>
                        <a:t>Student Portal</a:t>
                      </a:r>
                      <a:endParaRPr lang="en-US" sz="1800" dirty="0">
                        <a:solidFill>
                          <a:schemeClr val="tx1">
                            <a:lumMod val="50000"/>
                          </a:schemeClr>
                        </a:solidFill>
                      </a:endParaRPr>
                    </a:p>
                  </a:txBody>
                  <a:tcPr marL="79938" marR="79938" marT="45183" marB="45183"/>
                </a:tc>
                <a:tc>
                  <a:txBody>
                    <a:bodyPr/>
                    <a:lstStyle/>
                    <a:p>
                      <a:pPr algn="ctr"/>
                      <a:endParaRPr lang="en-US" sz="1800" kern="1200" dirty="0" smtClean="0">
                        <a:effectLst/>
                      </a:endParaRPr>
                    </a:p>
                    <a:p>
                      <a:pPr algn="ctr"/>
                      <a:r>
                        <a:rPr lang="en-US" sz="1800" kern="1200" dirty="0" smtClean="0">
                          <a:effectLst/>
                        </a:rPr>
                        <a:t>Educator Portal</a:t>
                      </a:r>
                      <a:endParaRPr lang="en-US" sz="1800" b="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smtClean="0"/>
                        <a:t>KITE</a:t>
                      </a:r>
                      <a:r>
                        <a:rPr lang="en-US" sz="1800" baseline="0" dirty="0" smtClean="0"/>
                        <a:t> c</a:t>
                      </a:r>
                      <a:r>
                        <a:rPr lang="en-US" sz="1800" dirty="0" smtClean="0"/>
                        <a:t>lient install for each device</a:t>
                      </a:r>
                      <a:endParaRPr lang="en-US" sz="1800" dirty="0" smtClean="0">
                        <a:solidFill>
                          <a:schemeClr val="tx1">
                            <a:lumMod val="50000"/>
                          </a:schemeClr>
                        </a:solidFill>
                      </a:endParaRPr>
                    </a:p>
                  </a:txBody>
                  <a:tcPr marL="79938" marR="79938" marT="45183" marB="45183" anchor="ctr"/>
                </a:tc>
                <a:extLst>
                  <a:ext uri="{0D108BD9-81ED-4DB2-BD59-A6C34878D82A}">
                    <a16:rowId xmlns="" xmlns:a16="http://schemas.microsoft.com/office/drawing/2014/main" val="10004"/>
                  </a:ext>
                </a:extLst>
              </a:tr>
            </a:tbl>
          </a:graphicData>
        </a:graphic>
      </p:graphicFrame>
      <p:sp>
        <p:nvSpPr>
          <p:cNvPr id="4" name="Slide Number Placeholder 3"/>
          <p:cNvSpPr>
            <a:spLocks noGrp="1"/>
          </p:cNvSpPr>
          <p:nvPr>
            <p:ph type="sldNum" sz="quarter" idx="12"/>
          </p:nvPr>
        </p:nvSpPr>
        <p:spPr>
          <a:xfrm>
            <a:off x="274320" y="6305075"/>
            <a:ext cx="467783" cy="365125"/>
          </a:xfrm>
          <a:prstGeom prst="rect">
            <a:avLst/>
          </a:prstGeom>
        </p:spPr>
        <p:txBody>
          <a:bodyPr/>
          <a:lstStyle/>
          <a:p>
            <a:fld id="{67726FA2-3EC9-4717-AD62-D8C823692DD3}" type="slidenum">
              <a:rPr lang="en-US" smtClean="0"/>
              <a:pPr/>
              <a:t>10</a:t>
            </a:fld>
            <a:endParaRPr lang="en-US" dirty="0"/>
          </a:p>
        </p:txBody>
      </p:sp>
      <p:pic>
        <p:nvPicPr>
          <p:cNvPr id="6" name="Picture 2" descr="http://www.pearsonassessments.com/content/dam/ped/ani/pa/us/LSA/TestNavlogo_V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16056" y="3773704"/>
            <a:ext cx="1335861" cy="487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604" y="3910849"/>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605" y="4941015"/>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16056" y="2382970"/>
            <a:ext cx="1328839" cy="53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6056" y="5649136"/>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5407" y="5649136"/>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995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76200" y="31607"/>
            <a:ext cx="9048042" cy="323439"/>
          </a:xfrm>
        </p:spPr>
        <p:txBody>
          <a:bodyPr>
            <a:normAutofit fontScale="90000"/>
          </a:bodyPr>
          <a:lstStyle/>
          <a:p>
            <a:r>
              <a:rPr lang="en-US" sz="3200" dirty="0" smtClean="0">
                <a:solidFill>
                  <a:schemeClr val="bg1"/>
                </a:solidFill>
                <a:latin typeface="Museo Slab 500" panose="02000000000000000000" pitchFamily="50" charset="0"/>
              </a:rPr>
              <a:t>Assessment Implementation Timeline</a:t>
            </a:r>
            <a:endParaRPr lang="en-US" sz="3200" dirty="0">
              <a:solidFill>
                <a:schemeClr val="bg1"/>
              </a:solidFill>
              <a:latin typeface="Museo Slab 500" panose="02000000000000000000" pitchFamily="50" charset="0"/>
            </a:endParaRPr>
          </a:p>
        </p:txBody>
      </p:sp>
      <p:sp>
        <p:nvSpPr>
          <p:cNvPr id="4" name="Footer Placeholder 3"/>
          <p:cNvSpPr>
            <a:spLocks noGrp="1"/>
          </p:cNvSpPr>
          <p:nvPr>
            <p:ph type="ftr" sz="quarter" idx="4294967295"/>
          </p:nvPr>
        </p:nvSpPr>
        <p:spPr>
          <a:xfrm>
            <a:off x="0" y="6508750"/>
            <a:ext cx="3086100" cy="212725"/>
          </a:xfrm>
          <a:prstGeom prst="rect">
            <a:avLst/>
          </a:prstGeom>
        </p:spPr>
        <p:txBody>
          <a:bodyPr/>
          <a:lstStyle/>
          <a:p>
            <a:fld id="{757A2F4E-5D54-B04B-91BD-7E78EE1FE9FD}" type="slidenum">
              <a:rPr lang="en-US" smtClean="0">
                <a:solidFill>
                  <a:prstClr val="black">
                    <a:tint val="75000"/>
                  </a:prstClr>
                </a:solidFill>
              </a:rPr>
              <a:pPr/>
              <a:t>11</a:t>
            </a:fld>
            <a:endParaRPr lang="en-US" dirty="0" smtClean="0">
              <a:solidFill>
                <a:prstClr val="black">
                  <a:tint val="75000"/>
                </a:prstClr>
              </a:solidFill>
            </a:endParaRPr>
          </a:p>
        </p:txBody>
      </p:sp>
      <p:sp>
        <p:nvSpPr>
          <p:cNvPr id="14" name="Chevron 13"/>
          <p:cNvSpPr/>
          <p:nvPr/>
        </p:nvSpPr>
        <p:spPr>
          <a:xfrm>
            <a:off x="7721599" y="335285"/>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2020-2021</a:t>
            </a:r>
          </a:p>
        </p:txBody>
      </p:sp>
      <p:graphicFrame>
        <p:nvGraphicFramePr>
          <p:cNvPr id="18" name="Table 17"/>
          <p:cNvGraphicFramePr>
            <a:graphicFrameLocks noGrp="1"/>
          </p:cNvGraphicFramePr>
          <p:nvPr>
            <p:extLst/>
          </p:nvPr>
        </p:nvGraphicFramePr>
        <p:xfrm>
          <a:off x="76200" y="1837896"/>
          <a:ext cx="8963378" cy="4937760"/>
        </p:xfrm>
        <a:graphic>
          <a:graphicData uri="http://schemas.openxmlformats.org/drawingml/2006/table">
            <a:tbl>
              <a:tblPr firstRow="1" bandRow="1">
                <a:tableStyleId>{2D5ABB26-0587-4C30-8999-92F81FD0307C}</a:tableStyleId>
              </a:tblPr>
              <a:tblGrid>
                <a:gridCol w="1185333">
                  <a:extLst>
                    <a:ext uri="{9D8B030D-6E8A-4147-A177-3AD203B41FA5}">
                      <a16:colId xmlns="" xmlns:a16="http://schemas.microsoft.com/office/drawing/2014/main" val="20000"/>
                    </a:ext>
                  </a:extLst>
                </a:gridCol>
                <a:gridCol w="1151837">
                  <a:extLst>
                    <a:ext uri="{9D8B030D-6E8A-4147-A177-3AD203B41FA5}">
                      <a16:colId xmlns="" xmlns:a16="http://schemas.microsoft.com/office/drawing/2014/main" val="20001"/>
                    </a:ext>
                  </a:extLst>
                </a:gridCol>
                <a:gridCol w="1106311">
                  <a:extLst>
                    <a:ext uri="{9D8B030D-6E8A-4147-A177-3AD203B41FA5}">
                      <a16:colId xmlns="" xmlns:a16="http://schemas.microsoft.com/office/drawing/2014/main" val="20002"/>
                    </a:ext>
                  </a:extLst>
                </a:gridCol>
                <a:gridCol w="1083734">
                  <a:extLst>
                    <a:ext uri="{9D8B030D-6E8A-4147-A177-3AD203B41FA5}">
                      <a16:colId xmlns="" xmlns:a16="http://schemas.microsoft.com/office/drawing/2014/main" val="20003"/>
                    </a:ext>
                  </a:extLst>
                </a:gridCol>
                <a:gridCol w="1095022">
                  <a:extLst>
                    <a:ext uri="{9D8B030D-6E8A-4147-A177-3AD203B41FA5}">
                      <a16:colId xmlns="" xmlns:a16="http://schemas.microsoft.com/office/drawing/2014/main" val="20004"/>
                    </a:ext>
                  </a:extLst>
                </a:gridCol>
                <a:gridCol w="1106311">
                  <a:extLst>
                    <a:ext uri="{9D8B030D-6E8A-4147-A177-3AD203B41FA5}">
                      <a16:colId xmlns="" xmlns:a16="http://schemas.microsoft.com/office/drawing/2014/main" val="20005"/>
                    </a:ext>
                  </a:extLst>
                </a:gridCol>
                <a:gridCol w="1140896">
                  <a:extLst>
                    <a:ext uri="{9D8B030D-6E8A-4147-A177-3AD203B41FA5}">
                      <a16:colId xmlns="" xmlns:a16="http://schemas.microsoft.com/office/drawing/2014/main" val="20006"/>
                    </a:ext>
                  </a:extLst>
                </a:gridCol>
                <a:gridCol w="1093934">
                  <a:extLst>
                    <a:ext uri="{9D8B030D-6E8A-4147-A177-3AD203B41FA5}">
                      <a16:colId xmlns="" xmlns:a16="http://schemas.microsoft.com/office/drawing/2014/main" val="20007"/>
                    </a:ext>
                  </a:extLst>
                </a:gridCol>
              </a:tblGrid>
              <a:tr h="370840">
                <a:tc>
                  <a:txBody>
                    <a:bodyPr/>
                    <a:lstStyle/>
                    <a:p>
                      <a:r>
                        <a:rPr lang="en-US" dirty="0" smtClean="0">
                          <a:solidFill>
                            <a:srgbClr val="000000"/>
                          </a:solidFill>
                        </a:rPr>
                        <a:t>CMAS:</a:t>
                      </a:r>
                      <a:r>
                        <a:rPr lang="en-US" baseline="0" dirty="0" smtClean="0">
                          <a:solidFill>
                            <a:srgbClr val="000000"/>
                          </a:solidFill>
                        </a:rPr>
                        <a:t> Science/SS</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smtClean="0">
                          <a:solidFill>
                            <a:srgbClr val="000000"/>
                          </a:solidFill>
                        </a:rPr>
                        <a:t>2</a:t>
                      </a:r>
                      <a:r>
                        <a:rPr lang="en-US" baseline="30000" dirty="0" smtClean="0">
                          <a:solidFill>
                            <a:srgbClr val="000000"/>
                          </a:solidFill>
                        </a:rPr>
                        <a:t>nd</a:t>
                      </a:r>
                      <a:r>
                        <a:rPr lang="en-US" baseline="0" dirty="0" smtClean="0">
                          <a:solidFill>
                            <a:srgbClr val="000000"/>
                          </a:solidFill>
                        </a:rPr>
                        <a:t> admin</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3</a:t>
                      </a:r>
                      <a:r>
                        <a:rPr lang="en-US" baseline="30000" dirty="0" smtClean="0">
                          <a:solidFill>
                            <a:srgbClr val="000000"/>
                          </a:solidFill>
                        </a:rPr>
                        <a:t>rd</a:t>
                      </a:r>
                      <a:r>
                        <a:rPr lang="en-US" dirty="0" smtClean="0">
                          <a:solidFill>
                            <a:srgbClr val="000000"/>
                          </a:solidFill>
                        </a:rPr>
                        <a:t> </a:t>
                      </a:r>
                      <a:r>
                        <a:rPr lang="en-US" baseline="0" dirty="0" smtClean="0">
                          <a:solidFill>
                            <a:srgbClr val="000000"/>
                          </a:solidFill>
                        </a:rPr>
                        <a:t>admin</a:t>
                      </a:r>
                      <a:endParaRPr lang="en-US" dirty="0" smtClean="0">
                        <a:solidFill>
                          <a:srgbClr val="00000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4</a:t>
                      </a:r>
                      <a:r>
                        <a:rPr lang="en-US" baseline="30000" dirty="0" smtClean="0">
                          <a:solidFill>
                            <a:srgbClr val="000000"/>
                          </a:solidFill>
                        </a:rPr>
                        <a:t>th</a:t>
                      </a:r>
                      <a:r>
                        <a:rPr lang="en-US" baseline="0" dirty="0" smtClean="0">
                          <a:solidFill>
                            <a:srgbClr val="000000"/>
                          </a:solidFill>
                        </a:rPr>
                        <a:t> admin</a:t>
                      </a:r>
                      <a:endParaRPr lang="en-US" dirty="0" smtClean="0">
                        <a:solidFill>
                          <a:srgbClr val="00000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0000"/>
                          </a:solidFill>
                        </a:rPr>
                        <a:t>5</a:t>
                      </a:r>
                      <a:r>
                        <a:rPr lang="en-US" baseline="30000" dirty="0" smtClean="0">
                          <a:solidFill>
                            <a:srgbClr val="000000"/>
                          </a:solidFill>
                        </a:rPr>
                        <a:t>th</a:t>
                      </a:r>
                      <a:r>
                        <a:rPr lang="en-US" dirty="0" smtClean="0">
                          <a:solidFill>
                            <a:srgbClr val="000000"/>
                          </a:solidFill>
                        </a:rPr>
                        <a:t> admin</a:t>
                      </a:r>
                    </a:p>
                    <a:p>
                      <a:r>
                        <a:rPr lang="en-US" sz="1800" dirty="0" smtClean="0">
                          <a:solidFill>
                            <a:srgbClr val="7030A0"/>
                          </a:solidFill>
                        </a:rPr>
                        <a:t>New contract</a:t>
                      </a:r>
                      <a:endParaRPr lang="en-US" sz="18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0000"/>
                          </a:solidFill>
                        </a:rPr>
                        <a:t>6</a:t>
                      </a:r>
                      <a:r>
                        <a:rPr lang="en-US" baseline="30000" dirty="0" smtClean="0">
                          <a:solidFill>
                            <a:srgbClr val="000000"/>
                          </a:solidFill>
                        </a:rPr>
                        <a:t>th</a:t>
                      </a:r>
                      <a:r>
                        <a:rPr lang="en-US" baseline="0" dirty="0" smtClean="0">
                          <a:solidFill>
                            <a:srgbClr val="000000"/>
                          </a:solidFill>
                        </a:rPr>
                        <a:t> admin</a:t>
                      </a:r>
                    </a:p>
                    <a:p>
                      <a:endParaRPr lang="en-US" baseline="0" dirty="0" smtClean="0">
                        <a:solidFill>
                          <a:srgbClr val="0070C0"/>
                        </a:solidFill>
                      </a:endParaRPr>
                    </a:p>
                    <a:p>
                      <a:endParaRPr lang="en-US" baseline="0" dirty="0" smtClean="0">
                        <a:solidFill>
                          <a:srgbClr val="0070C0"/>
                        </a:solidFill>
                      </a:endParaRPr>
                    </a:p>
                    <a:p>
                      <a:r>
                        <a:rPr lang="en-US" baseline="0" dirty="0" smtClean="0">
                          <a:solidFill>
                            <a:srgbClr val="0070C0"/>
                          </a:solidFill>
                        </a:rPr>
                        <a:t>Dev new*</a:t>
                      </a:r>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0000"/>
                          </a:solidFill>
                        </a:rPr>
                        <a:t>7</a:t>
                      </a:r>
                      <a:r>
                        <a:rPr lang="en-US" baseline="30000" dirty="0" smtClean="0">
                          <a:solidFill>
                            <a:srgbClr val="000000"/>
                          </a:solidFill>
                        </a:rPr>
                        <a:t>th</a:t>
                      </a:r>
                      <a:r>
                        <a:rPr lang="en-US" dirty="0" smtClean="0">
                          <a:solidFill>
                            <a:srgbClr val="000000"/>
                          </a:solidFill>
                        </a:rPr>
                        <a:t> </a:t>
                      </a:r>
                      <a:r>
                        <a:rPr lang="en-US" baseline="0" dirty="0" smtClean="0">
                          <a:solidFill>
                            <a:srgbClr val="000000"/>
                          </a:solidFill>
                        </a:rPr>
                        <a:t>admin</a:t>
                      </a:r>
                    </a:p>
                    <a:p>
                      <a:endParaRPr lang="en-US" baseline="0" dirty="0" smtClean="0"/>
                    </a:p>
                    <a:p>
                      <a:endParaRPr lang="en-US" baseline="0" dirty="0" smtClean="0"/>
                    </a:p>
                    <a:p>
                      <a:r>
                        <a:rPr lang="en-US" baseline="0" dirty="0" smtClean="0">
                          <a:solidFill>
                            <a:srgbClr val="0070C0"/>
                          </a:solidFill>
                        </a:rPr>
                        <a:t>FT new 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smtClean="0">
                        <a:solidFill>
                          <a:srgbClr val="0070C0"/>
                        </a:solidFill>
                      </a:endParaRPr>
                    </a:p>
                    <a:p>
                      <a:pPr algn="ctr"/>
                      <a:r>
                        <a:rPr lang="en-US" dirty="0" smtClean="0">
                          <a:solidFill>
                            <a:srgbClr val="0070C0"/>
                          </a:solidFill>
                        </a:rPr>
                        <a:t>Revised SS*</a:t>
                      </a:r>
                    </a:p>
                    <a:p>
                      <a:pPr algn="ctr"/>
                      <a:endParaRPr lang="en-US" dirty="0" smtClean="0">
                        <a:solidFill>
                          <a:srgbClr val="0070C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70C0"/>
                          </a:solidFill>
                        </a:rPr>
                        <a:t>FT new 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en-US" dirty="0" smtClean="0">
                          <a:solidFill>
                            <a:srgbClr val="000000"/>
                          </a:solidFill>
                        </a:rPr>
                        <a:t>CMAS:</a:t>
                      </a:r>
                      <a:r>
                        <a:rPr lang="en-US" baseline="0" dirty="0" smtClean="0">
                          <a:solidFill>
                            <a:srgbClr val="000000"/>
                          </a:solidFill>
                        </a:rPr>
                        <a:t> ELA/Math</a:t>
                      </a:r>
                    </a:p>
                    <a:p>
                      <a:r>
                        <a:rPr lang="en-US" sz="1800" baseline="0" dirty="0" smtClean="0">
                          <a:solidFill>
                            <a:srgbClr val="000000"/>
                          </a:solidFill>
                        </a:rPr>
                        <a:t>(grades </a:t>
                      </a:r>
                    </a:p>
                    <a:p>
                      <a:r>
                        <a:rPr lang="en-US" sz="1800" baseline="0" dirty="0" smtClean="0">
                          <a:solidFill>
                            <a:srgbClr val="000000"/>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smtClean="0">
                          <a:solidFill>
                            <a:srgbClr val="000000"/>
                          </a:solidFill>
                        </a:rPr>
                        <a:t>1</a:t>
                      </a:r>
                      <a:r>
                        <a:rPr lang="en-US" baseline="30000" dirty="0" smtClean="0">
                          <a:solidFill>
                            <a:srgbClr val="000000"/>
                          </a:solidFill>
                        </a:rPr>
                        <a:t>st</a:t>
                      </a:r>
                      <a:r>
                        <a:rPr lang="en-US" baseline="0" dirty="0" smtClean="0">
                          <a:solidFill>
                            <a:srgbClr val="000000"/>
                          </a:solidFill>
                        </a:rPr>
                        <a:t> admin</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smtClean="0">
                          <a:solidFill>
                            <a:srgbClr val="000000"/>
                          </a:solidFill>
                        </a:rPr>
                        <a:t>2</a:t>
                      </a:r>
                      <a:r>
                        <a:rPr lang="en-US" baseline="30000" dirty="0" smtClean="0">
                          <a:solidFill>
                            <a:srgbClr val="000000"/>
                          </a:solidFill>
                        </a:rPr>
                        <a:t>nd</a:t>
                      </a:r>
                      <a:r>
                        <a:rPr lang="en-US" baseline="0" dirty="0" smtClean="0">
                          <a:solidFill>
                            <a:srgbClr val="000000"/>
                          </a:solidFill>
                        </a:rPr>
                        <a:t> admin</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3</a:t>
                      </a:r>
                      <a:r>
                        <a:rPr lang="en-US" baseline="30000" dirty="0" smtClean="0">
                          <a:solidFill>
                            <a:srgbClr val="000000"/>
                          </a:solidFill>
                        </a:rPr>
                        <a:t>rd</a:t>
                      </a:r>
                      <a:r>
                        <a:rPr lang="en-US" dirty="0" smtClean="0">
                          <a:solidFill>
                            <a:srgbClr val="000000"/>
                          </a:solidFill>
                        </a:rPr>
                        <a:t> </a:t>
                      </a:r>
                      <a:r>
                        <a:rPr lang="en-US" baseline="0" dirty="0" smtClean="0">
                          <a:solidFill>
                            <a:srgbClr val="000000"/>
                          </a:solidFill>
                        </a:rPr>
                        <a:t>admin</a:t>
                      </a:r>
                      <a:endParaRPr lang="en-US"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4</a:t>
                      </a:r>
                      <a:r>
                        <a:rPr lang="en-US" i="1" baseline="30000" dirty="0" smtClean="0">
                          <a:solidFill>
                            <a:srgbClr val="000000"/>
                          </a:solidFill>
                        </a:rPr>
                        <a:t>th</a:t>
                      </a:r>
                      <a:r>
                        <a:rPr lang="en-US" i="1" baseline="0" dirty="0" smtClean="0">
                          <a:solidFill>
                            <a:srgbClr val="000000"/>
                          </a:solidFill>
                        </a:rPr>
                        <a:t> admin (abb.)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smtClean="0">
                          <a:solidFill>
                            <a:srgbClr val="000000"/>
                          </a:solidFill>
                        </a:rPr>
                        <a:t>5</a:t>
                      </a:r>
                      <a:r>
                        <a:rPr lang="en-US" i="1" baseline="30000" dirty="0" smtClean="0">
                          <a:solidFill>
                            <a:srgbClr val="000000"/>
                          </a:solidFill>
                        </a:rPr>
                        <a:t>th</a:t>
                      </a:r>
                      <a:r>
                        <a:rPr lang="en-US" i="1" dirty="0" smtClean="0">
                          <a:solidFill>
                            <a:srgbClr val="000000"/>
                          </a:solidFill>
                        </a:rPr>
                        <a:t> admin</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solidFill>
                            <a:srgbClr val="000000"/>
                          </a:solidFill>
                        </a:rPr>
                        <a:t>(abb.)</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7030A0"/>
                          </a:solidFill>
                        </a:rPr>
                        <a:t>New contract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algn="ctr"/>
                      <a:r>
                        <a:rPr lang="en-US" baseline="0" dirty="0" smtClean="0">
                          <a:solidFill>
                            <a:srgbClr val="0070C0"/>
                          </a:solidFill>
                        </a:rPr>
                        <a:t>Dev 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smtClean="0">
                          <a:solidFill>
                            <a:srgbClr val="000000"/>
                          </a:solidFill>
                        </a:rPr>
                        <a:t>6</a:t>
                      </a:r>
                      <a:r>
                        <a:rPr lang="en-US" i="1" baseline="30000" dirty="0" smtClean="0">
                          <a:solidFill>
                            <a:srgbClr val="000000"/>
                          </a:solidFill>
                        </a:rPr>
                        <a:t>th</a:t>
                      </a:r>
                      <a:r>
                        <a:rPr lang="en-US" i="1" baseline="0" dirty="0" smtClean="0">
                          <a:solidFill>
                            <a:srgbClr val="000000"/>
                          </a:solidFill>
                        </a:rPr>
                        <a:t> admin</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solidFill>
                            <a:srgbClr val="000000"/>
                          </a:solidFill>
                        </a:rPr>
                        <a:t>(abb.)</a:t>
                      </a:r>
                    </a:p>
                    <a:p>
                      <a:pPr algn="ctr"/>
                      <a:endParaRPr lang="en-US" sz="1800" baseline="0" dirty="0" smtClean="0"/>
                    </a:p>
                    <a:p>
                      <a:pPr algn="ctr"/>
                      <a:endParaRPr lang="en-US" baseline="0" dirty="0" smtClean="0">
                        <a:solidFill>
                          <a:srgbClr val="0070C0"/>
                        </a:solidFill>
                      </a:endParaRPr>
                    </a:p>
                    <a:p>
                      <a:pPr algn="ctr"/>
                      <a:endParaRPr lang="en-US" baseline="0" dirty="0" smtClean="0">
                        <a:solidFill>
                          <a:srgbClr val="0070C0"/>
                        </a:solidFill>
                      </a:endParaRPr>
                    </a:p>
                    <a:p>
                      <a:pPr algn="ctr"/>
                      <a:r>
                        <a:rPr lang="en-US" baseline="0" dirty="0" smtClean="0">
                          <a:solidFill>
                            <a:srgbClr val="0070C0"/>
                          </a:solidFill>
                        </a:rPr>
                        <a:t>FT new*</a:t>
                      </a:r>
                      <a:endParaRPr lang="en-US"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smtClean="0">
                        <a:solidFill>
                          <a:srgbClr val="0070C0"/>
                        </a:solidFill>
                      </a:endParaRPr>
                    </a:p>
                    <a:p>
                      <a:pPr algn="r"/>
                      <a:endParaRPr lang="en-US" dirty="0" smtClean="0">
                        <a:solidFill>
                          <a:srgbClr val="0070C0"/>
                        </a:solidFill>
                      </a:endParaRPr>
                    </a:p>
                    <a:p>
                      <a:pPr algn="r"/>
                      <a:r>
                        <a:rPr lang="en-US" dirty="0" smtClean="0">
                          <a:solidFill>
                            <a:srgbClr val="0070C0"/>
                          </a:solidFill>
                        </a:rPr>
                        <a:t>Revised*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en-US" dirty="0" smtClean="0">
                          <a:solidFill>
                            <a:srgbClr val="000000"/>
                          </a:solidFill>
                        </a:rPr>
                        <a:t>PSAT 9</a:t>
                      </a:r>
                    </a:p>
                    <a:p>
                      <a:endParaRPr lang="en-US" dirty="0" smtClean="0">
                        <a:solidFill>
                          <a:srgbClr val="000000"/>
                        </a:solidFill>
                      </a:endParaRPr>
                    </a:p>
                    <a:p>
                      <a:r>
                        <a:rPr lang="en-US" dirty="0" smtClean="0">
                          <a:solidFill>
                            <a:srgbClr val="000000"/>
                          </a:solidFill>
                        </a:rPr>
                        <a:t>PSAT 10</a:t>
                      </a:r>
                    </a:p>
                    <a:p>
                      <a:endParaRPr lang="en-US" dirty="0" smtClean="0">
                        <a:solidFill>
                          <a:srgbClr val="000000"/>
                        </a:solidFill>
                      </a:endParaRPr>
                    </a:p>
                    <a:p>
                      <a:r>
                        <a:rPr lang="en-US" dirty="0" smtClean="0">
                          <a:solidFill>
                            <a:srgbClr val="000000"/>
                          </a:solidFill>
                        </a:rPr>
                        <a:t>SAT</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aseline="0" dirty="0" smtClean="0">
                        <a:solidFill>
                          <a:srgbClr val="000000"/>
                        </a:solidFill>
                      </a:endParaRPr>
                    </a:p>
                    <a:p>
                      <a:endParaRPr lang="en-US" baseline="0" dirty="0" smtClean="0">
                        <a:solidFill>
                          <a:srgbClr val="000000"/>
                        </a:solidFill>
                      </a:endParaRPr>
                    </a:p>
                    <a:p>
                      <a:r>
                        <a:rPr lang="en-US" baseline="0" dirty="0" smtClean="0">
                          <a:solidFill>
                            <a:srgbClr val="000000"/>
                          </a:solidFill>
                        </a:rPr>
                        <a:t>1</a:t>
                      </a:r>
                      <a:r>
                        <a:rPr lang="en-US" baseline="30000" dirty="0" smtClean="0">
                          <a:solidFill>
                            <a:srgbClr val="000000"/>
                          </a:solidFill>
                        </a:rPr>
                        <a:t>st</a:t>
                      </a:r>
                      <a:r>
                        <a:rPr lang="en-US" baseline="0" dirty="0" smtClean="0">
                          <a:solidFill>
                            <a:srgbClr val="000000"/>
                          </a:solidFill>
                        </a:rPr>
                        <a:t> admin</a:t>
                      </a:r>
                      <a:endParaRPr lang="en-US"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aseline="0" dirty="0" smtClean="0">
                        <a:solidFill>
                          <a:srgbClr val="000000"/>
                        </a:solidFill>
                      </a:endParaRPr>
                    </a:p>
                    <a:p>
                      <a:endParaRPr lang="en-US" baseline="0" dirty="0" smtClean="0">
                        <a:solidFill>
                          <a:srgbClr val="000000"/>
                        </a:solidFill>
                      </a:endParaRPr>
                    </a:p>
                    <a:p>
                      <a:r>
                        <a:rPr lang="en-US" baseline="0" dirty="0" smtClean="0">
                          <a:solidFill>
                            <a:srgbClr val="000000"/>
                          </a:solidFill>
                        </a:rPr>
                        <a:t>2</a:t>
                      </a:r>
                      <a:r>
                        <a:rPr lang="en-US" baseline="30000" dirty="0" smtClean="0">
                          <a:solidFill>
                            <a:srgbClr val="000000"/>
                          </a:solidFill>
                        </a:rPr>
                        <a:t>nd </a:t>
                      </a:r>
                      <a:r>
                        <a:rPr lang="en-US" baseline="0" dirty="0" smtClean="0">
                          <a:solidFill>
                            <a:srgbClr val="000000"/>
                          </a:solidFill>
                        </a:rPr>
                        <a:t>admin</a:t>
                      </a:r>
                    </a:p>
                    <a:p>
                      <a:endParaRPr lang="en-US"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1</a:t>
                      </a:r>
                      <a:r>
                        <a:rPr lang="en-US" baseline="30000" dirty="0" smtClean="0">
                          <a:solidFill>
                            <a:srgbClr val="000000"/>
                          </a:solidFill>
                        </a:rPr>
                        <a:t>st</a:t>
                      </a:r>
                      <a:r>
                        <a:rPr lang="en-US" baseline="0" dirty="0" smtClean="0">
                          <a:solidFill>
                            <a:srgbClr val="000000"/>
                          </a:solidFill>
                        </a:rPr>
                        <a:t> admin</a:t>
                      </a:r>
                      <a:endParaRPr lang="en-US"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1</a:t>
                      </a:r>
                      <a:r>
                        <a:rPr lang="en-US" baseline="30000" dirty="0" smtClean="0">
                          <a:solidFill>
                            <a:srgbClr val="000000"/>
                          </a:solidFill>
                        </a:rPr>
                        <a:t>st</a:t>
                      </a:r>
                      <a:r>
                        <a:rPr lang="en-US" baseline="0" dirty="0" smtClean="0">
                          <a:solidFill>
                            <a:srgbClr val="000000"/>
                          </a:solidFill>
                        </a:rPr>
                        <a:t> admin</a:t>
                      </a: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3</a:t>
                      </a:r>
                      <a:r>
                        <a:rPr lang="en-US" baseline="30000" dirty="0" smtClean="0">
                          <a:solidFill>
                            <a:srgbClr val="000000"/>
                          </a:solidFill>
                        </a:rPr>
                        <a:t>rd</a:t>
                      </a:r>
                      <a:r>
                        <a:rPr lang="en-US" dirty="0" smtClean="0">
                          <a:solidFill>
                            <a:srgbClr val="000000"/>
                          </a:solidFill>
                        </a:rPr>
                        <a:t> </a:t>
                      </a:r>
                      <a:r>
                        <a:rPr lang="en-US" baseline="0" dirty="0" smtClean="0">
                          <a:solidFill>
                            <a:srgbClr val="000000"/>
                          </a:solidFill>
                        </a:rPr>
                        <a:t>admin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2</a:t>
                      </a:r>
                      <a:r>
                        <a:rPr lang="en-US" baseline="30000" dirty="0" smtClean="0">
                          <a:solidFill>
                            <a:srgbClr val="000000"/>
                          </a:solidFill>
                        </a:rPr>
                        <a:t>nd </a:t>
                      </a:r>
                      <a:r>
                        <a:rPr lang="en-US" baseline="0" dirty="0" smtClean="0">
                          <a:solidFill>
                            <a:srgbClr val="000000"/>
                          </a:solidFill>
                        </a:rPr>
                        <a:t>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2</a:t>
                      </a:r>
                      <a:r>
                        <a:rPr lang="en-US" baseline="30000" dirty="0" smtClean="0">
                          <a:solidFill>
                            <a:srgbClr val="000000"/>
                          </a:solidFill>
                        </a:rPr>
                        <a:t>nd </a:t>
                      </a:r>
                      <a:r>
                        <a:rPr lang="en-US" baseline="0" dirty="0" smtClean="0">
                          <a:solidFill>
                            <a:srgbClr val="000000"/>
                          </a:solidFill>
                        </a:rPr>
                        <a:t>admin</a:t>
                      </a: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4</a:t>
                      </a:r>
                      <a:r>
                        <a:rPr lang="en-US" baseline="30000" dirty="0" smtClean="0">
                          <a:solidFill>
                            <a:srgbClr val="000000"/>
                          </a:solidFill>
                        </a:rPr>
                        <a:t>th</a:t>
                      </a:r>
                      <a:r>
                        <a:rPr lang="en-US" baseline="0" dirty="0" smtClean="0">
                          <a:solidFill>
                            <a:srgbClr val="000000"/>
                          </a:solidFill>
                        </a:rPr>
                        <a:t> admin</a:t>
                      </a: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3</a:t>
                      </a:r>
                      <a:r>
                        <a:rPr lang="en-US" baseline="30000" dirty="0" smtClean="0">
                          <a:solidFill>
                            <a:srgbClr val="000000"/>
                          </a:solidFill>
                        </a:rPr>
                        <a:t>rd</a:t>
                      </a:r>
                      <a:r>
                        <a:rPr lang="en-US" dirty="0" smtClean="0">
                          <a:solidFill>
                            <a:srgbClr val="000000"/>
                          </a:solidFill>
                        </a:rPr>
                        <a:t> </a:t>
                      </a:r>
                      <a:r>
                        <a:rPr lang="en-US" baseline="0" dirty="0" smtClean="0">
                          <a:solidFill>
                            <a:srgbClr val="000000"/>
                          </a:solidFill>
                        </a:rPr>
                        <a:t>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3</a:t>
                      </a:r>
                      <a:r>
                        <a:rPr lang="en-US" baseline="30000" dirty="0" smtClean="0">
                          <a:solidFill>
                            <a:srgbClr val="000000"/>
                          </a:solidFill>
                        </a:rPr>
                        <a:t>rd</a:t>
                      </a:r>
                      <a:r>
                        <a:rPr lang="en-US" dirty="0" smtClean="0">
                          <a:solidFill>
                            <a:srgbClr val="000000"/>
                          </a:solidFill>
                        </a:rPr>
                        <a:t> </a:t>
                      </a:r>
                      <a:r>
                        <a:rPr lang="en-US" baseline="0" dirty="0" smtClean="0">
                          <a:solidFill>
                            <a:srgbClr val="000000"/>
                          </a:solidFill>
                        </a:rPr>
                        <a:t>admin</a:t>
                      </a:r>
                      <a:endParaRPr lang="en-US" dirty="0" smtClean="0">
                        <a:solidFill>
                          <a:srgbClr val="000000"/>
                        </a:solidFill>
                      </a:endParaRPr>
                    </a:p>
                    <a:p>
                      <a:endParaRPr lang="en-US" dirty="0" smtClean="0">
                        <a:solidFill>
                          <a:srgbClr val="000000"/>
                        </a:solidFill>
                      </a:endParaRPr>
                    </a:p>
                    <a:p>
                      <a:r>
                        <a:rPr lang="en-US" dirty="0" smtClean="0">
                          <a:solidFill>
                            <a:srgbClr val="000000"/>
                          </a:solidFill>
                        </a:rPr>
                        <a:t>5</a:t>
                      </a:r>
                      <a:r>
                        <a:rPr lang="en-US" baseline="30000" dirty="0" smtClean="0">
                          <a:solidFill>
                            <a:srgbClr val="000000"/>
                          </a:solidFill>
                        </a:rPr>
                        <a:t>th</a:t>
                      </a:r>
                      <a:r>
                        <a:rPr lang="en-US" dirty="0" smtClean="0">
                          <a:solidFill>
                            <a:srgbClr val="000000"/>
                          </a:solidFill>
                        </a:rPr>
                        <a:t> admin</a:t>
                      </a:r>
                    </a:p>
                    <a:p>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4</a:t>
                      </a:r>
                      <a:r>
                        <a:rPr lang="en-US" baseline="30000" dirty="0" smtClean="0">
                          <a:solidFill>
                            <a:srgbClr val="000000"/>
                          </a:solidFill>
                        </a:rPr>
                        <a:t>th</a:t>
                      </a:r>
                      <a:r>
                        <a:rPr lang="en-US" baseline="0" dirty="0" smtClean="0">
                          <a:solidFill>
                            <a:srgbClr val="000000"/>
                          </a:solidFill>
                        </a:rPr>
                        <a:t> 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smtClean="0"/>
                    </a:p>
                    <a:p>
                      <a:pPr algn="ctr"/>
                      <a:r>
                        <a:rPr lang="en-US" dirty="0" smtClean="0">
                          <a:solidFill>
                            <a:srgbClr val="7030A0"/>
                          </a:solidFill>
                        </a:rPr>
                        <a:t>New Contract</a:t>
                      </a:r>
                      <a:endParaRPr lang="en-US"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19" name="Chevron 18"/>
          <p:cNvSpPr/>
          <p:nvPr/>
        </p:nvSpPr>
        <p:spPr>
          <a:xfrm>
            <a:off x="6660443" y="350521"/>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2019-2020</a:t>
            </a:r>
          </a:p>
        </p:txBody>
      </p:sp>
      <p:sp>
        <p:nvSpPr>
          <p:cNvPr id="20" name="Chevron 19"/>
          <p:cNvSpPr/>
          <p:nvPr/>
        </p:nvSpPr>
        <p:spPr>
          <a:xfrm>
            <a:off x="5599287" y="358145"/>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2018-2019</a:t>
            </a:r>
          </a:p>
        </p:txBody>
      </p:sp>
      <p:sp>
        <p:nvSpPr>
          <p:cNvPr id="21" name="Chevron 20"/>
          <p:cNvSpPr/>
          <p:nvPr/>
        </p:nvSpPr>
        <p:spPr>
          <a:xfrm>
            <a:off x="4529384" y="365765"/>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2017-2018</a:t>
            </a:r>
          </a:p>
        </p:txBody>
      </p:sp>
      <p:sp>
        <p:nvSpPr>
          <p:cNvPr id="22" name="Chevron 21"/>
          <p:cNvSpPr/>
          <p:nvPr/>
        </p:nvSpPr>
        <p:spPr>
          <a:xfrm>
            <a:off x="3454397" y="373380"/>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2016-2017</a:t>
            </a:r>
          </a:p>
        </p:txBody>
      </p:sp>
      <p:sp>
        <p:nvSpPr>
          <p:cNvPr id="23" name="Chevron 22"/>
          <p:cNvSpPr/>
          <p:nvPr/>
        </p:nvSpPr>
        <p:spPr>
          <a:xfrm>
            <a:off x="2381248" y="367459"/>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2015-2016</a:t>
            </a:r>
          </a:p>
        </p:txBody>
      </p:sp>
      <p:sp>
        <p:nvSpPr>
          <p:cNvPr id="24" name="Chevron 23"/>
          <p:cNvSpPr/>
          <p:nvPr/>
        </p:nvSpPr>
        <p:spPr>
          <a:xfrm>
            <a:off x="1314800" y="370047"/>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2014-2015</a:t>
            </a:r>
          </a:p>
        </p:txBody>
      </p:sp>
      <p:sp>
        <p:nvSpPr>
          <p:cNvPr id="2" name="TextBox 1"/>
          <p:cNvSpPr txBox="1"/>
          <p:nvPr/>
        </p:nvSpPr>
        <p:spPr>
          <a:xfrm>
            <a:off x="5301459" y="1327845"/>
            <a:ext cx="1059746" cy="584775"/>
          </a:xfrm>
          <a:prstGeom prst="rect">
            <a:avLst/>
          </a:prstGeom>
          <a:noFill/>
        </p:spPr>
        <p:txBody>
          <a:bodyPr wrap="square" rtlCol="0">
            <a:spAutoFit/>
          </a:bodyPr>
          <a:lstStyle/>
          <a:p>
            <a:r>
              <a:rPr lang="en-US" sz="1600" dirty="0">
                <a:solidFill>
                  <a:srgbClr val="00B050"/>
                </a:solidFill>
              </a:rPr>
              <a:t>Standards Adopted</a:t>
            </a:r>
          </a:p>
        </p:txBody>
      </p:sp>
      <p:sp>
        <p:nvSpPr>
          <p:cNvPr id="13" name="TextBox 12"/>
          <p:cNvSpPr txBox="1"/>
          <p:nvPr/>
        </p:nvSpPr>
        <p:spPr>
          <a:xfrm>
            <a:off x="7533212" y="1320225"/>
            <a:ext cx="1382187" cy="584775"/>
          </a:xfrm>
          <a:prstGeom prst="rect">
            <a:avLst/>
          </a:prstGeom>
          <a:noFill/>
        </p:spPr>
        <p:txBody>
          <a:bodyPr wrap="square" rtlCol="0">
            <a:spAutoFit/>
          </a:bodyPr>
          <a:lstStyle/>
          <a:p>
            <a:r>
              <a:rPr lang="en-US" sz="1600" dirty="0">
                <a:solidFill>
                  <a:srgbClr val="00B050"/>
                </a:solidFill>
              </a:rPr>
              <a:t>Standards Implemented</a:t>
            </a:r>
          </a:p>
        </p:txBody>
      </p:sp>
      <p:sp>
        <p:nvSpPr>
          <p:cNvPr id="3" name="Down Arrow 2"/>
          <p:cNvSpPr/>
          <p:nvPr/>
        </p:nvSpPr>
        <p:spPr>
          <a:xfrm rot="10800000">
            <a:off x="5663845" y="1151749"/>
            <a:ext cx="304800" cy="2906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Down Arrow 14"/>
          <p:cNvSpPr/>
          <p:nvPr/>
        </p:nvSpPr>
        <p:spPr>
          <a:xfrm rot="10800000">
            <a:off x="7874699" y="1145212"/>
            <a:ext cx="304800" cy="2906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own Arrow 4"/>
          <p:cNvSpPr/>
          <p:nvPr/>
        </p:nvSpPr>
        <p:spPr>
          <a:xfrm>
            <a:off x="7105784" y="1223971"/>
            <a:ext cx="381000" cy="58477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90145" y="1468217"/>
            <a:ext cx="4276235" cy="400110"/>
          </a:xfrm>
          <a:prstGeom prst="rect">
            <a:avLst/>
          </a:prstGeom>
          <a:noFill/>
        </p:spPr>
        <p:txBody>
          <a:bodyPr wrap="none" rtlCol="0">
            <a:spAutoFit/>
          </a:bodyPr>
          <a:lstStyle/>
          <a:p>
            <a:r>
              <a:rPr lang="en-US" sz="2000" dirty="0">
                <a:solidFill>
                  <a:srgbClr val="000000"/>
                </a:solidFill>
              </a:rPr>
              <a:t>*Dependent upon Standards’ revisions.</a:t>
            </a:r>
          </a:p>
        </p:txBody>
      </p:sp>
      <p:cxnSp>
        <p:nvCxnSpPr>
          <p:cNvPr id="8" name="Straight Connector 7"/>
          <p:cNvCxnSpPr/>
          <p:nvPr/>
        </p:nvCxnSpPr>
        <p:spPr>
          <a:xfrm>
            <a:off x="7932420" y="1836420"/>
            <a:ext cx="0" cy="121920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32420" y="3025140"/>
            <a:ext cx="0" cy="3750516"/>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701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Legislation</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12</a:t>
            </a:fld>
            <a:endParaRPr lang="en-US" dirty="0"/>
          </a:p>
        </p:txBody>
      </p:sp>
    </p:spTree>
    <p:extLst>
      <p:ext uri="{BB962C8B-B14F-4D97-AF65-F5344CB8AC3E}">
        <p14:creationId xmlns:p14="http://schemas.microsoft.com/office/powerpoint/2010/main" val="1996323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Charter Schools</a:t>
            </a:r>
            <a:endParaRPr lang="en-US" sz="3200" dirty="0">
              <a:solidFill>
                <a:schemeClr val="tx1"/>
              </a:solidFill>
            </a:endParaRPr>
          </a:p>
        </p:txBody>
      </p:sp>
      <p:sp>
        <p:nvSpPr>
          <p:cNvPr id="3" name="Content Placeholder 2"/>
          <p:cNvSpPr>
            <a:spLocks noGrp="1"/>
          </p:cNvSpPr>
          <p:nvPr>
            <p:ph idx="1"/>
          </p:nvPr>
        </p:nvSpPr>
        <p:spPr>
          <a:xfrm>
            <a:off x="274320" y="1463040"/>
            <a:ext cx="8241030" cy="4640674"/>
          </a:xfrm>
        </p:spPr>
        <p:txBody>
          <a:bodyPr>
            <a:normAutofit/>
          </a:bodyPr>
          <a:lstStyle/>
          <a:p>
            <a:pPr marL="342900" indent="-342900">
              <a:lnSpc>
                <a:spcPct val="100000"/>
              </a:lnSpc>
              <a:buFont typeface="Arial" panose="020B0604020202020204" pitchFamily="34" charset="0"/>
              <a:buChar char="•"/>
            </a:pPr>
            <a:r>
              <a:rPr lang="en-US" sz="2200" dirty="0">
                <a:solidFill>
                  <a:schemeClr val="tx1"/>
                </a:solidFill>
              </a:rPr>
              <a:t>Charter Schools are considered their own LEP (Local Education Provider) for purposes of the following state laws:</a:t>
            </a:r>
          </a:p>
          <a:p>
            <a:pPr marL="1028700" lvl="1" indent="-342900">
              <a:lnSpc>
                <a:spcPct val="100000"/>
              </a:lnSpc>
            </a:pPr>
            <a:r>
              <a:rPr lang="en-US" dirty="0">
                <a:solidFill>
                  <a:schemeClr val="tx1"/>
                </a:solidFill>
              </a:rPr>
              <a:t>Paper-based testing options: §22-7-1013(6), §22-7-1006.3(1)(d-e)</a:t>
            </a:r>
          </a:p>
          <a:p>
            <a:pPr marL="1028700" lvl="1" indent="-342900">
              <a:lnSpc>
                <a:spcPct val="100000"/>
              </a:lnSpc>
            </a:pPr>
            <a:r>
              <a:rPr lang="en-US" dirty="0">
                <a:solidFill>
                  <a:schemeClr val="tx1"/>
                </a:solidFill>
              </a:rPr>
              <a:t>Assessment information for parents: §22-7-1013(7)(a)</a:t>
            </a:r>
          </a:p>
          <a:p>
            <a:pPr marL="1028700" lvl="1" indent="-342900">
              <a:lnSpc>
                <a:spcPct val="100000"/>
              </a:lnSpc>
            </a:pPr>
            <a:r>
              <a:rPr lang="en-US" dirty="0">
                <a:solidFill>
                  <a:schemeClr val="tx1"/>
                </a:solidFill>
              </a:rPr>
              <a:t>Parent excuse information: §22-7-1013(8)(a-c)</a:t>
            </a:r>
          </a:p>
          <a:p>
            <a:pPr marL="342900" indent="-342900">
              <a:lnSpc>
                <a:spcPct val="100000"/>
              </a:lnSpc>
              <a:buFont typeface="Arial" panose="020B0604020202020204" pitchFamily="34" charset="0"/>
              <a:buChar char="•"/>
            </a:pPr>
            <a:r>
              <a:rPr lang="en-US" sz="2200" dirty="0">
                <a:solidFill>
                  <a:schemeClr val="tx1"/>
                </a:solidFill>
              </a:rPr>
              <a:t>DACs are responsible for:</a:t>
            </a:r>
          </a:p>
          <a:p>
            <a:pPr marL="1028700" lvl="1" indent="-342900">
              <a:lnSpc>
                <a:spcPct val="100000"/>
              </a:lnSpc>
            </a:pPr>
            <a:r>
              <a:rPr lang="en-US" dirty="0">
                <a:solidFill>
                  <a:schemeClr val="tx1"/>
                </a:solidFill>
              </a:rPr>
              <a:t>Training SACs at charter schools in the district</a:t>
            </a:r>
          </a:p>
          <a:p>
            <a:pPr marL="1028700" lvl="1" indent="-342900">
              <a:lnSpc>
                <a:spcPct val="100000"/>
              </a:lnSpc>
            </a:pPr>
            <a:r>
              <a:rPr lang="en-US" dirty="0">
                <a:solidFill>
                  <a:schemeClr val="tx1"/>
                </a:solidFill>
              </a:rPr>
              <a:t>Communicating charter school </a:t>
            </a:r>
            <a:r>
              <a:rPr lang="en-US" dirty="0" smtClean="0">
                <a:solidFill>
                  <a:schemeClr val="tx1"/>
                </a:solidFill>
              </a:rPr>
              <a:t>paper-based testing </a:t>
            </a:r>
            <a:r>
              <a:rPr lang="en-US" dirty="0">
                <a:solidFill>
                  <a:schemeClr val="tx1"/>
                </a:solidFill>
              </a:rPr>
              <a:t>selections to CDE </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13</a:t>
            </a:fld>
            <a:endParaRPr lang="en-US" dirty="0"/>
          </a:p>
        </p:txBody>
      </p:sp>
    </p:spTree>
    <p:extLst>
      <p:ext uri="{BB962C8B-B14F-4D97-AF65-F5344CB8AC3E}">
        <p14:creationId xmlns:p14="http://schemas.microsoft.com/office/powerpoint/2010/main" val="889793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8898807" cy="756418"/>
          </a:xfrm>
        </p:spPr>
        <p:txBody>
          <a:bodyPr anchor="ctr">
            <a:noAutofit/>
          </a:bodyPr>
          <a:lstStyle/>
          <a:p>
            <a:r>
              <a:rPr lang="en-US" sz="3200" dirty="0">
                <a:solidFill>
                  <a:schemeClr val="tx1"/>
                </a:solidFill>
              </a:rPr>
              <a:t>Requirements &amp; District </a:t>
            </a:r>
            <a:r>
              <a:rPr lang="en-US" sz="3200" dirty="0" smtClean="0">
                <a:solidFill>
                  <a:schemeClr val="tx1"/>
                </a:solidFill>
              </a:rPr>
              <a:t>Responsibilities</a:t>
            </a:r>
            <a:br>
              <a:rPr lang="en-US" sz="3200" dirty="0" smtClean="0">
                <a:solidFill>
                  <a:schemeClr val="tx1"/>
                </a:solidFill>
              </a:rPr>
            </a:br>
            <a:r>
              <a:rPr lang="en-US" sz="3200" dirty="0" smtClean="0">
                <a:solidFill>
                  <a:schemeClr val="tx1"/>
                </a:solidFill>
              </a:rPr>
              <a:t>Paper     §</a:t>
            </a:r>
            <a:r>
              <a:rPr lang="en-US" sz="3200" dirty="0">
                <a:solidFill>
                  <a:schemeClr val="tx1"/>
                </a:solidFill>
              </a:rPr>
              <a:t>22-7-1013(6), §22-7-1006.3(1)(d-e</a:t>
            </a:r>
            <a:r>
              <a:rPr lang="en-US" sz="3200" dirty="0" smtClean="0">
                <a:solidFill>
                  <a:schemeClr val="tx1"/>
                </a:solidFill>
              </a:rPr>
              <a:t>)</a:t>
            </a:r>
            <a:endParaRPr lang="en-US" sz="3200" dirty="0">
              <a:solidFill>
                <a:schemeClr val="tx1"/>
              </a:solidFill>
            </a:endParaRPr>
          </a:p>
        </p:txBody>
      </p:sp>
      <p:sp>
        <p:nvSpPr>
          <p:cNvPr id="3" name="Content Placeholder 2"/>
          <p:cNvSpPr>
            <a:spLocks noGrp="1"/>
          </p:cNvSpPr>
          <p:nvPr>
            <p:ph idx="1"/>
          </p:nvPr>
        </p:nvSpPr>
        <p:spPr>
          <a:xfrm>
            <a:off x="274320" y="1380744"/>
            <a:ext cx="8800011" cy="5340732"/>
          </a:xfrm>
        </p:spPr>
        <p:txBody>
          <a:bodyPr>
            <a:noAutofit/>
          </a:bodyPr>
          <a:lstStyle/>
          <a:p>
            <a:pPr marL="342900" indent="-342900">
              <a:buFont typeface="Arial" panose="020B0604020202020204" pitchFamily="34" charset="0"/>
              <a:buChar char="•"/>
            </a:pPr>
            <a:r>
              <a:rPr lang="en-US" sz="2000" dirty="0">
                <a:solidFill>
                  <a:schemeClr val="tx1"/>
                </a:solidFill>
              </a:rPr>
              <a:t>Each LEP must adopt and implement a written </a:t>
            </a:r>
            <a:r>
              <a:rPr lang="en-US" sz="2000" dirty="0" smtClean="0">
                <a:solidFill>
                  <a:schemeClr val="tx1"/>
                </a:solidFill>
              </a:rPr>
              <a:t>policy </a:t>
            </a:r>
            <a:r>
              <a:rPr lang="en-US" sz="2000" dirty="0">
                <a:solidFill>
                  <a:schemeClr val="tx1"/>
                </a:solidFill>
              </a:rPr>
              <a:t>by which it decides whether to request the paper form of the state assessments for its </a:t>
            </a:r>
            <a:r>
              <a:rPr lang="en-US" sz="2000" dirty="0" smtClean="0">
                <a:solidFill>
                  <a:schemeClr val="tx1"/>
                </a:solidFill>
              </a:rPr>
              <a:t>students</a:t>
            </a:r>
            <a:endParaRPr lang="en-US" sz="2000" dirty="0">
              <a:solidFill>
                <a:schemeClr val="tx1"/>
              </a:solidFill>
            </a:endParaRPr>
          </a:p>
          <a:p>
            <a:pPr marL="1028700" lvl="1" indent="-342900"/>
            <a:r>
              <a:rPr lang="en-US" sz="1800" dirty="0">
                <a:solidFill>
                  <a:schemeClr val="tx1"/>
                </a:solidFill>
              </a:rPr>
              <a:t>Decision must be made in consultation with schools and </a:t>
            </a:r>
            <a:r>
              <a:rPr lang="en-US" sz="1800" dirty="0" smtClean="0">
                <a:solidFill>
                  <a:schemeClr val="tx1"/>
                </a:solidFill>
              </a:rPr>
              <a:t>parents</a:t>
            </a:r>
            <a:endParaRPr lang="en-US" sz="1800" dirty="0">
              <a:solidFill>
                <a:schemeClr val="tx1"/>
              </a:solidFill>
            </a:endParaRPr>
          </a:p>
          <a:p>
            <a:pPr marL="1028700" lvl="1" indent="-342900"/>
            <a:r>
              <a:rPr lang="en-US" sz="1800" dirty="0">
                <a:solidFill>
                  <a:schemeClr val="tx1"/>
                </a:solidFill>
              </a:rPr>
              <a:t>Copy of policy must be shared with parents and posted on LEP </a:t>
            </a:r>
            <a:r>
              <a:rPr lang="en-US" sz="1800" dirty="0" smtClean="0">
                <a:solidFill>
                  <a:schemeClr val="tx1"/>
                </a:solidFill>
              </a:rPr>
              <a:t>website</a:t>
            </a:r>
          </a:p>
          <a:p>
            <a:pPr marL="1028700" lvl="1" indent="-342900"/>
            <a:r>
              <a:rPr lang="en-US" sz="1800" dirty="0" smtClean="0">
                <a:solidFill>
                  <a:schemeClr val="tx1"/>
                </a:solidFill>
              </a:rPr>
              <a:t>LEP </a:t>
            </a:r>
            <a:r>
              <a:rPr lang="en-US" sz="1800" dirty="0">
                <a:solidFill>
                  <a:schemeClr val="tx1"/>
                </a:solidFill>
              </a:rPr>
              <a:t>may make the decision by school or class (i.e., </a:t>
            </a:r>
            <a:r>
              <a:rPr lang="en-US" sz="1800" dirty="0" smtClean="0">
                <a:solidFill>
                  <a:schemeClr val="tx1"/>
                </a:solidFill>
              </a:rPr>
              <a:t>grade </a:t>
            </a:r>
            <a:r>
              <a:rPr lang="en-US" sz="1800" dirty="0">
                <a:solidFill>
                  <a:schemeClr val="tx1"/>
                </a:solidFill>
              </a:rPr>
              <a:t>level and content area)</a:t>
            </a:r>
          </a:p>
          <a:p>
            <a:pPr marL="1028700" lvl="1" indent="-342900"/>
            <a:r>
              <a:rPr lang="en-US" sz="1800" dirty="0">
                <a:solidFill>
                  <a:schemeClr val="tx1"/>
                </a:solidFill>
              </a:rPr>
              <a:t>LEP will report to CDE the number of students who will take the paper </a:t>
            </a:r>
            <a:r>
              <a:rPr lang="en-US" sz="1800" dirty="0" smtClean="0">
                <a:solidFill>
                  <a:schemeClr val="tx1"/>
                </a:solidFill>
              </a:rPr>
              <a:t>form (indicated prior </a:t>
            </a:r>
            <a:r>
              <a:rPr lang="en-US" sz="1800" dirty="0">
                <a:solidFill>
                  <a:schemeClr val="tx1"/>
                </a:solidFill>
              </a:rPr>
              <a:t>to initial order </a:t>
            </a:r>
            <a:r>
              <a:rPr lang="en-US" sz="1800" dirty="0" smtClean="0">
                <a:solidFill>
                  <a:schemeClr val="tx1"/>
                </a:solidFill>
              </a:rPr>
              <a:t>deadline)</a:t>
            </a:r>
            <a:endParaRPr lang="en-US" sz="1800" dirty="0">
              <a:solidFill>
                <a:schemeClr val="tx1"/>
              </a:solidFill>
            </a:endParaRPr>
          </a:p>
          <a:p>
            <a:pPr marL="342900" indent="-342900">
              <a:buFont typeface="Arial" panose="020B0604020202020204" pitchFamily="34" charset="0"/>
              <a:buChar char="•"/>
            </a:pPr>
            <a:r>
              <a:rPr lang="en-US" sz="2000" dirty="0">
                <a:solidFill>
                  <a:schemeClr val="tx1"/>
                </a:solidFill>
              </a:rPr>
              <a:t>Considerations</a:t>
            </a:r>
          </a:p>
          <a:p>
            <a:pPr marL="1028700" lvl="1" indent="-342900"/>
            <a:r>
              <a:rPr lang="en-US" sz="1800" dirty="0">
                <a:solidFill>
                  <a:schemeClr val="tx1"/>
                </a:solidFill>
              </a:rPr>
              <a:t>Technology capacity</a:t>
            </a:r>
          </a:p>
          <a:p>
            <a:pPr marL="1028700" lvl="1" indent="-342900"/>
            <a:r>
              <a:rPr lang="en-US" sz="1800" dirty="0">
                <a:solidFill>
                  <a:schemeClr val="tx1"/>
                </a:solidFill>
              </a:rPr>
              <a:t>Logistics</a:t>
            </a:r>
          </a:p>
          <a:p>
            <a:pPr marL="1028700" lvl="1" indent="-342900"/>
            <a:r>
              <a:rPr lang="en-US" sz="1800" dirty="0">
                <a:solidFill>
                  <a:schemeClr val="tx1"/>
                </a:solidFill>
              </a:rPr>
              <a:t>Must have the grade appropriate calculators for math (grades 6-8)</a:t>
            </a:r>
          </a:p>
          <a:p>
            <a:pPr marL="342900" indent="-342900">
              <a:buFont typeface="Arial" panose="020B0604020202020204" pitchFamily="34" charset="0"/>
              <a:buChar char="•"/>
            </a:pPr>
            <a:r>
              <a:rPr lang="en-US" sz="2000" dirty="0">
                <a:solidFill>
                  <a:schemeClr val="tx1"/>
                </a:solidFill>
              </a:rPr>
              <a:t>Paper </a:t>
            </a:r>
            <a:r>
              <a:rPr lang="en-US" sz="2000" dirty="0" smtClean="0">
                <a:solidFill>
                  <a:schemeClr val="tx1"/>
                </a:solidFill>
              </a:rPr>
              <a:t>and online form </a:t>
            </a:r>
            <a:r>
              <a:rPr lang="en-US" sz="2000" dirty="0">
                <a:solidFill>
                  <a:schemeClr val="tx1"/>
                </a:solidFill>
              </a:rPr>
              <a:t>always available to individual students as an </a:t>
            </a:r>
            <a:r>
              <a:rPr lang="en-US" sz="2000" dirty="0" smtClean="0">
                <a:solidFill>
                  <a:schemeClr val="tx1"/>
                </a:solidFill>
              </a:rPr>
              <a:t>accommodation</a:t>
            </a:r>
            <a:endParaRPr lang="en-US" sz="2000" dirty="0">
              <a:solidFill>
                <a:schemeClr val="tx1"/>
              </a:solidFill>
            </a:endParaRPr>
          </a:p>
          <a:p>
            <a:pPr marL="342900" indent="-342900">
              <a:buFont typeface="Arial" panose="020B0604020202020204" pitchFamily="34" charset="0"/>
              <a:buChar char="•"/>
            </a:pPr>
            <a:r>
              <a:rPr lang="en-US" sz="2000" dirty="0" smtClean="0">
                <a:solidFill>
                  <a:schemeClr val="tx1"/>
                </a:solidFill>
              </a:rPr>
              <a:t>Must </a:t>
            </a:r>
            <a:r>
              <a:rPr lang="en-US" sz="2000" dirty="0">
                <a:solidFill>
                  <a:schemeClr val="tx1"/>
                </a:solidFill>
              </a:rPr>
              <a:t>commit to meeting </a:t>
            </a:r>
            <a:r>
              <a:rPr lang="en-US" sz="2000" dirty="0" smtClean="0">
                <a:solidFill>
                  <a:schemeClr val="tx1"/>
                </a:solidFill>
              </a:rPr>
              <a:t>security </a:t>
            </a:r>
            <a:r>
              <a:rPr lang="en-US" sz="2000" dirty="0">
                <a:solidFill>
                  <a:schemeClr val="tx1"/>
                </a:solidFill>
              </a:rPr>
              <a:t>requirements and accounting for all secure materials</a:t>
            </a:r>
          </a:p>
          <a:p>
            <a:pPr marL="1028700" lvl="1" indent="-342900"/>
            <a:r>
              <a:rPr lang="en-US" sz="1800" dirty="0">
                <a:solidFill>
                  <a:schemeClr val="tx1"/>
                </a:solidFill>
              </a:rPr>
              <a:t>Chain-of-custody documentation and </a:t>
            </a:r>
            <a:r>
              <a:rPr lang="en-US" sz="1800" dirty="0" smtClean="0">
                <a:solidFill>
                  <a:schemeClr val="tx1"/>
                </a:solidFill>
              </a:rPr>
              <a:t>reports </a:t>
            </a:r>
            <a:r>
              <a:rPr lang="en-US" sz="1800" dirty="0">
                <a:solidFill>
                  <a:schemeClr val="tx1"/>
                </a:solidFill>
              </a:rPr>
              <a:t>for missing </a:t>
            </a:r>
            <a:r>
              <a:rPr lang="en-US" sz="1800" dirty="0" smtClean="0">
                <a:solidFill>
                  <a:schemeClr val="tx1"/>
                </a:solidFill>
              </a:rPr>
              <a:t>materials</a:t>
            </a:r>
            <a:endParaRPr lang="en-US" sz="18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1192788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8898808" cy="756418"/>
          </a:xfrm>
        </p:spPr>
        <p:txBody>
          <a:bodyPr anchor="ctr">
            <a:noAutofit/>
          </a:bodyPr>
          <a:lstStyle/>
          <a:p>
            <a:r>
              <a:rPr lang="en-US" sz="3200" dirty="0">
                <a:solidFill>
                  <a:schemeClr val="tx1"/>
                </a:solidFill>
              </a:rPr>
              <a:t>Requirements &amp; District </a:t>
            </a:r>
            <a:r>
              <a:rPr lang="en-US" sz="3200" dirty="0" smtClean="0">
                <a:solidFill>
                  <a:schemeClr val="tx1"/>
                </a:solidFill>
              </a:rPr>
              <a:t>Responsibilities</a:t>
            </a:r>
            <a:br>
              <a:rPr lang="en-US" sz="3200" dirty="0" smtClean="0">
                <a:solidFill>
                  <a:schemeClr val="tx1"/>
                </a:solidFill>
              </a:rPr>
            </a:br>
            <a:r>
              <a:rPr lang="en-US" sz="3200" dirty="0" smtClean="0">
                <a:solidFill>
                  <a:schemeClr val="tx1"/>
                </a:solidFill>
              </a:rPr>
              <a:t>Assessment Information     §</a:t>
            </a:r>
            <a:r>
              <a:rPr lang="en-US" sz="3200" dirty="0">
                <a:solidFill>
                  <a:schemeClr val="tx1"/>
                </a:solidFill>
              </a:rPr>
              <a:t>22-7-1013(7)(a)</a:t>
            </a:r>
          </a:p>
        </p:txBody>
      </p:sp>
      <p:sp>
        <p:nvSpPr>
          <p:cNvPr id="3" name="Content Placeholder 2"/>
          <p:cNvSpPr>
            <a:spLocks noGrp="1"/>
          </p:cNvSpPr>
          <p:nvPr>
            <p:ph idx="1"/>
          </p:nvPr>
        </p:nvSpPr>
        <p:spPr>
          <a:xfrm>
            <a:off x="274320" y="1463040"/>
            <a:ext cx="8241030" cy="5258436"/>
          </a:xfrm>
        </p:spPr>
        <p:txBody>
          <a:bodyPr>
            <a:normAutofit/>
          </a:bodyPr>
          <a:lstStyle/>
          <a:p>
            <a:pPr marL="342900" indent="-342900">
              <a:buFont typeface="Arial" panose="020B0604020202020204" pitchFamily="34" charset="0"/>
              <a:buChar char="•"/>
            </a:pPr>
            <a:r>
              <a:rPr lang="en-US" sz="2200" dirty="0">
                <a:solidFill>
                  <a:schemeClr val="tx1"/>
                </a:solidFill>
              </a:rPr>
              <a:t>LEP will annually distribute to parents and post on its website, as early in the school year as possible, written information regarding its assessments, including:</a:t>
            </a:r>
          </a:p>
          <a:p>
            <a:pPr marL="1028700" lvl="1" indent="-342900"/>
            <a:r>
              <a:rPr lang="en-US" dirty="0">
                <a:solidFill>
                  <a:schemeClr val="tx1"/>
                </a:solidFill>
              </a:rPr>
              <a:t>The state and local assessments that the LEP will administer </a:t>
            </a:r>
          </a:p>
          <a:p>
            <a:pPr marL="1028700" lvl="1" indent="-342900"/>
            <a:r>
              <a:rPr lang="en-US" dirty="0">
                <a:solidFill>
                  <a:schemeClr val="tx1"/>
                </a:solidFill>
              </a:rPr>
              <a:t>Identify whether it is required by federal law, required by state law or selected by the LEP</a:t>
            </a:r>
          </a:p>
          <a:p>
            <a:pPr marL="1028700" lvl="1" indent="-342900"/>
            <a:r>
              <a:rPr lang="en-US" dirty="0">
                <a:solidFill>
                  <a:schemeClr val="tx1"/>
                </a:solidFill>
              </a:rPr>
              <a:t>Assessment calendar:</a:t>
            </a:r>
          </a:p>
          <a:p>
            <a:pPr marL="1485900" lvl="2" indent="-342900"/>
            <a:r>
              <a:rPr lang="en-US" dirty="0">
                <a:solidFill>
                  <a:schemeClr val="tx1"/>
                </a:solidFill>
              </a:rPr>
              <a:t>Estimated hours of testing each testing day for specific classes/grades for each assessment</a:t>
            </a:r>
          </a:p>
          <a:p>
            <a:pPr marL="1485900" lvl="2" indent="-342900"/>
            <a:r>
              <a:rPr lang="en-US" dirty="0">
                <a:solidFill>
                  <a:schemeClr val="tx1"/>
                </a:solidFill>
              </a:rPr>
              <a:t>Identify whether the assessment is required by state law, federal law or locally selected</a:t>
            </a:r>
          </a:p>
          <a:p>
            <a:pPr marL="1028700" lvl="1" indent="-342900"/>
            <a:r>
              <a:rPr lang="en-US" dirty="0">
                <a:solidFill>
                  <a:schemeClr val="tx1"/>
                </a:solidFill>
              </a:rPr>
              <a:t>The purposes of the assessments</a:t>
            </a:r>
          </a:p>
          <a:p>
            <a:pPr marL="1028700" lvl="1" indent="-342900"/>
            <a:r>
              <a:rPr lang="en-US" dirty="0">
                <a:solidFill>
                  <a:schemeClr val="tx1"/>
                </a:solidFill>
              </a:rPr>
              <a:t>The manner in which assessment results will be </a:t>
            </a:r>
            <a:r>
              <a:rPr lang="en-US" dirty="0" smtClean="0">
                <a:solidFill>
                  <a:schemeClr val="tx1"/>
                </a:solidFill>
              </a:rPr>
              <a:t>used</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15</a:t>
            </a:fld>
            <a:endParaRPr lang="en-US" dirty="0"/>
          </a:p>
        </p:txBody>
      </p:sp>
    </p:spTree>
    <p:extLst>
      <p:ext uri="{BB962C8B-B14F-4D97-AF65-F5344CB8AC3E}">
        <p14:creationId xmlns:p14="http://schemas.microsoft.com/office/powerpoint/2010/main" val="1835832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chor="ctr">
            <a:noAutofit/>
          </a:bodyPr>
          <a:lstStyle/>
          <a:p>
            <a:r>
              <a:rPr lang="en-US" sz="3200" dirty="0">
                <a:solidFill>
                  <a:schemeClr val="tx1"/>
                </a:solidFill>
              </a:rPr>
              <a:t>Requirements &amp; District </a:t>
            </a:r>
            <a:r>
              <a:rPr lang="en-US" sz="3200" dirty="0" smtClean="0">
                <a:solidFill>
                  <a:schemeClr val="tx1"/>
                </a:solidFill>
              </a:rPr>
              <a:t>Responsibilities</a:t>
            </a:r>
            <a:br>
              <a:rPr lang="en-US" sz="3200" dirty="0" smtClean="0">
                <a:solidFill>
                  <a:schemeClr val="tx1"/>
                </a:solidFill>
              </a:rPr>
            </a:br>
            <a:r>
              <a:rPr lang="en-US" sz="3200" dirty="0" smtClean="0">
                <a:solidFill>
                  <a:schemeClr val="tx1"/>
                </a:solidFill>
              </a:rPr>
              <a:t>Parental Excuse     §</a:t>
            </a:r>
            <a:r>
              <a:rPr lang="en-US" sz="3200" dirty="0">
                <a:solidFill>
                  <a:schemeClr val="tx1"/>
                </a:solidFill>
              </a:rPr>
              <a:t>22-7-1013(8)(a-c)</a:t>
            </a:r>
          </a:p>
        </p:txBody>
      </p:sp>
      <p:sp>
        <p:nvSpPr>
          <p:cNvPr id="3" name="Content Placeholder 2"/>
          <p:cNvSpPr>
            <a:spLocks noGrp="1"/>
          </p:cNvSpPr>
          <p:nvPr>
            <p:ph idx="1"/>
          </p:nvPr>
        </p:nvSpPr>
        <p:spPr>
          <a:xfrm>
            <a:off x="337751" y="1316736"/>
            <a:ext cx="8177599" cy="5404740"/>
          </a:xfrm>
        </p:spPr>
        <p:txBody>
          <a:bodyPr>
            <a:normAutofit fontScale="92500" lnSpcReduction="10000"/>
          </a:bodyPr>
          <a:lstStyle/>
          <a:p>
            <a:pPr marL="0" indent="0">
              <a:buNone/>
            </a:pPr>
            <a:r>
              <a:rPr lang="en-US" sz="2600" dirty="0">
                <a:solidFill>
                  <a:srgbClr val="000000"/>
                </a:solidFill>
              </a:rPr>
              <a:t>A student’s parent may excuse the student from participating in a state </a:t>
            </a:r>
            <a:r>
              <a:rPr lang="en-US" sz="2600" dirty="0" smtClean="0">
                <a:solidFill>
                  <a:srgbClr val="000000"/>
                </a:solidFill>
              </a:rPr>
              <a:t>assessment</a:t>
            </a:r>
            <a:endParaRPr lang="en-US" sz="900" dirty="0">
              <a:solidFill>
                <a:srgbClr val="000000"/>
              </a:solidFill>
            </a:endParaRPr>
          </a:p>
          <a:p>
            <a:pPr>
              <a:spcAft>
                <a:spcPts val="600"/>
              </a:spcAft>
            </a:pPr>
            <a:r>
              <a:rPr lang="en-US" sz="2200" dirty="0">
                <a:solidFill>
                  <a:srgbClr val="000000"/>
                </a:solidFill>
              </a:rPr>
              <a:t>Each LEP will adopt and implement a written policy and procedure by which a student’s parent may excuse the student from participating in one or more of the state assessments</a:t>
            </a:r>
            <a:r>
              <a:rPr lang="en-US" sz="2200" dirty="0" smtClean="0">
                <a:solidFill>
                  <a:srgbClr val="000000"/>
                </a:solidFill>
              </a:rPr>
              <a:t>.</a:t>
            </a:r>
            <a:endParaRPr lang="en-US" sz="2200" dirty="0">
              <a:solidFill>
                <a:srgbClr val="000000"/>
              </a:solidFill>
            </a:endParaRPr>
          </a:p>
          <a:p>
            <a:pPr lvl="1"/>
            <a:r>
              <a:rPr lang="en-US" sz="2200" dirty="0" smtClean="0">
                <a:solidFill>
                  <a:srgbClr val="000000"/>
                </a:solidFill>
              </a:rPr>
              <a:t>If a parent excuses his or her student, the LEP shall not impose negative consequence on the student or parent including:</a:t>
            </a:r>
          </a:p>
          <a:p>
            <a:pPr lvl="2"/>
            <a:r>
              <a:rPr lang="en-US" sz="1900" dirty="0" smtClean="0">
                <a:solidFill>
                  <a:srgbClr val="000000"/>
                </a:solidFill>
              </a:rPr>
              <a:t>Prohibiting school attendance; imposing an unexcused absence; or prohibiting participation in extracurricular activities.</a:t>
            </a:r>
          </a:p>
          <a:p>
            <a:pPr lvl="2"/>
            <a:r>
              <a:rPr lang="en-US" sz="1900" dirty="0" smtClean="0"/>
              <a:t>Prohibiting </a:t>
            </a:r>
            <a:r>
              <a:rPr lang="en-US" sz="1900" dirty="0"/>
              <a:t>the student from participating in an activity, or receiving any other form of reward that the LEP provides to students who participate in the state assessment.</a:t>
            </a:r>
          </a:p>
          <a:p>
            <a:pPr marL="914400" lvl="2" indent="0">
              <a:buNone/>
            </a:pPr>
            <a:endParaRPr lang="en-US" sz="900" dirty="0">
              <a:solidFill>
                <a:srgbClr val="000000"/>
              </a:solidFill>
            </a:endParaRPr>
          </a:p>
          <a:p>
            <a:pPr>
              <a:spcAft>
                <a:spcPts val="600"/>
              </a:spcAft>
            </a:pPr>
            <a:r>
              <a:rPr lang="en-US" sz="2200" dirty="0">
                <a:solidFill>
                  <a:srgbClr val="000000"/>
                </a:solidFill>
              </a:rPr>
              <a:t>LEP shall not impose an unreasonable burden or requirement on a student that would: </a:t>
            </a:r>
          </a:p>
          <a:p>
            <a:pPr lvl="1"/>
            <a:r>
              <a:rPr lang="en-US" sz="2200" dirty="0" smtClean="0">
                <a:solidFill>
                  <a:srgbClr val="000000"/>
                </a:solidFill>
              </a:rPr>
              <a:t>Discourage the student from taking a state assessment or</a:t>
            </a:r>
          </a:p>
          <a:p>
            <a:pPr lvl="1"/>
            <a:r>
              <a:rPr lang="en-US" sz="2200" dirty="0" smtClean="0">
                <a:solidFill>
                  <a:srgbClr val="000000"/>
                </a:solidFill>
              </a:rPr>
              <a:t>Encourage the student’s parent to excuse the student from taking the state assessment.</a:t>
            </a:r>
            <a:endParaRPr lang="en-US" sz="2200" dirty="0">
              <a:solidFill>
                <a:srgbClr val="000000"/>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3873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2019-2020 </a:t>
            </a:r>
            <a:br>
              <a:rPr lang="en-US" dirty="0" smtClean="0">
                <a:solidFill>
                  <a:schemeClr val="tx1"/>
                </a:solidFill>
              </a:rPr>
            </a:br>
            <a:r>
              <a:rPr lang="en-US" dirty="0" smtClean="0">
                <a:solidFill>
                  <a:schemeClr val="tx1"/>
                </a:solidFill>
              </a:rPr>
              <a:t>State Assessment Schedule</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17</a:t>
            </a:fld>
            <a:endParaRPr lang="en-US" dirty="0"/>
          </a:p>
        </p:txBody>
      </p:sp>
    </p:spTree>
    <p:extLst>
      <p:ext uri="{BB962C8B-B14F-4D97-AF65-F5344CB8AC3E}">
        <p14:creationId xmlns:p14="http://schemas.microsoft.com/office/powerpoint/2010/main" val="2355120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693364" cy="756418"/>
          </a:xfrm>
        </p:spPr>
        <p:txBody>
          <a:bodyPr anchor="ctr">
            <a:noAutofit/>
          </a:bodyPr>
          <a:lstStyle/>
          <a:p>
            <a:r>
              <a:rPr lang="en-US" sz="3200" dirty="0" smtClean="0">
                <a:solidFill>
                  <a:schemeClr val="tx1"/>
                </a:solidFill>
              </a:rPr>
              <a:t>2019-2020 State Assessment Calendar</a:t>
            </a:r>
            <a:endParaRPr lang="en-US" sz="320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5894497"/>
              </p:ext>
            </p:extLst>
          </p:nvPr>
        </p:nvGraphicFramePr>
        <p:xfrm>
          <a:off x="123861" y="1358783"/>
          <a:ext cx="8892964" cy="4312209"/>
        </p:xfrm>
        <a:graphic>
          <a:graphicData uri="http://schemas.openxmlformats.org/drawingml/2006/table">
            <a:tbl>
              <a:tblPr firstRow="1" bandRow="1">
                <a:tableStyleId>{5C22544A-7EE6-4342-B048-85BDC9FD1C3A}</a:tableStyleId>
              </a:tblPr>
              <a:tblGrid>
                <a:gridCol w="3255622">
                  <a:extLst>
                    <a:ext uri="{9D8B030D-6E8A-4147-A177-3AD203B41FA5}">
                      <a16:colId xmlns="" xmlns:a16="http://schemas.microsoft.com/office/drawing/2014/main" val="20000"/>
                    </a:ext>
                  </a:extLst>
                </a:gridCol>
                <a:gridCol w="1003349">
                  <a:extLst>
                    <a:ext uri="{9D8B030D-6E8A-4147-A177-3AD203B41FA5}">
                      <a16:colId xmlns="" xmlns:a16="http://schemas.microsoft.com/office/drawing/2014/main" val="20001"/>
                    </a:ext>
                  </a:extLst>
                </a:gridCol>
                <a:gridCol w="4633993">
                  <a:extLst>
                    <a:ext uri="{9D8B030D-6E8A-4147-A177-3AD203B41FA5}">
                      <a16:colId xmlns="" xmlns:a16="http://schemas.microsoft.com/office/drawing/2014/main" val="20002"/>
                    </a:ext>
                  </a:extLst>
                </a:gridCol>
              </a:tblGrid>
              <a:tr h="384261">
                <a:tc>
                  <a:txBody>
                    <a:bodyPr/>
                    <a:lstStyle/>
                    <a:p>
                      <a:pPr marL="0" marR="0" algn="ctr">
                        <a:spcBef>
                          <a:spcPts val="0"/>
                        </a:spcBef>
                        <a:spcAft>
                          <a:spcPts val="0"/>
                        </a:spcAft>
                      </a:pPr>
                      <a:r>
                        <a:rPr lang="en-US" sz="1800" dirty="0" smtClean="0">
                          <a:effectLst/>
                        </a:rPr>
                        <a:t>Assessment</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smtClean="0">
                          <a:effectLst/>
                        </a:rPr>
                        <a:t>Grade(s)</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Tentative Windows</a:t>
                      </a:r>
                      <a:endParaRPr lang="en-US" sz="1800" dirty="0">
                        <a:solidFill>
                          <a:schemeClr val="bg1">
                            <a:lumMod val="10000"/>
                          </a:schemeClr>
                        </a:solidFill>
                        <a:effectLst/>
                        <a:latin typeface="Times New Roman"/>
                        <a:ea typeface="Calibri"/>
                      </a:endParaRPr>
                    </a:p>
                  </a:txBody>
                  <a:tcPr marL="0" marR="0" marT="0" marB="0" anchor="ctr"/>
                </a:tc>
                <a:extLst>
                  <a:ext uri="{0D108BD9-81ED-4DB2-BD59-A6C34878D82A}">
                    <a16:rowId xmlns="" xmlns:a16="http://schemas.microsoft.com/office/drawing/2014/main" val="10000"/>
                  </a:ext>
                </a:extLst>
              </a:tr>
              <a:tr h="427591">
                <a:tc>
                  <a:txBody>
                    <a:bodyPr/>
                    <a:lstStyle/>
                    <a:p>
                      <a:pPr marL="0" marR="0" algn="ctr">
                        <a:spcBef>
                          <a:spcPts val="0"/>
                        </a:spcBef>
                        <a:spcAft>
                          <a:spcPts val="0"/>
                        </a:spcAft>
                      </a:pPr>
                      <a:r>
                        <a:rPr lang="en-US" sz="1800" dirty="0" smtClean="0">
                          <a:effectLst/>
                        </a:rPr>
                        <a:t>ACCESS for ELLs® </a:t>
                      </a:r>
                      <a:endParaRPr lang="en-US" sz="1800" b="0" dirty="0" smtClean="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effectLst/>
                        </a:rPr>
                        <a:t>K-12</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effectLst/>
                        </a:rPr>
                        <a:t>January 13 - February 14, 2020</a:t>
                      </a:r>
                      <a:endParaRPr lang="en-US" sz="1800" dirty="0">
                        <a:solidFill>
                          <a:srgbClr val="000000"/>
                        </a:solidFill>
                        <a:effectLst/>
                        <a:latin typeface="+mn-lt"/>
                        <a:ea typeface="Calibri"/>
                      </a:endParaRPr>
                    </a:p>
                  </a:txBody>
                  <a:tcPr marL="0" marR="0" marT="0" marB="0" anchor="ctr"/>
                </a:tc>
                <a:extLst>
                  <a:ext uri="{0D108BD9-81ED-4DB2-BD59-A6C34878D82A}">
                    <a16:rowId xmlns="" xmlns:a16="http://schemas.microsoft.com/office/drawing/2014/main" val="10001"/>
                  </a:ext>
                </a:extLst>
              </a:tr>
              <a:tr h="4871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CMAS and CoAlt: Social Studies</a:t>
                      </a:r>
                      <a:r>
                        <a:rPr lang="en-US" sz="1800" baseline="30000" dirty="0" smtClean="0">
                          <a:effectLst/>
                        </a:rPr>
                        <a:t>1</a:t>
                      </a:r>
                      <a:endParaRPr lang="en-US" sz="1800" b="0" baseline="30000" dirty="0" smtClean="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4,</a:t>
                      </a:r>
                      <a:r>
                        <a:rPr lang="en-US" sz="1800" baseline="0" dirty="0" smtClean="0">
                          <a:effectLst/>
                        </a:rPr>
                        <a:t> </a:t>
                      </a:r>
                      <a:r>
                        <a:rPr lang="en-US" sz="1800" dirty="0" smtClean="0">
                          <a:effectLst/>
                        </a:rPr>
                        <a:t>7</a:t>
                      </a:r>
                      <a:endParaRPr lang="en-US" sz="1800" baseline="30000" dirty="0">
                        <a:solidFill>
                          <a:srgbClr val="FF0000"/>
                        </a:solidFill>
                        <a:effectLst/>
                        <a:latin typeface="+mn-lt"/>
                        <a:ea typeface="Calibri"/>
                      </a:endParaRPr>
                    </a:p>
                  </a:txBody>
                  <a:tcPr marL="0" marR="0" marT="0" marB="0" anchor="ctr"/>
                </a:tc>
                <a:tc rowSpan="3">
                  <a:txBody>
                    <a:bodyPr/>
                    <a:lstStyle/>
                    <a:p>
                      <a:pPr marL="0" marR="0" algn="ctr">
                        <a:spcBef>
                          <a:spcPts val="0"/>
                        </a:spcBef>
                        <a:spcAft>
                          <a:spcPts val="0"/>
                        </a:spcAft>
                      </a:pPr>
                      <a:r>
                        <a:rPr lang="en-US" dirty="0" smtClean="0"/>
                        <a:t>April 6 - 24, 2020</a:t>
                      </a:r>
                      <a:endParaRPr lang="en-US" sz="1800" baseline="30000" dirty="0">
                        <a:solidFill>
                          <a:srgbClr val="000000"/>
                        </a:solidFill>
                        <a:effectLst/>
                        <a:latin typeface="+mn-lt"/>
                        <a:ea typeface="Calibri"/>
                      </a:endParaRPr>
                    </a:p>
                  </a:txBody>
                  <a:tcPr marL="0" marR="0" marT="0" marB="0" anchor="ctr"/>
                </a:tc>
                <a:extLst>
                  <a:ext uri="{0D108BD9-81ED-4DB2-BD59-A6C34878D82A}">
                    <a16:rowId xmlns="" xmlns:a16="http://schemas.microsoft.com/office/drawing/2014/main" val="10002"/>
                  </a:ext>
                </a:extLst>
              </a:tr>
              <a:tr h="4443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CMAS and CoAlt: Science</a:t>
                      </a:r>
                      <a:endParaRPr lang="en-US" sz="1800" b="0" baseline="30000" dirty="0" smtClean="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5, 8, 11</a:t>
                      </a:r>
                      <a:r>
                        <a:rPr lang="en-US" baseline="30000" dirty="0" smtClean="0"/>
                        <a:t>2</a:t>
                      </a:r>
                      <a:endParaRPr lang="en-US" sz="1800" baseline="30000" dirty="0" smtClean="0">
                        <a:solidFill>
                          <a:srgbClr val="000000"/>
                        </a:solidFill>
                        <a:effectLst/>
                        <a:latin typeface="+mn-lt"/>
                        <a:ea typeface="Calibri"/>
                      </a:endParaRPr>
                    </a:p>
                  </a:txBody>
                  <a:tcPr marL="0" marR="0" marT="0" marB="0" anchor="ctr"/>
                </a:tc>
                <a:tc vMerge="1">
                  <a:txBody>
                    <a:bodyPr/>
                    <a:lstStyle/>
                    <a:p>
                      <a:pPr marL="0" marR="0" algn="ctr">
                        <a:spcBef>
                          <a:spcPts val="0"/>
                        </a:spcBef>
                        <a:spcAft>
                          <a:spcPts val="0"/>
                        </a:spcAft>
                      </a:pPr>
                      <a:endParaRPr lang="en-US" sz="1800" baseline="30000" dirty="0">
                        <a:solidFill>
                          <a:schemeClr val="tx1">
                            <a:lumMod val="50000"/>
                          </a:schemeClr>
                        </a:solidFill>
                        <a:effectLst/>
                        <a:latin typeface="+mn-lt"/>
                        <a:ea typeface="Calibri"/>
                      </a:endParaRPr>
                    </a:p>
                  </a:txBody>
                  <a:tcPr marL="0" marR="0" marT="0" marB="0" anchor="ctr"/>
                </a:tc>
                <a:extLst>
                  <a:ext uri="{0D108BD9-81ED-4DB2-BD59-A6C34878D82A}">
                    <a16:rowId xmlns="" xmlns:a16="http://schemas.microsoft.com/office/drawing/2014/main" val="10003"/>
                  </a:ext>
                </a:extLst>
              </a:tr>
              <a:tr h="4443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CMAS:</a:t>
                      </a:r>
                      <a:r>
                        <a:rPr lang="en-US" sz="1800" baseline="0" dirty="0" smtClean="0">
                          <a:effectLst/>
                        </a:rPr>
                        <a:t> </a:t>
                      </a:r>
                      <a:r>
                        <a:rPr lang="en-US" sz="1800" dirty="0" smtClean="0">
                          <a:effectLst/>
                        </a:rPr>
                        <a:t>Math</a:t>
                      </a:r>
                      <a:r>
                        <a:rPr lang="en-US" sz="1800" baseline="0" dirty="0" smtClean="0">
                          <a:effectLst/>
                        </a:rPr>
                        <a:t> and ELA (CSLA</a:t>
                      </a:r>
                      <a:r>
                        <a:rPr lang="en-US" sz="1800" baseline="30000" dirty="0" smtClean="0">
                          <a:effectLst/>
                        </a:rPr>
                        <a:t>3</a:t>
                      </a:r>
                      <a:r>
                        <a:rPr lang="en-US" sz="1800" baseline="0" dirty="0" smtClean="0">
                          <a:effectLst/>
                        </a:rPr>
                        <a:t>)</a:t>
                      </a:r>
                      <a:r>
                        <a:rPr lang="en-US" sz="1800" dirty="0" smtClean="0">
                          <a:effectLst/>
                        </a:rPr>
                        <a:t> </a:t>
                      </a:r>
                      <a:endParaRPr lang="en-US" sz="1800" b="0" dirty="0" smtClean="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effectLst/>
                        </a:rPr>
                        <a:t>3-8</a:t>
                      </a:r>
                      <a:r>
                        <a:rPr lang="en-US" sz="1800" baseline="30000" dirty="0" smtClean="0">
                          <a:effectLst/>
                        </a:rPr>
                        <a:t>2</a:t>
                      </a:r>
                      <a:endParaRPr lang="en-US" sz="1800" baseline="30000" dirty="0">
                        <a:solidFill>
                          <a:srgbClr val="000000"/>
                        </a:solidFill>
                        <a:effectLst/>
                        <a:latin typeface="+mn-lt"/>
                        <a:ea typeface="Calibri"/>
                      </a:endParaRPr>
                    </a:p>
                  </a:txBody>
                  <a:tcPr marL="0" marR="0" marT="0" marB="0" anchor="ctr"/>
                </a:tc>
                <a:tc vMerge="1">
                  <a:txBody>
                    <a:bodyPr/>
                    <a:lstStyle/>
                    <a:p>
                      <a:pPr marL="0" marR="0" algn="ctr">
                        <a:spcBef>
                          <a:spcPts val="0"/>
                        </a:spcBef>
                        <a:spcAft>
                          <a:spcPts val="0"/>
                        </a:spcAft>
                      </a:pPr>
                      <a:endParaRPr lang="en-US" sz="1800" b="0" baseline="0" dirty="0" smtClean="0">
                        <a:solidFill>
                          <a:schemeClr val="tx1">
                            <a:lumMod val="50000"/>
                          </a:schemeClr>
                        </a:solidFill>
                        <a:effectLst/>
                        <a:latin typeface="+mn-lt"/>
                        <a:ea typeface="Calibri"/>
                      </a:endParaRPr>
                    </a:p>
                  </a:txBody>
                  <a:tcPr marL="0" marR="0" marT="0" marB="0" anchor="ctr"/>
                </a:tc>
                <a:extLst>
                  <a:ext uri="{0D108BD9-81ED-4DB2-BD59-A6C34878D82A}">
                    <a16:rowId xmlns="" xmlns:a16="http://schemas.microsoft.com/office/drawing/2014/main" val="10004"/>
                  </a:ext>
                </a:extLst>
              </a:tr>
              <a:tr h="478565">
                <a:tc>
                  <a:txBody>
                    <a:bodyPr/>
                    <a:lstStyle/>
                    <a:p>
                      <a:pPr marL="0" marR="0" algn="ctr">
                        <a:spcBef>
                          <a:spcPts val="0"/>
                        </a:spcBef>
                        <a:spcAft>
                          <a:spcPts val="0"/>
                        </a:spcAft>
                      </a:pPr>
                      <a:r>
                        <a:rPr lang="en-US" sz="1800" dirty="0" smtClean="0">
                          <a:effectLst/>
                        </a:rPr>
                        <a:t>CoAlt: DLM ELA and</a:t>
                      </a:r>
                      <a:r>
                        <a:rPr lang="en-US" sz="1800" baseline="0" dirty="0" smtClean="0">
                          <a:effectLst/>
                        </a:rPr>
                        <a:t> Math</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effectLst/>
                        </a:rPr>
                        <a:t>3-11</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effectLst/>
                        </a:rPr>
                        <a:t>Aligned to CMAS: Math </a:t>
                      </a:r>
                      <a:r>
                        <a:rPr lang="en-US" sz="1800" baseline="0" dirty="0" smtClean="0">
                          <a:effectLst/>
                        </a:rPr>
                        <a:t>and ELA schedule</a:t>
                      </a:r>
                      <a:endParaRPr lang="en-US" sz="1800" dirty="0">
                        <a:solidFill>
                          <a:srgbClr val="000000"/>
                        </a:solidFill>
                        <a:effectLst/>
                        <a:latin typeface="+mn-lt"/>
                        <a:ea typeface="Calibri"/>
                      </a:endParaRPr>
                    </a:p>
                  </a:txBody>
                  <a:tcPr marL="0" marR="0" marT="0" marB="0" anchor="ctr"/>
                </a:tc>
                <a:extLst>
                  <a:ext uri="{0D108BD9-81ED-4DB2-BD59-A6C34878D82A}">
                    <a16:rowId xmlns="" xmlns:a16="http://schemas.microsoft.com/office/drawing/2014/main" val="10005"/>
                  </a:ext>
                </a:extLst>
              </a:tr>
              <a:tr h="91440">
                <a:tc>
                  <a:txBody>
                    <a:bodyPr/>
                    <a:lstStyle/>
                    <a:p>
                      <a:pPr marL="0" marR="0" algn="ctr">
                        <a:spcBef>
                          <a:spcPts val="0"/>
                        </a:spcBef>
                        <a:spcAft>
                          <a:spcPts val="0"/>
                        </a:spcAft>
                      </a:pPr>
                      <a:r>
                        <a:rPr lang="en-US" sz="1800" dirty="0" smtClean="0">
                          <a:effectLst/>
                        </a:rPr>
                        <a:t>CO PSAT</a:t>
                      </a:r>
                      <a:endParaRPr lang="en-US" sz="1800" b="0" baseline="0" dirty="0" smtClean="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9,</a:t>
                      </a:r>
                      <a:r>
                        <a:rPr lang="en-US" sz="1800" baseline="0" dirty="0" smtClean="0">
                          <a:effectLst/>
                        </a:rPr>
                        <a:t> </a:t>
                      </a:r>
                      <a:r>
                        <a:rPr lang="en-US" sz="1800" dirty="0" smtClean="0">
                          <a:effectLst/>
                        </a:rPr>
                        <a:t>10</a:t>
                      </a:r>
                      <a:endParaRPr lang="en-US" sz="1800" dirty="0" smtClean="0">
                        <a:solidFill>
                          <a:srgbClr val="000000"/>
                        </a:solidFill>
                        <a:effectLst/>
                        <a:latin typeface="+mn-lt"/>
                        <a:ea typeface="Calibri"/>
                      </a:endParaRPr>
                    </a:p>
                  </a:txBody>
                  <a:tcPr marL="0" marR="0" marT="0" marB="0" anchor="ctr"/>
                </a:tc>
                <a:tc>
                  <a:txBody>
                    <a:bodyPr/>
                    <a:lstStyle/>
                    <a:p>
                      <a:pPr algn="ctr"/>
                      <a:r>
                        <a:rPr lang="en-US" sz="1800" kern="1200" dirty="0" smtClean="0">
                          <a:effectLst/>
                        </a:rPr>
                        <a:t>April 14, 15</a:t>
                      </a:r>
                      <a:r>
                        <a:rPr lang="en-US" sz="1800" kern="1200" baseline="0" dirty="0" smtClean="0">
                          <a:effectLst/>
                        </a:rPr>
                        <a:t> or </a:t>
                      </a:r>
                      <a:r>
                        <a:rPr lang="en-US" sz="1800" kern="1200" dirty="0" smtClean="0">
                          <a:effectLst/>
                        </a:rPr>
                        <a:t>16, 2020</a:t>
                      </a:r>
                      <a:r>
                        <a:rPr lang="en-US" sz="1800" kern="1200" baseline="30000" dirty="0" smtClean="0">
                          <a:effectLst/>
                        </a:rPr>
                        <a:t>4</a:t>
                      </a:r>
                    </a:p>
                    <a:p>
                      <a:pPr algn="ctr"/>
                      <a:r>
                        <a:rPr lang="en-US" sz="1800" kern="1200" dirty="0" smtClean="0">
                          <a:effectLst/>
                        </a:rPr>
                        <a:t>April</a:t>
                      </a:r>
                      <a:r>
                        <a:rPr lang="en-US" sz="1800" kern="1200" baseline="0" dirty="0" smtClean="0">
                          <a:effectLst/>
                        </a:rPr>
                        <a:t> 28 or 29</a:t>
                      </a:r>
                      <a:r>
                        <a:rPr lang="en-US" sz="1800" kern="1200" dirty="0" smtClean="0">
                          <a:effectLst/>
                        </a:rPr>
                        <a:t>, 2020: Make-up window</a:t>
                      </a:r>
                    </a:p>
                    <a:p>
                      <a:pPr algn="ctr"/>
                      <a:r>
                        <a:rPr lang="en-US" sz="1800" kern="1200" dirty="0" smtClean="0">
                          <a:effectLst/>
                        </a:rPr>
                        <a:t>April 14-21</a:t>
                      </a:r>
                      <a:r>
                        <a:rPr lang="en-US" sz="1800" kern="1200" baseline="0" dirty="0" smtClean="0">
                          <a:effectLst/>
                        </a:rPr>
                        <a:t>, 2020: Accommodations window</a:t>
                      </a:r>
                      <a:endParaRPr lang="en-US" sz="1800" b="0" i="0" kern="1200" dirty="0">
                        <a:solidFill>
                          <a:srgbClr val="000000"/>
                        </a:solidFill>
                        <a:effectLst/>
                        <a:latin typeface="+mn-lt"/>
                        <a:ea typeface="+mn-ea"/>
                        <a:cs typeface="+mn-cs"/>
                      </a:endParaRPr>
                    </a:p>
                  </a:txBody>
                  <a:tcPr marL="0" marR="0" marT="0" marB="0" anchor="ctr"/>
                </a:tc>
                <a:extLst>
                  <a:ext uri="{0D108BD9-81ED-4DB2-BD59-A6C34878D82A}">
                    <a16:rowId xmlns="" xmlns:a16="http://schemas.microsoft.com/office/drawing/2014/main" val="10006"/>
                  </a:ext>
                </a:extLst>
              </a:tr>
              <a:tr h="91440">
                <a:tc>
                  <a:txBody>
                    <a:bodyPr/>
                    <a:lstStyle/>
                    <a:p>
                      <a:pPr marL="0" marR="0" algn="ctr">
                        <a:spcBef>
                          <a:spcPts val="0"/>
                        </a:spcBef>
                        <a:spcAft>
                          <a:spcPts val="0"/>
                        </a:spcAft>
                      </a:pPr>
                      <a:r>
                        <a:rPr lang="en-US" sz="1800" dirty="0" smtClean="0">
                          <a:effectLst/>
                        </a:rPr>
                        <a:t>CO SAT</a:t>
                      </a:r>
                      <a:endParaRPr lang="en-US" sz="1800" b="0" baseline="0" dirty="0" smtClean="0">
                        <a:solidFill>
                          <a:schemeClr val="tx1">
                            <a:lumMod val="50000"/>
                          </a:schemeClr>
                        </a:solidFill>
                        <a:effectLst/>
                        <a:latin typeface="+mn-lt"/>
                      </a:endParaRPr>
                    </a:p>
                  </a:txBody>
                  <a:tcPr marL="0" marR="0" marT="0" marB="0" anchor="ctr"/>
                </a:tc>
                <a:tc>
                  <a:txBody>
                    <a:bodyPr/>
                    <a:lstStyle/>
                    <a:p>
                      <a:pPr marL="0" marR="0" algn="ctr">
                        <a:spcBef>
                          <a:spcPts val="0"/>
                        </a:spcBef>
                        <a:spcAft>
                          <a:spcPts val="0"/>
                        </a:spcAft>
                      </a:pPr>
                      <a:r>
                        <a:rPr lang="en-US" sz="1800" dirty="0" smtClean="0">
                          <a:effectLst/>
                        </a:rPr>
                        <a:t>11</a:t>
                      </a:r>
                      <a:endParaRPr lang="en-US" sz="1800" dirty="0">
                        <a:solidFill>
                          <a:srgbClr val="000000"/>
                        </a:solidFill>
                        <a:effectLst/>
                        <a:latin typeface="+mn-lt"/>
                        <a:ea typeface="Calibri"/>
                      </a:endParaRPr>
                    </a:p>
                  </a:txBody>
                  <a:tcPr marL="0" marR="0" marT="0" marB="0" anchor="ctr"/>
                </a:tc>
                <a:tc>
                  <a:txBody>
                    <a:bodyPr/>
                    <a:lstStyle/>
                    <a:p>
                      <a:pPr algn="ctr"/>
                      <a:r>
                        <a:rPr lang="en-US" sz="1800" kern="1200" dirty="0" smtClean="0">
                          <a:effectLst/>
                        </a:rPr>
                        <a:t>April 14, 2020</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effectLst/>
                        </a:rPr>
                        <a:t>April 28, 2020: Make-up test date</a:t>
                      </a:r>
                    </a:p>
                    <a:p>
                      <a:pPr algn="ctr" fontAlgn="t"/>
                      <a:r>
                        <a:rPr lang="en-US" sz="1800" dirty="0" smtClean="0">
                          <a:effectLst/>
                        </a:rPr>
                        <a:t>April 14-17, 2020: Accommodations window </a:t>
                      </a:r>
                      <a:endParaRPr lang="en-US" sz="1800" dirty="0" smtClean="0">
                        <a:solidFill>
                          <a:srgbClr val="000000"/>
                        </a:solidFill>
                        <a:effectLst/>
                      </a:endParaRPr>
                    </a:p>
                  </a:txBody>
                  <a:tcPr marL="0" marR="0" marT="0" marB="0" anchor="ctr"/>
                </a:tc>
                <a:extLst>
                  <a:ext uri="{0D108BD9-81ED-4DB2-BD59-A6C34878D82A}">
                    <a16:rowId xmlns="" xmlns:a16="http://schemas.microsoft.com/office/drawing/2014/main" val="10007"/>
                  </a:ext>
                </a:extLst>
              </a:tr>
            </a:tbl>
          </a:graphicData>
        </a:graphic>
      </p:graphicFrame>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18</a:t>
            </a:fld>
            <a:endParaRPr lang="en-US" dirty="0"/>
          </a:p>
        </p:txBody>
      </p:sp>
      <p:sp>
        <p:nvSpPr>
          <p:cNvPr id="6" name="TextBox 5"/>
          <p:cNvSpPr txBox="1"/>
          <p:nvPr/>
        </p:nvSpPr>
        <p:spPr>
          <a:xfrm>
            <a:off x="942975" y="5670992"/>
            <a:ext cx="6995582" cy="1200329"/>
          </a:xfrm>
          <a:prstGeom prst="rect">
            <a:avLst/>
          </a:prstGeom>
          <a:noFill/>
        </p:spPr>
        <p:txBody>
          <a:bodyPr wrap="square" rtlCol="0">
            <a:spAutoFit/>
          </a:bodyPr>
          <a:lstStyle/>
          <a:p>
            <a:r>
              <a:rPr lang="en-US" baseline="30000" dirty="0" smtClean="0">
                <a:solidFill>
                  <a:srgbClr val="000000"/>
                </a:solidFill>
              </a:rPr>
              <a:t>1</a:t>
            </a:r>
            <a:r>
              <a:rPr lang="en-US" dirty="0" smtClean="0">
                <a:solidFill>
                  <a:srgbClr val="000000"/>
                </a:solidFill>
              </a:rPr>
              <a:t>Social Studies will be administered on a sampling basis</a:t>
            </a:r>
          </a:p>
          <a:p>
            <a:r>
              <a:rPr lang="en-US" baseline="30000" dirty="0" smtClean="0">
                <a:solidFill>
                  <a:srgbClr val="000000"/>
                </a:solidFill>
              </a:rPr>
              <a:t>2</a:t>
            </a:r>
            <a:r>
              <a:rPr lang="en-US" dirty="0" smtClean="0">
                <a:solidFill>
                  <a:srgbClr val="000000"/>
                </a:solidFill>
              </a:rPr>
              <a:t>See next two slides for early window options</a:t>
            </a:r>
          </a:p>
          <a:p>
            <a:r>
              <a:rPr lang="en-US" baseline="30000" dirty="0" smtClean="0">
                <a:solidFill>
                  <a:srgbClr val="000000"/>
                </a:solidFill>
              </a:rPr>
              <a:t>3</a:t>
            </a:r>
            <a:r>
              <a:rPr lang="en-US" dirty="0" smtClean="0">
                <a:solidFill>
                  <a:srgbClr val="000000"/>
                </a:solidFill>
              </a:rPr>
              <a:t>CSLA is for eligible English learners in grades 3 and 4 only</a:t>
            </a:r>
          </a:p>
          <a:p>
            <a:r>
              <a:rPr lang="en-US" baseline="30000" dirty="0" smtClean="0">
                <a:solidFill>
                  <a:srgbClr val="000000"/>
                </a:solidFill>
              </a:rPr>
              <a:t>4</a:t>
            </a:r>
            <a:r>
              <a:rPr lang="en-US" dirty="0" smtClean="0">
                <a:solidFill>
                  <a:srgbClr val="000000"/>
                </a:solidFill>
              </a:rPr>
              <a:t>District choice for initial test date</a:t>
            </a:r>
            <a:endParaRPr lang="en-US" dirty="0">
              <a:solidFill>
                <a:srgbClr val="000000"/>
              </a:solidFill>
            </a:endParaRPr>
          </a:p>
        </p:txBody>
      </p:sp>
    </p:spTree>
    <p:extLst>
      <p:ext uri="{BB962C8B-B14F-4D97-AF65-F5344CB8AC3E}">
        <p14:creationId xmlns:p14="http://schemas.microsoft.com/office/powerpoint/2010/main" val="1468527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CMAS Assessment Window</a:t>
            </a:r>
            <a:endParaRPr lang="en-US" sz="3200" dirty="0">
              <a:solidFill>
                <a:schemeClr val="tx1"/>
              </a:solidFill>
            </a:endParaRPr>
          </a:p>
        </p:txBody>
      </p:sp>
      <p:sp>
        <p:nvSpPr>
          <p:cNvPr id="3" name="Content Placeholder 2"/>
          <p:cNvSpPr>
            <a:spLocks noGrp="1"/>
          </p:cNvSpPr>
          <p:nvPr>
            <p:ph idx="1"/>
          </p:nvPr>
        </p:nvSpPr>
        <p:spPr>
          <a:xfrm>
            <a:off x="274320" y="1463040"/>
            <a:ext cx="8241030" cy="4640674"/>
          </a:xfrm>
        </p:spPr>
        <p:txBody>
          <a:bodyPr/>
          <a:lstStyle/>
          <a:p>
            <a:pPr marL="342900" indent="-342900">
              <a:lnSpc>
                <a:spcPct val="100000"/>
              </a:lnSpc>
              <a:buFont typeface="Arial" panose="020B0604020202020204" pitchFamily="34" charset="0"/>
              <a:buChar char="•"/>
            </a:pPr>
            <a:r>
              <a:rPr lang="en-US" dirty="0">
                <a:solidFill>
                  <a:schemeClr val="tx1"/>
                </a:solidFill>
              </a:rPr>
              <a:t>Official window: </a:t>
            </a:r>
            <a:r>
              <a:rPr lang="en-US" dirty="0"/>
              <a:t>April </a:t>
            </a:r>
            <a:r>
              <a:rPr lang="en-US" dirty="0" smtClean="0"/>
              <a:t>6-24, 2020</a:t>
            </a:r>
            <a:endParaRPr lang="en-US" dirty="0"/>
          </a:p>
          <a:p>
            <a:pPr marL="1028700" lvl="1" indent="-342900">
              <a:lnSpc>
                <a:spcPct val="100000"/>
              </a:lnSpc>
            </a:pPr>
            <a:r>
              <a:rPr lang="en-US" dirty="0">
                <a:solidFill>
                  <a:schemeClr val="tx1"/>
                </a:solidFill>
              </a:rPr>
              <a:t>All elementary and middle school science and social studies administrations must be completed within this window</a:t>
            </a:r>
          </a:p>
          <a:p>
            <a:pPr marL="1028700" lvl="1" indent="-342900">
              <a:lnSpc>
                <a:spcPct val="100000"/>
              </a:lnSpc>
            </a:pPr>
            <a:r>
              <a:rPr lang="en-US" dirty="0">
                <a:solidFill>
                  <a:schemeClr val="tx1"/>
                </a:solidFill>
              </a:rPr>
              <a:t>All school-wide paper-based administrations for math and ELA must be completed within this window</a:t>
            </a:r>
          </a:p>
          <a:p>
            <a:pPr marL="1485900" lvl="2" indent="-342900">
              <a:lnSpc>
                <a:spcPct val="100000"/>
              </a:lnSpc>
            </a:pPr>
            <a:r>
              <a:rPr lang="en-US" dirty="0">
                <a:solidFill>
                  <a:schemeClr val="tx1"/>
                </a:solidFill>
              </a:rPr>
              <a:t>Students </a:t>
            </a:r>
            <a:r>
              <a:rPr lang="en-US" dirty="0" smtClean="0">
                <a:solidFill>
                  <a:schemeClr val="tx1"/>
                </a:solidFill>
              </a:rPr>
              <a:t>taking </a:t>
            </a:r>
            <a:r>
              <a:rPr lang="en-US" dirty="0" err="1" smtClean="0">
                <a:solidFill>
                  <a:schemeClr val="tx1"/>
                </a:solidFill>
              </a:rPr>
              <a:t>CoAlt</a:t>
            </a:r>
            <a:r>
              <a:rPr lang="en-US" dirty="0" smtClean="0">
                <a:solidFill>
                  <a:schemeClr val="tx1"/>
                </a:solidFill>
              </a:rPr>
              <a:t> </a:t>
            </a:r>
            <a:r>
              <a:rPr lang="en-US" dirty="0" smtClean="0"/>
              <a:t>ELA &amp; Math (DLM)</a:t>
            </a:r>
            <a:r>
              <a:rPr lang="en-US" dirty="0" smtClean="0">
                <a:solidFill>
                  <a:schemeClr val="tx1"/>
                </a:solidFill>
              </a:rPr>
              <a:t> </a:t>
            </a:r>
            <a:r>
              <a:rPr lang="en-US" dirty="0" smtClean="0"/>
              <a:t>and those </a:t>
            </a:r>
            <a:r>
              <a:rPr lang="en-US" dirty="0" smtClean="0">
                <a:solidFill>
                  <a:schemeClr val="tx1"/>
                </a:solidFill>
              </a:rPr>
              <a:t>requiring </a:t>
            </a:r>
            <a:r>
              <a:rPr lang="en-US" dirty="0">
                <a:solidFill>
                  <a:schemeClr val="tx1"/>
                </a:solidFill>
              </a:rPr>
              <a:t>paper accommodations </a:t>
            </a:r>
            <a:r>
              <a:rPr lang="en-US" dirty="0" smtClean="0"/>
              <a:t>should</a:t>
            </a:r>
            <a:r>
              <a:rPr lang="en-US" dirty="0" smtClean="0">
                <a:solidFill>
                  <a:schemeClr val="tx1"/>
                </a:solidFill>
              </a:rPr>
              <a:t> </a:t>
            </a:r>
            <a:r>
              <a:rPr lang="en-US" dirty="0">
                <a:solidFill>
                  <a:schemeClr val="tx1"/>
                </a:solidFill>
              </a:rPr>
              <a:t>test at the same time as their peers (this includes CSLA</a:t>
            </a:r>
            <a:r>
              <a:rPr lang="en-US" dirty="0" smtClean="0">
                <a:solidFill>
                  <a:schemeClr val="tx1"/>
                </a:solidFill>
              </a:rPr>
              <a:t>)</a:t>
            </a:r>
          </a:p>
          <a:p>
            <a:pPr marL="1485900" lvl="2" indent="-342900">
              <a:lnSpc>
                <a:spcPct val="100000"/>
              </a:lnSpc>
            </a:pP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1620207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solidFill>
                  <a:schemeClr val="tx1"/>
                </a:solidFill>
              </a:rPr>
              <a:t>Welcome and Agenda</a:t>
            </a:r>
            <a:endParaRPr lang="en-US" dirty="0">
              <a:solidFill>
                <a:schemeClr val="tx1"/>
              </a:solidFill>
            </a:endParaRPr>
          </a:p>
        </p:txBody>
      </p:sp>
      <p:sp>
        <p:nvSpPr>
          <p:cNvPr id="3" name="Content Placeholder 2"/>
          <p:cNvSpPr>
            <a:spLocks noGrp="1"/>
          </p:cNvSpPr>
          <p:nvPr>
            <p:ph idx="1"/>
          </p:nvPr>
        </p:nvSpPr>
        <p:spPr>
          <a:xfrm>
            <a:off x="274320" y="1463040"/>
            <a:ext cx="8241030" cy="4640674"/>
          </a:xfrm>
        </p:spPr>
        <p:txBody>
          <a:bodyPr>
            <a:normAutofit/>
          </a:bodyPr>
          <a:lstStyle/>
          <a:p>
            <a:pPr marL="342900" indent="-342900">
              <a:buFont typeface="Arial" panose="020B0604020202020204" pitchFamily="34" charset="0"/>
              <a:buChar char="•"/>
            </a:pPr>
            <a:r>
              <a:rPr lang="en-US" dirty="0">
                <a:solidFill>
                  <a:schemeClr val="tx1"/>
                </a:solidFill>
              </a:rPr>
              <a:t>General Information</a:t>
            </a:r>
          </a:p>
          <a:p>
            <a:pPr marL="342900" indent="-342900">
              <a:buFont typeface="Arial" panose="020B0604020202020204" pitchFamily="34" charset="0"/>
              <a:buChar char="•"/>
            </a:pPr>
            <a:r>
              <a:rPr lang="en-US" dirty="0" smtClean="0">
                <a:solidFill>
                  <a:schemeClr val="tx1"/>
                </a:solidFill>
              </a:rPr>
              <a:t>Legislation</a:t>
            </a: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2019-2020 </a:t>
            </a:r>
            <a:r>
              <a:rPr lang="en-US" dirty="0">
                <a:solidFill>
                  <a:schemeClr val="tx1"/>
                </a:solidFill>
              </a:rPr>
              <a:t>State Assessment Schedule</a:t>
            </a:r>
          </a:p>
          <a:p>
            <a:pPr marL="342900" indent="-342900">
              <a:buFont typeface="Arial" panose="020B0604020202020204" pitchFamily="34" charset="0"/>
              <a:buChar char="•"/>
            </a:pPr>
            <a:r>
              <a:rPr lang="en-US" dirty="0">
                <a:solidFill>
                  <a:schemeClr val="tx1"/>
                </a:solidFill>
              </a:rPr>
              <a:t>WIDA: ACCESS for </a:t>
            </a:r>
            <a:r>
              <a:rPr lang="en-US" dirty="0" smtClean="0">
                <a:solidFill>
                  <a:schemeClr val="tx1"/>
                </a:solidFill>
              </a:rPr>
              <a:t>ELLs</a:t>
            </a:r>
            <a:r>
              <a:rPr lang="en-US" baseline="30000" dirty="0" smtClean="0">
                <a:solidFill>
                  <a:schemeClr val="tx1"/>
                </a:solidFill>
              </a:rPr>
              <a:t>®</a:t>
            </a:r>
            <a:endParaRPr lang="en-US" baseline="30000" dirty="0">
              <a:solidFill>
                <a:schemeClr val="tx1"/>
              </a:solidFill>
            </a:endParaRPr>
          </a:p>
          <a:p>
            <a:pPr marL="342900" indent="-342900">
              <a:buFont typeface="Arial" panose="020B0604020202020204" pitchFamily="34" charset="0"/>
              <a:buChar char="•"/>
            </a:pPr>
            <a:r>
              <a:rPr lang="en-US" dirty="0">
                <a:solidFill>
                  <a:schemeClr val="tx1"/>
                </a:solidFill>
              </a:rPr>
              <a:t>CMAS</a:t>
            </a:r>
          </a:p>
          <a:p>
            <a:pPr marL="342900" indent="-342900">
              <a:buFont typeface="Arial" panose="020B0604020202020204" pitchFamily="34" charset="0"/>
              <a:buChar char="•"/>
            </a:pPr>
            <a:r>
              <a:rPr lang="en-US" dirty="0">
                <a:solidFill>
                  <a:schemeClr val="tx1"/>
                </a:solidFill>
              </a:rPr>
              <a:t>Colorado PSAT and SAT</a:t>
            </a:r>
          </a:p>
          <a:p>
            <a:pPr marL="342900" indent="-342900">
              <a:buFont typeface="Arial" panose="020B0604020202020204" pitchFamily="34" charset="0"/>
              <a:buChar char="•"/>
            </a:pPr>
            <a:r>
              <a:rPr lang="en-US" dirty="0" err="1" smtClean="0">
                <a:solidFill>
                  <a:schemeClr val="tx1"/>
                </a:solidFill>
              </a:rPr>
              <a:t>CoAlt</a:t>
            </a: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National </a:t>
            </a:r>
            <a:r>
              <a:rPr lang="en-US" dirty="0">
                <a:solidFill>
                  <a:schemeClr val="tx1"/>
                </a:solidFill>
              </a:rPr>
              <a:t>and International Assessments</a:t>
            </a:r>
          </a:p>
          <a:p>
            <a:pPr marL="342900" indent="-342900">
              <a:buFont typeface="Arial" panose="020B0604020202020204" pitchFamily="34" charset="0"/>
              <a:buChar char="•"/>
            </a:pPr>
            <a:r>
              <a:rPr lang="en-US" dirty="0" smtClean="0">
                <a:solidFill>
                  <a:schemeClr val="tx1"/>
                </a:solidFill>
              </a:rPr>
              <a:t>Data and Reporting</a:t>
            </a: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Communication</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3995487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CMAS Early Window Options</a:t>
            </a:r>
            <a:endParaRPr lang="en-US" sz="3200" dirty="0">
              <a:solidFill>
                <a:schemeClr val="tx1"/>
              </a:solidFill>
            </a:endParaRPr>
          </a:p>
        </p:txBody>
      </p:sp>
      <p:sp>
        <p:nvSpPr>
          <p:cNvPr id="3" name="Content Placeholder 2"/>
          <p:cNvSpPr>
            <a:spLocks noGrp="1"/>
          </p:cNvSpPr>
          <p:nvPr>
            <p:ph idx="1"/>
          </p:nvPr>
        </p:nvSpPr>
        <p:spPr>
          <a:xfrm>
            <a:off x="274319" y="1344168"/>
            <a:ext cx="8630783" cy="5377308"/>
          </a:xfrm>
        </p:spPr>
        <p:txBody>
          <a:bodyPr>
            <a:noAutofit/>
          </a:bodyPr>
          <a:lstStyle/>
          <a:p>
            <a:pPr marL="342900" indent="-342900">
              <a:buFont typeface="Arial" panose="020B0604020202020204" pitchFamily="34" charset="0"/>
              <a:buChar char="•"/>
            </a:pPr>
            <a:r>
              <a:rPr lang="en-US" sz="1800" dirty="0" smtClean="0">
                <a:solidFill>
                  <a:schemeClr val="tx1"/>
                </a:solidFill>
              </a:rPr>
              <a:t>Online math </a:t>
            </a:r>
            <a:r>
              <a:rPr lang="en-US" sz="1800" dirty="0">
                <a:solidFill>
                  <a:schemeClr val="tx1"/>
                </a:solidFill>
              </a:rPr>
              <a:t>and ELA</a:t>
            </a:r>
          </a:p>
          <a:p>
            <a:pPr marL="1028700" lvl="1" indent="-342900"/>
            <a:r>
              <a:rPr lang="en-US" sz="1800" dirty="0">
                <a:solidFill>
                  <a:schemeClr val="tx1"/>
                </a:solidFill>
              </a:rPr>
              <a:t>To compensate for technology capacity, the math and ELA window can open early for </a:t>
            </a:r>
            <a:r>
              <a:rPr lang="en-US" sz="1800" u="sng" dirty="0">
                <a:solidFill>
                  <a:schemeClr val="tx1"/>
                </a:solidFill>
              </a:rPr>
              <a:t>online administrations </a:t>
            </a:r>
            <a:r>
              <a:rPr lang="en-US" sz="1800" u="sng" dirty="0" smtClean="0">
                <a:solidFill>
                  <a:schemeClr val="tx1"/>
                </a:solidFill>
              </a:rPr>
              <a:t>only</a:t>
            </a:r>
          </a:p>
          <a:p>
            <a:pPr marL="1485900" lvl="2" indent="-342900"/>
            <a:r>
              <a:rPr lang="en-US" dirty="0" smtClean="0"/>
              <a:t>Students taking </a:t>
            </a:r>
            <a:r>
              <a:rPr lang="en-US" dirty="0" err="1" smtClean="0"/>
              <a:t>CoAlt</a:t>
            </a:r>
            <a:r>
              <a:rPr lang="en-US" dirty="0" smtClean="0"/>
              <a:t> ELA and Math (DLM) and those requiring paper accommodations should test at the same time as their peers (includes CSLA)</a:t>
            </a:r>
            <a:endParaRPr lang="en-US" u="sng" dirty="0" smtClean="0">
              <a:solidFill>
                <a:schemeClr val="tx1"/>
              </a:solidFill>
            </a:endParaRPr>
          </a:p>
          <a:p>
            <a:pPr marL="1028700" lvl="1" indent="-342900"/>
            <a:r>
              <a:rPr lang="en-US" sz="1800" dirty="0" smtClean="0">
                <a:solidFill>
                  <a:schemeClr val="tx1"/>
                </a:solidFill>
              </a:rPr>
              <a:t>Earliest </a:t>
            </a:r>
            <a:r>
              <a:rPr lang="en-US" sz="1800" dirty="0">
                <a:solidFill>
                  <a:schemeClr val="tx1"/>
                </a:solidFill>
              </a:rPr>
              <a:t>start date for online math and ELA: </a:t>
            </a:r>
            <a:r>
              <a:rPr lang="en-US" sz="1800" dirty="0">
                <a:solidFill>
                  <a:srgbClr val="488BC9"/>
                </a:solidFill>
              </a:rPr>
              <a:t>March </a:t>
            </a:r>
            <a:r>
              <a:rPr lang="en-US" sz="1800" dirty="0" smtClean="0">
                <a:solidFill>
                  <a:srgbClr val="488BC9"/>
                </a:solidFill>
              </a:rPr>
              <a:t>16, 2020</a:t>
            </a:r>
            <a:endParaRPr lang="en-US" sz="1800" dirty="0">
              <a:solidFill>
                <a:srgbClr val="488BC9"/>
              </a:solidFill>
            </a:endParaRPr>
          </a:p>
          <a:p>
            <a:pPr marL="1028700" lvl="1" indent="-342900"/>
            <a:r>
              <a:rPr lang="en-US" sz="1800" dirty="0">
                <a:solidFill>
                  <a:schemeClr val="tx1"/>
                </a:solidFill>
              </a:rPr>
              <a:t>This is an </a:t>
            </a:r>
            <a:r>
              <a:rPr lang="en-US" sz="1800" u="sng" dirty="0">
                <a:solidFill>
                  <a:schemeClr val="tx1"/>
                </a:solidFill>
              </a:rPr>
              <a:t>extended</a:t>
            </a:r>
            <a:r>
              <a:rPr lang="en-US" sz="1800" dirty="0">
                <a:solidFill>
                  <a:schemeClr val="tx1"/>
                </a:solidFill>
              </a:rPr>
              <a:t> window – total of 5 testing </a:t>
            </a:r>
            <a:r>
              <a:rPr lang="en-US" sz="1800" dirty="0" smtClean="0">
                <a:solidFill>
                  <a:schemeClr val="tx1"/>
                </a:solidFill>
              </a:rPr>
              <a:t>weeks</a:t>
            </a:r>
            <a:endParaRPr lang="en-US" sz="1800" dirty="0">
              <a:solidFill>
                <a:schemeClr val="tx1"/>
              </a:solidFill>
            </a:endParaRPr>
          </a:p>
          <a:p>
            <a:pPr marL="342900" indent="-342900">
              <a:buFont typeface="Arial" panose="020B0604020202020204" pitchFamily="34" charset="0"/>
              <a:buChar char="•"/>
            </a:pPr>
            <a:r>
              <a:rPr lang="en-US" sz="1800" dirty="0">
                <a:solidFill>
                  <a:schemeClr val="tx1"/>
                </a:solidFill>
              </a:rPr>
              <a:t>High </a:t>
            </a:r>
            <a:r>
              <a:rPr lang="en-US" sz="1800" dirty="0" smtClean="0">
                <a:solidFill>
                  <a:schemeClr val="tx1"/>
                </a:solidFill>
              </a:rPr>
              <a:t>school science</a:t>
            </a:r>
            <a:endParaRPr lang="en-US" sz="1800" dirty="0">
              <a:solidFill>
                <a:srgbClr val="FF0000"/>
              </a:solidFill>
            </a:endParaRPr>
          </a:p>
          <a:p>
            <a:pPr marL="1028700" lvl="1" indent="-342900"/>
            <a:r>
              <a:rPr lang="en-US" sz="1800" dirty="0">
                <a:solidFill>
                  <a:schemeClr val="tx1"/>
                </a:solidFill>
              </a:rPr>
              <a:t>To </a:t>
            </a:r>
            <a:r>
              <a:rPr lang="en-US" sz="1800" dirty="0" smtClean="0">
                <a:solidFill>
                  <a:schemeClr val="tx1"/>
                </a:solidFill>
              </a:rPr>
              <a:t>accommodate </a:t>
            </a:r>
            <a:r>
              <a:rPr lang="en-US" sz="1800" dirty="0">
                <a:solidFill>
                  <a:schemeClr val="tx1"/>
                </a:solidFill>
              </a:rPr>
              <a:t>high school assessment schedules including SAT, </a:t>
            </a:r>
            <a:r>
              <a:rPr lang="en-US" sz="1800" dirty="0" smtClean="0">
                <a:solidFill>
                  <a:schemeClr val="tx1"/>
                </a:solidFill>
              </a:rPr>
              <a:t>AP </a:t>
            </a:r>
            <a:r>
              <a:rPr lang="en-US" sz="1800" dirty="0">
                <a:solidFill>
                  <a:schemeClr val="tx1"/>
                </a:solidFill>
              </a:rPr>
              <a:t>and IB exams, the high school science </a:t>
            </a:r>
            <a:r>
              <a:rPr lang="en-US" sz="1800" dirty="0" smtClean="0">
                <a:solidFill>
                  <a:schemeClr val="tx1"/>
                </a:solidFill>
              </a:rPr>
              <a:t>window </a:t>
            </a:r>
            <a:r>
              <a:rPr lang="en-US" sz="1800" dirty="0">
                <a:solidFill>
                  <a:schemeClr val="tx1"/>
                </a:solidFill>
              </a:rPr>
              <a:t>can open and close early</a:t>
            </a:r>
          </a:p>
          <a:p>
            <a:pPr marL="1028700" lvl="1" indent="-342900"/>
            <a:r>
              <a:rPr lang="en-US" sz="1800" dirty="0">
                <a:solidFill>
                  <a:schemeClr val="tx1"/>
                </a:solidFill>
              </a:rPr>
              <a:t>Early window </a:t>
            </a:r>
            <a:r>
              <a:rPr lang="en-US" sz="1800" dirty="0" smtClean="0">
                <a:solidFill>
                  <a:schemeClr val="tx1"/>
                </a:solidFill>
              </a:rPr>
              <a:t>options:</a:t>
            </a:r>
            <a:endParaRPr lang="en-US" sz="1800" dirty="0">
              <a:solidFill>
                <a:schemeClr val="tx1"/>
              </a:solidFill>
            </a:endParaRPr>
          </a:p>
          <a:p>
            <a:pPr marL="1485900" lvl="2" indent="-342900"/>
            <a:r>
              <a:rPr lang="en-US" dirty="0">
                <a:solidFill>
                  <a:srgbClr val="488BC9"/>
                </a:solidFill>
              </a:rPr>
              <a:t>March </a:t>
            </a:r>
            <a:r>
              <a:rPr lang="en-US" dirty="0" smtClean="0">
                <a:solidFill>
                  <a:srgbClr val="488BC9"/>
                </a:solidFill>
              </a:rPr>
              <a:t>23 </a:t>
            </a:r>
            <a:r>
              <a:rPr lang="en-US" dirty="0">
                <a:solidFill>
                  <a:srgbClr val="488BC9"/>
                </a:solidFill>
              </a:rPr>
              <a:t>– April </a:t>
            </a:r>
            <a:r>
              <a:rPr lang="en-US" dirty="0" smtClean="0">
                <a:solidFill>
                  <a:srgbClr val="488BC9"/>
                </a:solidFill>
              </a:rPr>
              <a:t>10, 2020</a:t>
            </a:r>
            <a:endParaRPr lang="en-US" dirty="0">
              <a:solidFill>
                <a:srgbClr val="488BC9"/>
              </a:solidFill>
            </a:endParaRPr>
          </a:p>
          <a:p>
            <a:pPr marL="1485900" lvl="2" indent="-342900"/>
            <a:r>
              <a:rPr lang="en-US" dirty="0" smtClean="0">
                <a:solidFill>
                  <a:srgbClr val="488BC9"/>
                </a:solidFill>
              </a:rPr>
              <a:t>March 30 – April 17, 2020</a:t>
            </a:r>
            <a:endParaRPr lang="en-US" dirty="0">
              <a:solidFill>
                <a:srgbClr val="488BC9"/>
              </a:solidFill>
            </a:endParaRPr>
          </a:p>
          <a:p>
            <a:pPr marL="1028700" lvl="1" indent="-342900"/>
            <a:r>
              <a:rPr lang="en-US" sz="1800" dirty="0">
                <a:solidFill>
                  <a:schemeClr val="tx1"/>
                </a:solidFill>
              </a:rPr>
              <a:t>This is an </a:t>
            </a:r>
            <a:r>
              <a:rPr lang="en-US" sz="1800" u="sng" dirty="0">
                <a:solidFill>
                  <a:schemeClr val="tx1"/>
                </a:solidFill>
              </a:rPr>
              <a:t>early</a:t>
            </a:r>
            <a:r>
              <a:rPr lang="en-US" sz="1800" dirty="0">
                <a:solidFill>
                  <a:schemeClr val="tx1"/>
                </a:solidFill>
              </a:rPr>
              <a:t> window – total of 3 testing </a:t>
            </a:r>
            <a:r>
              <a:rPr lang="en-US" sz="1800" dirty="0" smtClean="0">
                <a:solidFill>
                  <a:schemeClr val="tx1"/>
                </a:solidFill>
              </a:rPr>
              <a:t>weeks</a:t>
            </a:r>
            <a:endParaRPr lang="en-US" sz="1800" dirty="0">
              <a:solidFill>
                <a:schemeClr val="tx1"/>
              </a:solidFill>
            </a:endParaRPr>
          </a:p>
          <a:p>
            <a:pPr marL="342900" indent="-342900">
              <a:buFont typeface="Arial" panose="020B0604020202020204" pitchFamily="34" charset="0"/>
              <a:buChar char="•"/>
            </a:pPr>
            <a:r>
              <a:rPr lang="en-US" sz="1800" dirty="0">
                <a:solidFill>
                  <a:schemeClr val="tx1"/>
                </a:solidFill>
              </a:rPr>
              <a:t>Districts </a:t>
            </a:r>
            <a:r>
              <a:rPr lang="en-US" sz="1800" dirty="0" smtClean="0">
                <a:solidFill>
                  <a:schemeClr val="tx1"/>
                </a:solidFill>
              </a:rPr>
              <a:t>are asked </a:t>
            </a:r>
            <a:r>
              <a:rPr lang="en-US" sz="1800" dirty="0">
                <a:solidFill>
                  <a:schemeClr val="tx1"/>
                </a:solidFill>
              </a:rPr>
              <a:t>at fall administration trainings to notify CDE of intent to participate in early windows by </a:t>
            </a:r>
            <a:r>
              <a:rPr lang="en-US" sz="1800" b="1" dirty="0">
                <a:solidFill>
                  <a:srgbClr val="488BC9"/>
                </a:solidFill>
              </a:rPr>
              <a:t>December 15, 2019</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20</a:t>
            </a:fld>
            <a:endParaRPr lang="en-US" dirty="0"/>
          </a:p>
        </p:txBody>
      </p:sp>
    </p:spTree>
    <p:extLst>
      <p:ext uri="{BB962C8B-B14F-4D97-AF65-F5344CB8AC3E}">
        <p14:creationId xmlns:p14="http://schemas.microsoft.com/office/powerpoint/2010/main" val="2138129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Scheduling Considerations</a:t>
            </a:r>
            <a:endParaRPr lang="en-US" sz="3200" dirty="0">
              <a:solidFill>
                <a:schemeClr val="tx1"/>
              </a:solidFill>
            </a:endParaRPr>
          </a:p>
        </p:txBody>
      </p:sp>
      <p:sp>
        <p:nvSpPr>
          <p:cNvPr id="3" name="Content Placeholder 2"/>
          <p:cNvSpPr>
            <a:spLocks noGrp="1"/>
          </p:cNvSpPr>
          <p:nvPr>
            <p:ph idx="1"/>
          </p:nvPr>
        </p:nvSpPr>
        <p:spPr>
          <a:xfrm>
            <a:off x="274320" y="1362456"/>
            <a:ext cx="8241030" cy="4741258"/>
          </a:xfrm>
        </p:spPr>
        <p:txBody>
          <a:bodyPr>
            <a:normAutofit/>
          </a:bodyPr>
          <a:lstStyle/>
          <a:p>
            <a:pPr marL="342900" indent="-342900">
              <a:lnSpc>
                <a:spcPct val="100000"/>
              </a:lnSpc>
              <a:buFont typeface="Arial" panose="020B0604020202020204" pitchFamily="34" charset="0"/>
              <a:buChar char="•"/>
            </a:pPr>
            <a:r>
              <a:rPr lang="en-US" dirty="0" smtClean="0">
                <a:solidFill>
                  <a:schemeClr val="tx1"/>
                </a:solidFill>
              </a:rPr>
              <a:t>Colorado </a:t>
            </a:r>
            <a:r>
              <a:rPr lang="en-US" dirty="0">
                <a:solidFill>
                  <a:schemeClr val="tx1"/>
                </a:solidFill>
              </a:rPr>
              <a:t>Spanish Language Arts (</a:t>
            </a:r>
            <a:r>
              <a:rPr lang="en-US" dirty="0" smtClean="0">
                <a:solidFill>
                  <a:schemeClr val="tx1"/>
                </a:solidFill>
              </a:rPr>
              <a:t>CSLA)</a:t>
            </a:r>
          </a:p>
          <a:p>
            <a:pPr marL="1028700" lvl="1" indent="-342900">
              <a:lnSpc>
                <a:spcPct val="100000"/>
              </a:lnSpc>
            </a:pPr>
            <a:r>
              <a:rPr lang="en-US" dirty="0" smtClean="0">
                <a:solidFill>
                  <a:schemeClr val="tx1"/>
                </a:solidFill>
              </a:rPr>
              <a:t>An </a:t>
            </a:r>
            <a:r>
              <a:rPr lang="en-US" dirty="0">
                <a:solidFill>
                  <a:schemeClr val="tx1"/>
                </a:solidFill>
              </a:rPr>
              <a:t>accommodated version of the ELA </a:t>
            </a:r>
            <a:r>
              <a:rPr lang="en-US" dirty="0" smtClean="0">
                <a:solidFill>
                  <a:schemeClr val="tx1"/>
                </a:solidFill>
              </a:rPr>
              <a:t>assessment</a:t>
            </a:r>
          </a:p>
          <a:p>
            <a:pPr marL="1028700" lvl="1" indent="-342900">
              <a:lnSpc>
                <a:spcPct val="100000"/>
              </a:lnSpc>
            </a:pPr>
            <a:r>
              <a:rPr lang="en-US" dirty="0"/>
              <a:t>A</a:t>
            </a:r>
            <a:r>
              <a:rPr lang="en-US" dirty="0" smtClean="0">
                <a:solidFill>
                  <a:schemeClr val="tx1"/>
                </a:solidFill>
              </a:rPr>
              <a:t>dministered </a:t>
            </a:r>
            <a:r>
              <a:rPr lang="en-US" dirty="0">
                <a:solidFill>
                  <a:schemeClr val="tx1"/>
                </a:solidFill>
              </a:rPr>
              <a:t>in the same window as </a:t>
            </a:r>
            <a:r>
              <a:rPr lang="en-US" dirty="0" smtClean="0">
                <a:solidFill>
                  <a:schemeClr val="tx1"/>
                </a:solidFill>
              </a:rPr>
              <a:t>ELA</a:t>
            </a:r>
            <a:endParaRPr lang="en-US" dirty="0">
              <a:solidFill>
                <a:schemeClr val="tx1"/>
              </a:solidFill>
            </a:endParaRPr>
          </a:p>
          <a:p>
            <a:pPr marL="342900" indent="-342900">
              <a:lnSpc>
                <a:spcPct val="100000"/>
              </a:lnSpc>
              <a:buFont typeface="Arial" panose="020B0604020202020204" pitchFamily="34" charset="0"/>
              <a:buChar char="•"/>
            </a:pPr>
            <a:endParaRPr lang="en-US" sz="800" dirty="0">
              <a:solidFill>
                <a:schemeClr val="tx1"/>
              </a:solidFill>
            </a:endParaRPr>
          </a:p>
          <a:p>
            <a:pPr marL="342900" indent="-342900">
              <a:lnSpc>
                <a:spcPct val="100000"/>
              </a:lnSpc>
              <a:buFont typeface="Arial" panose="020B0604020202020204" pitchFamily="34" charset="0"/>
              <a:buChar char="•"/>
            </a:pPr>
            <a:r>
              <a:rPr lang="en-US" dirty="0" smtClean="0">
                <a:solidFill>
                  <a:schemeClr val="tx1"/>
                </a:solidFill>
              </a:rPr>
              <a:t>CoAlt and accommodated CMAS forms</a:t>
            </a:r>
          </a:p>
          <a:p>
            <a:pPr marL="1028700" lvl="1" indent="-342900">
              <a:lnSpc>
                <a:spcPct val="100000"/>
              </a:lnSpc>
            </a:pPr>
            <a:r>
              <a:rPr lang="en-US" u="sng" dirty="0" smtClean="0">
                <a:solidFill>
                  <a:schemeClr val="tx1"/>
                </a:solidFill>
              </a:rPr>
              <a:t>To </a:t>
            </a:r>
            <a:r>
              <a:rPr lang="en-US" u="sng" dirty="0">
                <a:solidFill>
                  <a:schemeClr val="tx1"/>
                </a:solidFill>
              </a:rPr>
              <a:t>the extent possible</a:t>
            </a:r>
            <a:r>
              <a:rPr lang="en-US" dirty="0">
                <a:solidFill>
                  <a:schemeClr val="tx1"/>
                </a:solidFill>
              </a:rPr>
              <a:t>, a student taking </a:t>
            </a:r>
            <a:r>
              <a:rPr lang="en-US" dirty="0" err="1" smtClean="0">
                <a:solidFill>
                  <a:schemeClr val="tx1"/>
                </a:solidFill>
              </a:rPr>
              <a:t>CoAlt</a:t>
            </a:r>
            <a:r>
              <a:rPr lang="en-US" dirty="0" smtClean="0">
                <a:solidFill>
                  <a:schemeClr val="tx1"/>
                </a:solidFill>
              </a:rPr>
              <a:t> </a:t>
            </a:r>
            <a:r>
              <a:rPr lang="en-US" dirty="0">
                <a:solidFill>
                  <a:schemeClr val="tx1"/>
                </a:solidFill>
              </a:rPr>
              <a:t>or CMAS with accommodations in a content area for which the student is participating in a general education class should be assessed at the same time as their peers to avoid missed </a:t>
            </a:r>
            <a:r>
              <a:rPr lang="en-US" dirty="0" smtClean="0">
                <a:solidFill>
                  <a:schemeClr val="tx1"/>
                </a:solidFill>
              </a:rPr>
              <a:t>instruction </a:t>
            </a:r>
            <a:endParaRPr lang="en-US" dirty="0">
              <a:solidFill>
                <a:schemeClr val="tx1"/>
              </a:solidFill>
            </a:endParaRPr>
          </a:p>
          <a:p>
            <a:pPr marL="1485900" lvl="2" indent="-342900">
              <a:lnSpc>
                <a:spcPct val="100000"/>
              </a:lnSpc>
            </a:pPr>
            <a:r>
              <a:rPr lang="en-US" dirty="0">
                <a:solidFill>
                  <a:schemeClr val="tx1"/>
                </a:solidFill>
              </a:rPr>
              <a:t>Ensure </a:t>
            </a:r>
            <a:r>
              <a:rPr lang="en-US" dirty="0" smtClean="0">
                <a:solidFill>
                  <a:schemeClr val="tx1"/>
                </a:solidFill>
              </a:rPr>
              <a:t>students </a:t>
            </a:r>
            <a:r>
              <a:rPr lang="en-US" dirty="0">
                <a:solidFill>
                  <a:schemeClr val="tx1"/>
                </a:solidFill>
              </a:rPr>
              <a:t>taking these assessments do not miss instruction from their general education </a:t>
            </a:r>
            <a:r>
              <a:rPr lang="en-US" dirty="0" smtClean="0">
                <a:solidFill>
                  <a:schemeClr val="tx1"/>
                </a:solidFill>
              </a:rPr>
              <a:t>classes</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21</a:t>
            </a:fld>
            <a:endParaRPr lang="en-US" dirty="0"/>
          </a:p>
        </p:txBody>
      </p:sp>
    </p:spTree>
    <p:extLst>
      <p:ext uri="{BB962C8B-B14F-4D97-AF65-F5344CB8AC3E}">
        <p14:creationId xmlns:p14="http://schemas.microsoft.com/office/powerpoint/2010/main" val="2267688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Social Studies</a:t>
            </a:r>
            <a:endParaRPr lang="en-US" sz="3200" dirty="0">
              <a:solidFill>
                <a:schemeClr val="tx1"/>
              </a:solidFill>
            </a:endParaRPr>
          </a:p>
        </p:txBody>
      </p:sp>
      <p:sp>
        <p:nvSpPr>
          <p:cNvPr id="3" name="Content Placeholder 2"/>
          <p:cNvSpPr>
            <a:spLocks noGrp="1"/>
          </p:cNvSpPr>
          <p:nvPr>
            <p:ph idx="1"/>
          </p:nvPr>
        </p:nvSpPr>
        <p:spPr>
          <a:xfrm>
            <a:off x="274320" y="1307593"/>
            <a:ext cx="8241030" cy="5135936"/>
          </a:xfrm>
        </p:spPr>
        <p:txBody>
          <a:bodyPr>
            <a:normAutofit/>
          </a:bodyPr>
          <a:lstStyle/>
          <a:p>
            <a:pPr marL="342900" indent="-342900">
              <a:lnSpc>
                <a:spcPct val="100000"/>
              </a:lnSpc>
              <a:buFont typeface="Arial" panose="020B0604020202020204" pitchFamily="34" charset="0"/>
              <a:buChar char="•"/>
            </a:pPr>
            <a:r>
              <a:rPr lang="en-US" dirty="0">
                <a:solidFill>
                  <a:schemeClr val="tx1"/>
                </a:solidFill>
              </a:rPr>
              <a:t>Individual schools </a:t>
            </a:r>
            <a:r>
              <a:rPr lang="en-US" dirty="0" smtClean="0">
                <a:solidFill>
                  <a:schemeClr val="tx1"/>
                </a:solidFill>
              </a:rPr>
              <a:t>are sampled </a:t>
            </a:r>
            <a:r>
              <a:rPr lang="en-US" dirty="0">
                <a:solidFill>
                  <a:schemeClr val="tx1"/>
                </a:solidFill>
              </a:rPr>
              <a:t>once in three years</a:t>
            </a:r>
          </a:p>
          <a:p>
            <a:pPr marL="1028700" lvl="1" indent="-342900">
              <a:lnSpc>
                <a:spcPct val="100000"/>
              </a:lnSpc>
            </a:pPr>
            <a:r>
              <a:rPr lang="en-US" dirty="0" smtClean="0">
                <a:solidFill>
                  <a:schemeClr val="tx1"/>
                </a:solidFill>
              </a:rPr>
              <a:t>2019-2020 </a:t>
            </a:r>
            <a:r>
              <a:rPr lang="en-US" dirty="0">
                <a:solidFill>
                  <a:schemeClr val="tx1"/>
                </a:solidFill>
              </a:rPr>
              <a:t>is Year </a:t>
            </a:r>
            <a:r>
              <a:rPr lang="en-US" dirty="0"/>
              <a:t>2</a:t>
            </a:r>
            <a:r>
              <a:rPr lang="en-US" dirty="0" smtClean="0">
                <a:solidFill>
                  <a:schemeClr val="tx1"/>
                </a:solidFill>
              </a:rPr>
              <a:t> </a:t>
            </a:r>
            <a:r>
              <a:rPr lang="en-US" dirty="0">
                <a:solidFill>
                  <a:schemeClr val="tx1"/>
                </a:solidFill>
              </a:rPr>
              <a:t>of the </a:t>
            </a:r>
            <a:r>
              <a:rPr lang="en-US" dirty="0" smtClean="0">
                <a:solidFill>
                  <a:schemeClr val="tx1"/>
                </a:solidFill>
              </a:rPr>
              <a:t>second social </a:t>
            </a:r>
            <a:r>
              <a:rPr lang="en-US" dirty="0">
                <a:solidFill>
                  <a:schemeClr val="tx1"/>
                </a:solidFill>
              </a:rPr>
              <a:t>studies assessment </a:t>
            </a:r>
            <a:r>
              <a:rPr lang="en-US" dirty="0" smtClean="0">
                <a:solidFill>
                  <a:schemeClr val="tx1"/>
                </a:solidFill>
              </a:rPr>
              <a:t>cycle</a:t>
            </a:r>
          </a:p>
          <a:p>
            <a:pPr marL="1028700" lvl="1" indent="-342900">
              <a:lnSpc>
                <a:spcPct val="100000"/>
              </a:lnSpc>
            </a:pPr>
            <a:r>
              <a:rPr lang="en-US" dirty="0" smtClean="0"/>
              <a:t>High school social studies is deferred</a:t>
            </a:r>
            <a:endParaRPr lang="en-US" dirty="0">
              <a:solidFill>
                <a:schemeClr val="tx1"/>
              </a:solidFill>
            </a:endParaRPr>
          </a:p>
          <a:p>
            <a:pPr marL="342900" indent="-342900">
              <a:lnSpc>
                <a:spcPct val="100000"/>
              </a:lnSpc>
              <a:buFont typeface="Arial" panose="020B0604020202020204" pitchFamily="34" charset="0"/>
              <a:buChar char="•"/>
            </a:pPr>
            <a:r>
              <a:rPr lang="en-US" dirty="0" smtClean="0">
                <a:solidFill>
                  <a:schemeClr val="tx1"/>
                </a:solidFill>
              </a:rPr>
              <a:t>Sampling </a:t>
            </a:r>
            <a:r>
              <a:rPr lang="en-US" dirty="0">
                <a:solidFill>
                  <a:schemeClr val="tx1"/>
                </a:solidFill>
              </a:rPr>
              <a:t>plan priorities:</a:t>
            </a:r>
          </a:p>
          <a:p>
            <a:pPr marL="1028700" lvl="1" indent="-342900">
              <a:lnSpc>
                <a:spcPct val="100000"/>
              </a:lnSpc>
            </a:pPr>
            <a:r>
              <a:rPr lang="en-US" dirty="0">
                <a:solidFill>
                  <a:schemeClr val="tx1"/>
                </a:solidFill>
              </a:rPr>
              <a:t>Reduce testing burden</a:t>
            </a:r>
          </a:p>
          <a:p>
            <a:pPr marL="1028700" lvl="1" indent="-342900">
              <a:lnSpc>
                <a:spcPct val="100000"/>
              </a:lnSpc>
            </a:pPr>
            <a:r>
              <a:rPr lang="en-US" dirty="0">
                <a:solidFill>
                  <a:schemeClr val="tx1"/>
                </a:solidFill>
              </a:rPr>
              <a:t>Avoid creating cohorts of social studies students</a:t>
            </a:r>
          </a:p>
          <a:p>
            <a:pPr marL="1485900" lvl="2" indent="-342900">
              <a:lnSpc>
                <a:spcPct val="100000"/>
              </a:lnSpc>
            </a:pPr>
            <a:r>
              <a:rPr lang="en-US" dirty="0">
                <a:solidFill>
                  <a:schemeClr val="tx1"/>
                </a:solidFill>
              </a:rPr>
              <a:t>Minimize the number of students who will test </a:t>
            </a:r>
            <a:r>
              <a:rPr lang="en-US" dirty="0" smtClean="0">
                <a:solidFill>
                  <a:schemeClr val="tx1"/>
                </a:solidFill>
              </a:rPr>
              <a:t>in grades 4 </a:t>
            </a:r>
            <a:r>
              <a:rPr lang="en-US" dirty="0">
                <a:solidFill>
                  <a:schemeClr val="tx1"/>
                </a:solidFill>
              </a:rPr>
              <a:t>and </a:t>
            </a:r>
            <a:r>
              <a:rPr lang="en-US" dirty="0" smtClean="0">
                <a:solidFill>
                  <a:schemeClr val="tx1"/>
                </a:solidFill>
              </a:rPr>
              <a:t>7</a:t>
            </a:r>
            <a:endParaRPr lang="en-US" dirty="0">
              <a:solidFill>
                <a:schemeClr val="tx1"/>
              </a:solidFill>
            </a:endParaRPr>
          </a:p>
          <a:p>
            <a:pPr marL="1028700" lvl="1" indent="-342900">
              <a:lnSpc>
                <a:spcPct val="100000"/>
              </a:lnSpc>
            </a:pPr>
            <a:r>
              <a:rPr lang="en-US" dirty="0">
                <a:solidFill>
                  <a:schemeClr val="tx1"/>
                </a:solidFill>
              </a:rPr>
              <a:t>Provide state level results that can be compared from administration to </a:t>
            </a:r>
            <a:r>
              <a:rPr lang="en-US" dirty="0" smtClean="0">
                <a:solidFill>
                  <a:schemeClr val="tx1"/>
                </a:solidFill>
              </a:rPr>
              <a:t>administration</a:t>
            </a:r>
          </a:p>
          <a:p>
            <a:pPr marL="342900" indent="-342900">
              <a:lnSpc>
                <a:spcPct val="100000"/>
              </a:lnSpc>
              <a:buFont typeface="Arial" panose="020B0604020202020204" pitchFamily="34" charset="0"/>
              <a:buChar char="•"/>
            </a:pPr>
            <a:r>
              <a:rPr lang="en-US" dirty="0" smtClean="0">
                <a:solidFill>
                  <a:schemeClr val="tx1"/>
                </a:solidFill>
              </a:rPr>
              <a:t>Notifications will be posted in Syncplicity as soon as the sampling plan is available</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3793661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WIDA</a:t>
            </a:r>
            <a:br>
              <a:rPr lang="en-US" dirty="0" smtClean="0">
                <a:solidFill>
                  <a:schemeClr val="tx1"/>
                </a:solidFill>
              </a:rPr>
            </a:br>
            <a:r>
              <a:rPr lang="en-US" dirty="0" smtClean="0">
                <a:solidFill>
                  <a:schemeClr val="tx1"/>
                </a:solidFill>
              </a:rPr>
              <a:t>ACCESS </a:t>
            </a:r>
            <a:r>
              <a:rPr lang="en-US" dirty="0">
                <a:solidFill>
                  <a:schemeClr val="tx1"/>
                </a:solidFill>
              </a:rPr>
              <a:t>for ELLs</a:t>
            </a:r>
            <a:r>
              <a:rPr lang="en-US" baseline="30000" dirty="0">
                <a:solidFill>
                  <a:schemeClr val="tx1"/>
                </a:solidFill>
              </a:rPr>
              <a:t>®</a:t>
            </a:r>
            <a:r>
              <a:rPr lang="en-US" dirty="0" smtClean="0">
                <a:solidFill>
                  <a:schemeClr val="tx1"/>
                </a:solidFill>
              </a:rPr>
              <a:t/>
            </a:r>
            <a:br>
              <a:rPr lang="en-US" dirty="0" smtClean="0">
                <a:solidFill>
                  <a:schemeClr val="tx1"/>
                </a:solidFill>
              </a:rPr>
            </a:br>
            <a:r>
              <a:rPr lang="en-US" sz="3200" dirty="0" smtClean="0">
                <a:solidFill>
                  <a:schemeClr val="tx1"/>
                </a:solidFill>
              </a:rPr>
              <a:t>W-APT &amp; WIDA Screener</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23</a:t>
            </a:fld>
            <a:endParaRPr lang="en-US" dirty="0"/>
          </a:p>
        </p:txBody>
      </p:sp>
    </p:spTree>
    <p:extLst>
      <p:ext uri="{BB962C8B-B14F-4D97-AF65-F5344CB8AC3E}">
        <p14:creationId xmlns:p14="http://schemas.microsoft.com/office/powerpoint/2010/main" val="1078370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solidFill>
                  <a:schemeClr val="tx1"/>
                </a:solidFill>
              </a:rPr>
              <a:t>ACCESS for ELLs</a:t>
            </a:r>
            <a:r>
              <a:rPr lang="en-US" sz="3200" baseline="30000" dirty="0">
                <a:solidFill>
                  <a:schemeClr val="tx1"/>
                </a:solidFill>
              </a:rPr>
              <a:t>®</a:t>
            </a:r>
          </a:p>
        </p:txBody>
      </p:sp>
      <p:sp>
        <p:nvSpPr>
          <p:cNvPr id="3" name="Content Placeholder 2"/>
          <p:cNvSpPr>
            <a:spLocks noGrp="1"/>
          </p:cNvSpPr>
          <p:nvPr>
            <p:ph idx="1"/>
          </p:nvPr>
        </p:nvSpPr>
        <p:spPr>
          <a:xfrm>
            <a:off x="374904" y="1463040"/>
            <a:ext cx="8140446" cy="4640674"/>
          </a:xfrm>
        </p:spPr>
        <p:txBody>
          <a:bodyPr/>
          <a:lstStyle/>
          <a:p>
            <a:r>
              <a:rPr lang="en-US" dirty="0"/>
              <a:t>Test forms:</a:t>
            </a:r>
          </a:p>
          <a:p>
            <a:pPr lvl="1"/>
            <a:r>
              <a:rPr lang="en-US" dirty="0"/>
              <a:t>Kindergarten (paper-based)</a:t>
            </a:r>
          </a:p>
          <a:p>
            <a:pPr lvl="1"/>
            <a:r>
              <a:rPr lang="en-US" dirty="0"/>
              <a:t>ACCESS grades 1-12 (computer-based and paper-based)</a:t>
            </a:r>
          </a:p>
          <a:p>
            <a:pPr lvl="1"/>
            <a:r>
              <a:rPr lang="en-US" dirty="0"/>
              <a:t>Alternate ACCESS grades 1-12, for students with IEPs written to the Extended Evidence Outcomes (paper-based)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All Test Administrators need to participate in WIDA’s quizzes and have an opportunity to ask questions to their school or district assessment leaders</a:t>
            </a:r>
          </a:p>
          <a:p>
            <a:pPr marL="1028700" lvl="1" indent="-342900"/>
            <a:r>
              <a:rPr lang="en-US" dirty="0" smtClean="0">
                <a:solidFill>
                  <a:schemeClr val="tx1"/>
                </a:solidFill>
              </a:rPr>
              <a:t>Use checklists to </a:t>
            </a:r>
            <a:r>
              <a:rPr lang="en-US" dirty="0">
                <a:solidFill>
                  <a:schemeClr val="tx1"/>
                </a:solidFill>
              </a:rPr>
              <a:t>track assessment </a:t>
            </a:r>
            <a:r>
              <a:rPr lang="en-US" dirty="0" smtClean="0">
                <a:solidFill>
                  <a:schemeClr val="tx1"/>
                </a:solidFill>
              </a:rPr>
              <a:t>activities</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24</a:t>
            </a:fld>
            <a:endParaRPr lang="en-US" dirty="0"/>
          </a:p>
        </p:txBody>
      </p:sp>
    </p:spTree>
    <p:extLst>
      <p:ext uri="{BB962C8B-B14F-4D97-AF65-F5344CB8AC3E}">
        <p14:creationId xmlns:p14="http://schemas.microsoft.com/office/powerpoint/2010/main" val="4219522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solidFill>
                  <a:schemeClr val="tx1"/>
                </a:solidFill>
              </a:rPr>
              <a:t>ACCESS for ELLs</a:t>
            </a:r>
            <a:r>
              <a:rPr lang="en-US" sz="3200" baseline="30000" dirty="0" smtClean="0">
                <a:solidFill>
                  <a:schemeClr val="tx1"/>
                </a:solidFill>
              </a:rPr>
              <a:t>® </a:t>
            </a:r>
            <a:r>
              <a:rPr lang="en-US" sz="3200" dirty="0" smtClean="0">
                <a:solidFill>
                  <a:schemeClr val="tx1"/>
                </a:solidFill>
              </a:rPr>
              <a:t>Key Dates</a:t>
            </a:r>
            <a:endParaRPr lang="en-US" sz="3200" dirty="0">
              <a:solidFill>
                <a:schemeClr val="tx1"/>
              </a:solidFill>
            </a:endParaRPr>
          </a:p>
        </p:txBody>
      </p:sp>
      <p:sp>
        <p:nvSpPr>
          <p:cNvPr id="3" name="Content Placeholder 2"/>
          <p:cNvSpPr>
            <a:spLocks noGrp="1"/>
          </p:cNvSpPr>
          <p:nvPr>
            <p:ph idx="1"/>
          </p:nvPr>
        </p:nvSpPr>
        <p:spPr>
          <a:xfrm>
            <a:off x="274320" y="1463040"/>
            <a:ext cx="8241030" cy="4640674"/>
          </a:xfrm>
        </p:spPr>
        <p:txBody>
          <a:bodyPr>
            <a:normAutofit/>
          </a:bodyPr>
          <a:lstStyle/>
          <a:p>
            <a:pPr marL="342900" indent="-342900">
              <a:buFont typeface="Arial" panose="020B0604020202020204" pitchFamily="34" charset="0"/>
              <a:buChar char="•"/>
            </a:pPr>
            <a:r>
              <a:rPr lang="en-US" dirty="0">
                <a:solidFill>
                  <a:schemeClr val="tx1"/>
                </a:solidFill>
              </a:rPr>
              <a:t>ACCESS Testing Window</a:t>
            </a:r>
          </a:p>
          <a:p>
            <a:pPr marL="1028700" lvl="1" indent="-342900"/>
            <a:r>
              <a:rPr lang="en-US" dirty="0"/>
              <a:t>Monday, January </a:t>
            </a:r>
            <a:r>
              <a:rPr lang="en-US" dirty="0" smtClean="0"/>
              <a:t>13 </a:t>
            </a:r>
            <a:r>
              <a:rPr lang="en-US" dirty="0"/>
              <a:t>– Friday, February </a:t>
            </a:r>
            <a:r>
              <a:rPr lang="en-US" dirty="0" smtClean="0"/>
              <a:t>14, 2020</a:t>
            </a:r>
            <a:endParaRPr lang="en-US" dirty="0"/>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Test Order Window</a:t>
            </a:r>
          </a:p>
          <a:p>
            <a:pPr marL="1028700" lvl="1" indent="-342900"/>
            <a:r>
              <a:rPr lang="en-US" dirty="0"/>
              <a:t>October </a:t>
            </a:r>
            <a:r>
              <a:rPr lang="en-US" dirty="0" smtClean="0"/>
              <a:t>23 </a:t>
            </a:r>
            <a:r>
              <a:rPr lang="en-US" dirty="0"/>
              <a:t>– November </a:t>
            </a:r>
            <a:r>
              <a:rPr lang="en-US" dirty="0" smtClean="0"/>
              <a:t>8, 2019</a:t>
            </a:r>
            <a:endParaRPr lang="en-US" dirty="0"/>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WIDA AMS Test Setup Available</a:t>
            </a:r>
          </a:p>
          <a:p>
            <a:pPr marL="1028700" lvl="1" indent="-342900"/>
            <a:r>
              <a:rPr lang="en-US" dirty="0"/>
              <a:t>November </a:t>
            </a:r>
            <a:r>
              <a:rPr lang="en-US" dirty="0" smtClean="0"/>
              <a:t>22, 2019 </a:t>
            </a:r>
            <a:r>
              <a:rPr lang="en-US" dirty="0"/>
              <a:t>– February </a:t>
            </a:r>
            <a:r>
              <a:rPr lang="en-US" dirty="0" smtClean="0"/>
              <a:t>20, 2020</a:t>
            </a:r>
            <a:endParaRPr lang="en-US" sz="800" dirty="0"/>
          </a:p>
          <a:p>
            <a:pPr marL="342900" indent="-342900">
              <a:buFont typeface="Arial" panose="020B0604020202020204" pitchFamily="34" charset="0"/>
              <a:buChar char="•"/>
            </a:pPr>
            <a:r>
              <a:rPr lang="en-US" dirty="0"/>
              <a:t>Districts Receive Test </a:t>
            </a:r>
            <a:r>
              <a:rPr lang="en-US" dirty="0" smtClean="0"/>
              <a:t>Materials</a:t>
            </a:r>
            <a:endParaRPr lang="en-US" dirty="0"/>
          </a:p>
          <a:p>
            <a:pPr marL="1028700" lvl="1" indent="-342900"/>
            <a:r>
              <a:rPr lang="en-US" dirty="0"/>
              <a:t>December </a:t>
            </a:r>
            <a:r>
              <a:rPr lang="en-US" dirty="0" smtClean="0"/>
              <a:t>12, 2019</a:t>
            </a:r>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25</a:t>
            </a:fld>
            <a:endParaRPr lang="en-US" dirty="0"/>
          </a:p>
        </p:txBody>
      </p:sp>
    </p:spTree>
    <p:extLst>
      <p:ext uri="{BB962C8B-B14F-4D97-AF65-F5344CB8AC3E}">
        <p14:creationId xmlns:p14="http://schemas.microsoft.com/office/powerpoint/2010/main" val="3507579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ACCESS Training</a:t>
            </a:r>
            <a:endParaRPr lang="en-US" sz="3200" dirty="0">
              <a:solidFill>
                <a:schemeClr val="tx1"/>
              </a:solidFill>
            </a:endParaRPr>
          </a:p>
        </p:txBody>
      </p:sp>
      <p:sp>
        <p:nvSpPr>
          <p:cNvPr id="3" name="Content Placeholder 2"/>
          <p:cNvSpPr>
            <a:spLocks noGrp="1"/>
          </p:cNvSpPr>
          <p:nvPr>
            <p:ph idx="1"/>
          </p:nvPr>
        </p:nvSpPr>
        <p:spPr>
          <a:xfrm>
            <a:off x="274320" y="1344169"/>
            <a:ext cx="8241030" cy="5010112"/>
          </a:xfrm>
        </p:spPr>
        <p:txBody>
          <a:bodyPr/>
          <a:lstStyle/>
          <a:p>
            <a:pPr marL="342900" indent="-342900">
              <a:buFont typeface="Arial" panose="020B0604020202020204" pitchFamily="34" charset="0"/>
              <a:buChar char="•"/>
            </a:pPr>
            <a:r>
              <a:rPr lang="en-US" dirty="0" smtClean="0">
                <a:solidFill>
                  <a:schemeClr val="tx1"/>
                </a:solidFill>
              </a:rPr>
              <a:t>Training registration information will be sent to DACs</a:t>
            </a:r>
          </a:p>
          <a:p>
            <a:pPr marL="1028700" lvl="1" indent="-342900"/>
            <a:r>
              <a:rPr lang="en-US" dirty="0" smtClean="0">
                <a:solidFill>
                  <a:schemeClr val="tx1"/>
                </a:solidFill>
              </a:rPr>
              <a:t>Trainings will be combined with CoAlt training</a:t>
            </a:r>
          </a:p>
          <a:p>
            <a:pPr marL="1485900" lvl="2" indent="-342900"/>
            <a:r>
              <a:rPr lang="en-US" sz="2000" dirty="0" smtClean="0">
                <a:solidFill>
                  <a:schemeClr val="tx1"/>
                </a:solidFill>
              </a:rPr>
              <a:t>½ day for ACCESS and ½ day for CoAlt</a:t>
            </a:r>
          </a:p>
          <a:p>
            <a:pPr marL="1028700" lvl="1" indent="-342900"/>
            <a:r>
              <a:rPr lang="en-US" dirty="0" smtClean="0">
                <a:solidFill>
                  <a:schemeClr val="tx1"/>
                </a:solidFill>
              </a:rPr>
              <a:t>WIDA will also offer a variety of pre-testing, during testing and post-testing webinar trainings*</a:t>
            </a:r>
            <a:endParaRPr lang="en-US" dirty="0" smtClean="0">
              <a:solidFill>
                <a:srgbClr val="000000"/>
              </a:solidFill>
            </a:endParaRP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10889731"/>
              </p:ext>
            </p:extLst>
          </p:nvPr>
        </p:nvGraphicFramePr>
        <p:xfrm>
          <a:off x="274320" y="3153730"/>
          <a:ext cx="8492308" cy="2798064"/>
        </p:xfrm>
        <a:graphic>
          <a:graphicData uri="http://schemas.openxmlformats.org/drawingml/2006/table">
            <a:tbl>
              <a:tblPr firstRow="1" bandRow="1">
                <a:tableStyleId>{5C22544A-7EE6-4342-B048-85BDC9FD1C3A}</a:tableStyleId>
              </a:tblPr>
              <a:tblGrid>
                <a:gridCol w="4246154">
                  <a:extLst>
                    <a:ext uri="{9D8B030D-6E8A-4147-A177-3AD203B41FA5}">
                      <a16:colId xmlns="" xmlns:a16="http://schemas.microsoft.com/office/drawing/2014/main" val="20000"/>
                    </a:ext>
                  </a:extLst>
                </a:gridCol>
                <a:gridCol w="4246154">
                  <a:extLst>
                    <a:ext uri="{9D8B030D-6E8A-4147-A177-3AD203B41FA5}">
                      <a16:colId xmlns="" xmlns:a16="http://schemas.microsoft.com/office/drawing/2014/main" val="20001"/>
                    </a:ext>
                  </a:extLst>
                </a:gridCol>
              </a:tblGrid>
              <a:tr h="366312">
                <a:tc>
                  <a:txBody>
                    <a:bodyPr/>
                    <a:lstStyle/>
                    <a:p>
                      <a:pPr algn="ctr"/>
                      <a:r>
                        <a:rPr lang="en-US" dirty="0" smtClean="0"/>
                        <a:t>Training</a:t>
                      </a:r>
                      <a:endParaRPr lang="en-US" dirty="0"/>
                    </a:p>
                  </a:txBody>
                  <a:tcPr/>
                </a:tc>
                <a:tc>
                  <a:txBody>
                    <a:bodyPr/>
                    <a:lstStyle/>
                    <a:p>
                      <a:pPr algn="ctr"/>
                      <a:r>
                        <a:rPr lang="en-US" dirty="0" smtClean="0"/>
                        <a:t>Date and Location</a:t>
                      </a:r>
                      <a:endParaRPr lang="en-US" dirty="0"/>
                    </a:p>
                  </a:txBody>
                  <a:tcPr/>
                </a:tc>
                <a:extLst>
                  <a:ext uri="{0D108BD9-81ED-4DB2-BD59-A6C34878D82A}">
                    <a16:rowId xmlns="" xmlns:a16="http://schemas.microsoft.com/office/drawing/2014/main" val="10000"/>
                  </a:ext>
                </a:extLst>
              </a:tr>
              <a:tr h="2431752">
                <a:tc>
                  <a:txBody>
                    <a:bodyPr/>
                    <a:lstStyle/>
                    <a:p>
                      <a:pPr marL="0" marR="0" algn="ctr">
                        <a:spcBef>
                          <a:spcPts val="0"/>
                        </a:spcBef>
                        <a:spcAft>
                          <a:spcPts val="0"/>
                        </a:spcAft>
                      </a:pPr>
                      <a:r>
                        <a:rPr lang="en-US" sz="1800" dirty="0" smtClean="0">
                          <a:effectLst/>
                        </a:rPr>
                        <a:t>Regional </a:t>
                      </a:r>
                      <a:r>
                        <a:rPr lang="en-US" sz="1800" dirty="0" err="1" smtClean="0">
                          <a:effectLst/>
                        </a:rPr>
                        <a:t>CoAlt</a:t>
                      </a:r>
                      <a:r>
                        <a:rPr lang="en-US" sz="1800" dirty="0" smtClean="0">
                          <a:effectLst/>
                        </a:rPr>
                        <a:t>/ACCESS Trainings</a:t>
                      </a:r>
                    </a:p>
                    <a:p>
                      <a:pPr marL="0" marR="0" algn="ctr">
                        <a:spcBef>
                          <a:spcPts val="0"/>
                        </a:spcBef>
                        <a:spcAft>
                          <a:spcPts val="0"/>
                        </a:spcAft>
                      </a:pPr>
                      <a:r>
                        <a:rPr lang="en-US" sz="1800" dirty="0" smtClean="0">
                          <a:effectLst/>
                        </a:rPr>
                        <a:t>½</a:t>
                      </a:r>
                      <a:r>
                        <a:rPr lang="en-US" sz="1800" baseline="0" dirty="0" smtClean="0">
                          <a:effectLst/>
                        </a:rPr>
                        <a:t> Day for Each </a:t>
                      </a:r>
                      <a:endParaRPr lang="en-US" sz="1800" dirty="0" smtClean="0">
                        <a:effectLst/>
                      </a:endParaRPr>
                    </a:p>
                    <a:p>
                      <a:endParaRPr lang="en-US" dirty="0"/>
                    </a:p>
                  </a:txBody>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effectLst/>
                        </a:rPr>
                        <a:t>September 30 – Southwest (Alamosa) </a:t>
                      </a:r>
                      <a:endParaRPr lang="en-US" sz="1800" baseline="0" dirty="0" smtClean="0">
                        <a:solidFill>
                          <a:srgbClr val="FF0000"/>
                        </a:solidFill>
                        <a:effectLst/>
                      </a:endParaRPr>
                    </a:p>
                    <a:p>
                      <a:pPr marL="114300" marR="0" indent="0">
                        <a:spcBef>
                          <a:spcPts val="0"/>
                        </a:spcBef>
                        <a:spcAft>
                          <a:spcPts val="0"/>
                        </a:spcAft>
                      </a:pPr>
                      <a:r>
                        <a:rPr lang="en-US" sz="1800" dirty="0" smtClean="0">
                          <a:effectLst/>
                        </a:rPr>
                        <a:t>October 1</a:t>
                      </a:r>
                      <a:r>
                        <a:rPr lang="en-US" sz="1800" baseline="0" dirty="0" smtClean="0">
                          <a:effectLst/>
                        </a:rPr>
                        <a:t> – Southeast (La Junta)</a:t>
                      </a:r>
                    </a:p>
                    <a:p>
                      <a:pPr marL="114300" marR="0" indent="0">
                        <a:spcBef>
                          <a:spcPts val="0"/>
                        </a:spcBef>
                        <a:spcAft>
                          <a:spcPts val="0"/>
                        </a:spcAft>
                      </a:pPr>
                      <a:r>
                        <a:rPr lang="en-US" sz="1800" baseline="0" dirty="0" smtClean="0">
                          <a:effectLst/>
                        </a:rPr>
                        <a:t>October 2 – Northeast (Limon)</a:t>
                      </a:r>
                    </a:p>
                    <a:p>
                      <a:pPr marL="114300" marR="0" indent="0">
                        <a:spcBef>
                          <a:spcPts val="0"/>
                        </a:spcBef>
                        <a:spcAft>
                          <a:spcPts val="0"/>
                        </a:spcAft>
                      </a:pPr>
                      <a:r>
                        <a:rPr lang="en-US" sz="1800" baseline="0" dirty="0" smtClean="0">
                          <a:effectLst/>
                        </a:rPr>
                        <a:t>October 3 – Pikes Peak (Colorado Springs)</a:t>
                      </a:r>
                    </a:p>
                    <a:p>
                      <a:pPr marL="114300" marR="0" indent="0">
                        <a:spcBef>
                          <a:spcPts val="0"/>
                        </a:spcBef>
                        <a:spcAft>
                          <a:spcPts val="0"/>
                        </a:spcAft>
                      </a:pPr>
                      <a:r>
                        <a:rPr lang="en-US" sz="1800" baseline="0" dirty="0" smtClean="0">
                          <a:effectLst/>
                        </a:rPr>
                        <a:t>October 7 – West Central (Grand Junction)</a:t>
                      </a:r>
                    </a:p>
                    <a:p>
                      <a:pPr marL="114300" marR="0" indent="0">
                        <a:spcBef>
                          <a:spcPts val="0"/>
                        </a:spcBef>
                        <a:spcAft>
                          <a:spcPts val="0"/>
                        </a:spcAft>
                      </a:pPr>
                      <a:r>
                        <a:rPr lang="en-US" sz="1800" baseline="0" dirty="0" smtClean="0">
                          <a:effectLst/>
                        </a:rPr>
                        <a:t>October 8 – Northwest (Frisco)</a:t>
                      </a:r>
                    </a:p>
                    <a:p>
                      <a:pPr marL="114300" marR="0" indent="0">
                        <a:spcBef>
                          <a:spcPts val="0"/>
                        </a:spcBef>
                        <a:spcAft>
                          <a:spcPts val="0"/>
                        </a:spcAft>
                      </a:pPr>
                      <a:r>
                        <a:rPr lang="en-US" sz="1800" baseline="0" dirty="0" smtClean="0">
                          <a:effectLst/>
                        </a:rPr>
                        <a:t>October 9 – Metro (Westminster)</a:t>
                      </a:r>
                    </a:p>
                    <a:p>
                      <a:pPr marL="114300" marR="0" indent="0">
                        <a:spcBef>
                          <a:spcPts val="0"/>
                        </a:spcBef>
                        <a:spcAft>
                          <a:spcPts val="0"/>
                        </a:spcAft>
                      </a:pPr>
                      <a:r>
                        <a:rPr lang="en-US" sz="1800" baseline="0" dirty="0" smtClean="0">
                          <a:effectLst/>
                        </a:rPr>
                        <a:t>October 10 – North Central (Greeley)</a:t>
                      </a:r>
                    </a:p>
                  </a:txBody>
                  <a:tcPr/>
                </a:tc>
                <a:extLst>
                  <a:ext uri="{0D108BD9-81ED-4DB2-BD59-A6C34878D82A}">
                    <a16:rowId xmlns="" xmlns:a16="http://schemas.microsoft.com/office/drawing/2014/main" val="10001"/>
                  </a:ext>
                </a:extLst>
              </a:tr>
            </a:tbl>
          </a:graphicData>
        </a:graphic>
      </p:graphicFrame>
      <p:sp>
        <p:nvSpPr>
          <p:cNvPr id="6" name="TextBox 5"/>
          <p:cNvSpPr txBox="1"/>
          <p:nvPr/>
        </p:nvSpPr>
        <p:spPr>
          <a:xfrm>
            <a:off x="274320" y="6118412"/>
            <a:ext cx="8573845" cy="369332"/>
          </a:xfrm>
          <a:prstGeom prst="rect">
            <a:avLst/>
          </a:prstGeom>
          <a:noFill/>
        </p:spPr>
        <p:txBody>
          <a:bodyPr wrap="square" rtlCol="0">
            <a:spAutoFit/>
          </a:bodyPr>
          <a:lstStyle/>
          <a:p>
            <a:r>
              <a:rPr lang="en-US" dirty="0" smtClean="0"/>
              <a:t>* </a:t>
            </a:r>
            <a:r>
              <a:rPr lang="en-US" dirty="0" smtClean="0">
                <a:hlinkClick r:id="rId2"/>
              </a:rPr>
              <a:t>http</a:t>
            </a:r>
            <a:r>
              <a:rPr lang="en-US" dirty="0">
                <a:hlinkClick r:id="rId2"/>
              </a:rPr>
              <a:t>://</a:t>
            </a:r>
            <a:r>
              <a:rPr lang="en-US" dirty="0" smtClean="0">
                <a:hlinkClick r:id="rId2"/>
              </a:rPr>
              <a:t>www.cde.state.co.us/assessment/accesswebinarcalendar1617</a:t>
            </a:r>
            <a:r>
              <a:rPr lang="en-US" dirty="0" smtClean="0"/>
              <a:t> </a:t>
            </a:r>
            <a:endParaRPr lang="en-US" dirty="0"/>
          </a:p>
        </p:txBody>
      </p:sp>
    </p:spTree>
    <p:extLst>
      <p:ext uri="{BB962C8B-B14F-4D97-AF65-F5344CB8AC3E}">
        <p14:creationId xmlns:p14="http://schemas.microsoft.com/office/powerpoint/2010/main" val="4127621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597055" cy="756418"/>
          </a:xfrm>
        </p:spPr>
        <p:txBody>
          <a:bodyPr anchor="ctr">
            <a:noAutofit/>
          </a:bodyPr>
          <a:lstStyle/>
          <a:p>
            <a:r>
              <a:rPr lang="en-US" sz="3200" dirty="0" smtClean="0">
                <a:solidFill>
                  <a:schemeClr val="tx1"/>
                </a:solidFill>
              </a:rPr>
              <a:t>WIDA Screener – Office of Culturally and Linguistically Diverse Education (CLDE)</a:t>
            </a:r>
            <a:endParaRPr lang="en-US" sz="3200" dirty="0">
              <a:solidFill>
                <a:schemeClr val="tx1"/>
              </a:solidFill>
            </a:endParaRPr>
          </a:p>
        </p:txBody>
      </p:sp>
      <p:sp>
        <p:nvSpPr>
          <p:cNvPr id="3" name="Content Placeholder 2"/>
          <p:cNvSpPr>
            <a:spLocks noGrp="1"/>
          </p:cNvSpPr>
          <p:nvPr>
            <p:ph idx="1"/>
          </p:nvPr>
        </p:nvSpPr>
        <p:spPr>
          <a:xfrm>
            <a:off x="274320" y="1335024"/>
            <a:ext cx="8241030" cy="5386452"/>
          </a:xfrm>
        </p:spPr>
        <p:txBody>
          <a:bodyPr>
            <a:normAutofit/>
          </a:bodyPr>
          <a:lstStyle/>
          <a:p>
            <a:pPr marL="342900" indent="-342900">
              <a:buFont typeface="Arial" panose="020B0604020202020204" pitchFamily="34" charset="0"/>
              <a:buChar char="•"/>
            </a:pPr>
            <a:r>
              <a:rPr lang="en-US" dirty="0" smtClean="0">
                <a:solidFill>
                  <a:schemeClr val="tx1"/>
                </a:solidFill>
              </a:rPr>
              <a:t>Connect with CLDE at </a:t>
            </a:r>
          </a:p>
          <a:p>
            <a:pPr marL="1028700" lvl="1" indent="-342900"/>
            <a:r>
              <a:rPr lang="en-US" dirty="0" smtClean="0"/>
              <a:t>303-866-6777</a:t>
            </a:r>
          </a:p>
          <a:p>
            <a:pPr marL="1028700" lvl="1" indent="-342900"/>
            <a:r>
              <a:rPr lang="en-US" dirty="0">
                <a:hlinkClick r:id="rId2"/>
              </a:rPr>
              <a:t>https://</a:t>
            </a:r>
            <a:r>
              <a:rPr lang="en-US" dirty="0" smtClean="0">
                <a:hlinkClick r:id="rId2"/>
              </a:rPr>
              <a:t>www.cde.state.co.us/cde_english/contactus</a:t>
            </a:r>
            <a:r>
              <a:rPr lang="en-US" dirty="0" smtClean="0"/>
              <a:t> </a:t>
            </a:r>
          </a:p>
          <a:p>
            <a:pPr marL="1028700" lvl="1" indent="-342900"/>
            <a:endParaRPr lang="en-US" sz="800" dirty="0"/>
          </a:p>
          <a:p>
            <a:pPr marL="342900" indent="-342900">
              <a:buFont typeface="Arial" panose="020B0604020202020204" pitchFamily="34" charset="0"/>
              <a:buChar char="•"/>
            </a:pPr>
            <a:r>
              <a:rPr lang="en-US" dirty="0" smtClean="0">
                <a:solidFill>
                  <a:schemeClr val="tx1"/>
                </a:solidFill>
              </a:rPr>
              <a:t>WIDA Screener is used for grade 1</a:t>
            </a:r>
            <a:r>
              <a:rPr lang="en-US" baseline="30000" dirty="0" smtClean="0">
                <a:solidFill>
                  <a:schemeClr val="tx1"/>
                </a:solidFill>
              </a:rPr>
              <a:t>st</a:t>
            </a:r>
            <a:r>
              <a:rPr lang="en-US" dirty="0" smtClean="0">
                <a:solidFill>
                  <a:schemeClr val="tx1"/>
                </a:solidFill>
              </a:rPr>
              <a:t> grade (second semester) through 12</a:t>
            </a:r>
            <a:r>
              <a:rPr lang="en-US" baseline="30000" dirty="0" smtClean="0">
                <a:solidFill>
                  <a:schemeClr val="tx1"/>
                </a:solidFill>
              </a:rPr>
              <a:t>th</a:t>
            </a:r>
            <a:r>
              <a:rPr lang="en-US" dirty="0" smtClean="0">
                <a:solidFill>
                  <a:schemeClr val="tx1"/>
                </a:solidFill>
              </a:rPr>
              <a:t> grade </a:t>
            </a:r>
          </a:p>
          <a:p>
            <a:pPr marL="1028700" lvl="1" indent="-342900"/>
            <a:r>
              <a:rPr lang="en-US" dirty="0" smtClean="0"/>
              <a:t>Use of paper or online testing can be made locally</a:t>
            </a:r>
          </a:p>
          <a:p>
            <a:pPr marL="1028700" lvl="1" indent="-342900"/>
            <a:r>
              <a:rPr lang="en-US" dirty="0" smtClean="0"/>
              <a:t>Training for WIDA </a:t>
            </a:r>
            <a:r>
              <a:rPr lang="en-US" dirty="0"/>
              <a:t>Screener is available </a:t>
            </a:r>
            <a:r>
              <a:rPr lang="en-US" dirty="0" smtClean="0"/>
              <a:t>through WIDA’s website and CLDE </a:t>
            </a:r>
          </a:p>
          <a:p>
            <a:pPr marL="1028700" lvl="1" indent="-342900"/>
            <a:endParaRPr lang="en-US" sz="800" dirty="0" smtClean="0"/>
          </a:p>
          <a:p>
            <a:pPr marL="342900" indent="-342900">
              <a:buFont typeface="Arial" panose="020B0604020202020204" pitchFamily="34" charset="0"/>
              <a:buChar char="•"/>
            </a:pPr>
            <a:r>
              <a:rPr lang="en-US" dirty="0" smtClean="0">
                <a:solidFill>
                  <a:schemeClr val="tx1"/>
                </a:solidFill>
              </a:rPr>
              <a:t>W-APT is still in use for kindergarten and 1</a:t>
            </a:r>
            <a:r>
              <a:rPr lang="en-US" baseline="30000" dirty="0" smtClean="0">
                <a:solidFill>
                  <a:schemeClr val="tx1"/>
                </a:solidFill>
              </a:rPr>
              <a:t>st</a:t>
            </a:r>
            <a:r>
              <a:rPr lang="en-US" dirty="0" smtClean="0">
                <a:solidFill>
                  <a:schemeClr val="tx1"/>
                </a:solidFill>
              </a:rPr>
              <a:t> grade (first </a:t>
            </a:r>
            <a:r>
              <a:rPr lang="en-US" dirty="0">
                <a:solidFill>
                  <a:schemeClr val="tx1"/>
                </a:solidFill>
              </a:rPr>
              <a:t>semester</a:t>
            </a:r>
            <a:r>
              <a:rPr lang="en-US" dirty="0" smtClean="0">
                <a:solidFill>
                  <a:schemeClr val="tx1"/>
                </a:solidFill>
              </a:rPr>
              <a:t>)</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dirty="0">
                <a:solidFill>
                  <a:schemeClr val="tx1"/>
                </a:solidFill>
              </a:rPr>
              <a:t>Procedures for Identification </a:t>
            </a:r>
            <a:r>
              <a:rPr lang="en-US" dirty="0" smtClean="0">
                <a:solidFill>
                  <a:schemeClr val="tx1"/>
                </a:solidFill>
              </a:rPr>
              <a:t>are found at: </a:t>
            </a:r>
          </a:p>
          <a:p>
            <a:pPr marL="1028700" lvl="1" indent="-342900"/>
            <a:r>
              <a:rPr lang="en-US" dirty="0">
                <a:hlinkClick r:id="rId3"/>
              </a:rPr>
              <a:t>http://www.cde.state.co.us/cde_english/identification-placement</a:t>
            </a:r>
            <a:r>
              <a:rPr lang="en-US" dirty="0"/>
              <a:t> </a:t>
            </a:r>
          </a:p>
          <a:p>
            <a:pPr marL="1028700" lvl="1" indent="-342900"/>
            <a:endParaRPr lang="en-US" dirty="0">
              <a:solidFill>
                <a:srgbClr val="FF0000"/>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27</a:t>
            </a:fld>
            <a:endParaRPr lang="en-US" dirty="0"/>
          </a:p>
        </p:txBody>
      </p:sp>
    </p:spTree>
    <p:extLst>
      <p:ext uri="{BB962C8B-B14F-4D97-AF65-F5344CB8AC3E}">
        <p14:creationId xmlns:p14="http://schemas.microsoft.com/office/powerpoint/2010/main" val="1853184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DRC Configuration Updates</a:t>
            </a:r>
            <a:endParaRPr lang="en-US" sz="3200" dirty="0">
              <a:solidFill>
                <a:schemeClr val="tx1"/>
              </a:solidFill>
            </a:endParaRPr>
          </a:p>
        </p:txBody>
      </p:sp>
      <p:sp>
        <p:nvSpPr>
          <p:cNvPr id="3" name="Content Placeholder 2"/>
          <p:cNvSpPr>
            <a:spLocks noGrp="1"/>
          </p:cNvSpPr>
          <p:nvPr>
            <p:ph idx="1"/>
          </p:nvPr>
        </p:nvSpPr>
        <p:spPr>
          <a:xfrm>
            <a:off x="245193" y="1335024"/>
            <a:ext cx="8270157" cy="5228146"/>
          </a:xfrm>
        </p:spPr>
        <p:txBody>
          <a:bodyPr>
            <a:normAutofit/>
          </a:bodyPr>
          <a:lstStyle/>
          <a:p>
            <a:r>
              <a:rPr lang="en-US" dirty="0">
                <a:ea typeface="Calibri" panose="020F0502020204030204" pitchFamily="34" charset="0"/>
              </a:rPr>
              <a:t>WIDA Screener: 2019-2020 OS Support beginning:</a:t>
            </a:r>
          </a:p>
          <a:p>
            <a:pPr marL="914400" lvl="1"/>
            <a:r>
              <a:rPr lang="en-US" dirty="0" smtClean="0">
                <a:ea typeface="Calibri" panose="020F0502020204030204" pitchFamily="34" charset="0"/>
              </a:rPr>
              <a:t>Windows </a:t>
            </a:r>
            <a:r>
              <a:rPr lang="en-US" dirty="0">
                <a:ea typeface="Calibri" panose="020F0502020204030204" pitchFamily="34" charset="0"/>
              </a:rPr>
              <a:t>10 in S mode </a:t>
            </a:r>
          </a:p>
          <a:p>
            <a:pPr marL="914400" lvl="1"/>
            <a:r>
              <a:rPr lang="en-US" dirty="0" smtClean="0">
                <a:ea typeface="Calibri" panose="020F0502020204030204" pitchFamily="34" charset="0"/>
              </a:rPr>
              <a:t>Windows </a:t>
            </a:r>
            <a:r>
              <a:rPr lang="en-US" dirty="0">
                <a:ea typeface="Calibri" panose="020F0502020204030204" pitchFamily="34" charset="0"/>
              </a:rPr>
              <a:t>Server 2019 </a:t>
            </a:r>
          </a:p>
          <a:p>
            <a:pPr marL="914400" lvl="1"/>
            <a:r>
              <a:rPr lang="en-US" dirty="0" err="1" smtClean="0">
                <a:ea typeface="Calibri" panose="020F0502020204030204" pitchFamily="34" charset="0"/>
              </a:rPr>
              <a:t>iPadOS</a:t>
            </a:r>
            <a:r>
              <a:rPr lang="en-US" dirty="0" smtClean="0">
                <a:ea typeface="Calibri" panose="020F0502020204030204" pitchFamily="34" charset="0"/>
              </a:rPr>
              <a:t> </a:t>
            </a:r>
            <a:r>
              <a:rPr lang="en-US" dirty="0">
                <a:ea typeface="Calibri" panose="020F0502020204030204" pitchFamily="34" charset="0"/>
              </a:rPr>
              <a:t>(anticipated fall of 2019)</a:t>
            </a:r>
          </a:p>
          <a:p>
            <a:pPr marL="0" marR="0" indent="0">
              <a:buNone/>
            </a:pPr>
            <a:r>
              <a:rPr lang="en-US" dirty="0">
                <a:ea typeface="Calibri" panose="020F0502020204030204" pitchFamily="34" charset="0"/>
              </a:rPr>
              <a:t> </a:t>
            </a:r>
          </a:p>
          <a:p>
            <a:r>
              <a:rPr lang="en-US" dirty="0">
                <a:ea typeface="Calibri" panose="020F0502020204030204" pitchFamily="34" charset="0"/>
              </a:rPr>
              <a:t>WIDA Screener: 2019-2020 OS Support ended or ending</a:t>
            </a:r>
          </a:p>
          <a:p>
            <a:pPr marL="914400" lvl="1"/>
            <a:r>
              <a:rPr lang="en-US" dirty="0" smtClean="0">
                <a:ea typeface="Calibri" panose="020F0502020204030204" pitchFamily="34" charset="0"/>
              </a:rPr>
              <a:t>Mac </a:t>
            </a:r>
            <a:r>
              <a:rPr lang="en-US" dirty="0">
                <a:ea typeface="Calibri" panose="020F0502020204030204" pitchFamily="34" charset="0"/>
              </a:rPr>
              <a:t>OS X 10.11 (July 2019) </a:t>
            </a:r>
          </a:p>
          <a:p>
            <a:pPr marL="914400" lvl="1"/>
            <a:r>
              <a:rPr lang="en-US" dirty="0" smtClean="0">
                <a:ea typeface="Calibri" panose="020F0502020204030204" pitchFamily="34" charset="0"/>
              </a:rPr>
              <a:t>Ubuntu </a:t>
            </a:r>
            <a:r>
              <a:rPr lang="en-US" dirty="0">
                <a:ea typeface="Calibri" panose="020F0502020204030204" pitchFamily="34" charset="0"/>
              </a:rPr>
              <a:t>14.04 (July 2019) </a:t>
            </a:r>
          </a:p>
          <a:p>
            <a:pPr marL="914400" lvl="1"/>
            <a:r>
              <a:rPr lang="en-US" dirty="0" smtClean="0">
                <a:ea typeface="Calibri" panose="020F0502020204030204" pitchFamily="34" charset="0"/>
              </a:rPr>
              <a:t>iOS </a:t>
            </a:r>
            <a:r>
              <a:rPr lang="en-US" dirty="0">
                <a:ea typeface="Calibri" panose="020F0502020204030204" pitchFamily="34" charset="0"/>
              </a:rPr>
              <a:t>11.x (July 2019) </a:t>
            </a:r>
          </a:p>
          <a:p>
            <a:pPr marL="914400" lvl="1"/>
            <a:r>
              <a:rPr lang="en-US" dirty="0" smtClean="0">
                <a:ea typeface="Calibri" panose="020F0502020204030204" pitchFamily="34" charset="0"/>
              </a:rPr>
              <a:t>Testing </a:t>
            </a:r>
            <a:r>
              <a:rPr lang="en-US" dirty="0">
                <a:ea typeface="Calibri" panose="020F0502020204030204" pitchFamily="34" charset="0"/>
              </a:rPr>
              <a:t>Site Manager (August 2019)</a:t>
            </a:r>
          </a:p>
          <a:p>
            <a:pPr marL="914400" lvl="1"/>
            <a:r>
              <a:rPr lang="en-US" dirty="0" smtClean="0">
                <a:ea typeface="Calibri" panose="020F0502020204030204" pitchFamily="34" charset="0"/>
              </a:rPr>
              <a:t>Windows </a:t>
            </a:r>
            <a:r>
              <a:rPr lang="en-US" dirty="0">
                <a:ea typeface="Calibri" panose="020F0502020204030204" pitchFamily="34" charset="0"/>
              </a:rPr>
              <a:t>7 and Windows Server 2008 (To Be Determined)</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28</a:t>
            </a:fld>
            <a:endParaRPr lang="en-US" dirty="0"/>
          </a:p>
        </p:txBody>
      </p:sp>
    </p:spTree>
    <p:extLst>
      <p:ext uri="{BB962C8B-B14F-4D97-AF65-F5344CB8AC3E}">
        <p14:creationId xmlns:p14="http://schemas.microsoft.com/office/powerpoint/2010/main" val="3263270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530672" cy="756418"/>
          </a:xfrm>
        </p:spPr>
        <p:txBody>
          <a:bodyPr anchor="ctr">
            <a:normAutofit fontScale="90000"/>
          </a:bodyPr>
          <a:lstStyle/>
          <a:p>
            <a:r>
              <a:rPr lang="en-US" sz="3200" dirty="0" smtClean="0">
                <a:solidFill>
                  <a:schemeClr val="tx1"/>
                </a:solidFill>
              </a:rPr>
              <a:t>DRC </a:t>
            </a:r>
            <a:r>
              <a:rPr lang="en-US" sz="3200" dirty="0">
                <a:solidFill>
                  <a:schemeClr val="tx1"/>
                </a:solidFill>
              </a:rPr>
              <a:t>Testing Site Manager (TSM) Central Office Services-Service Device (COS-SD</a:t>
            </a:r>
            <a:r>
              <a:rPr lang="en-US" sz="3200" dirty="0" smtClean="0">
                <a:solidFill>
                  <a:schemeClr val="tx1"/>
                </a:solidFill>
              </a:rPr>
              <a:t>) Transition</a:t>
            </a:r>
            <a:endParaRPr lang="en-US" sz="3200" dirty="0">
              <a:solidFill>
                <a:schemeClr val="tx1"/>
              </a:solidFill>
            </a:endParaRPr>
          </a:p>
        </p:txBody>
      </p:sp>
      <p:sp>
        <p:nvSpPr>
          <p:cNvPr id="3" name="Content Placeholder 2"/>
          <p:cNvSpPr>
            <a:spLocks noGrp="1"/>
          </p:cNvSpPr>
          <p:nvPr>
            <p:ph idx="1"/>
          </p:nvPr>
        </p:nvSpPr>
        <p:spPr>
          <a:xfrm>
            <a:off x="274320" y="1353312"/>
            <a:ext cx="8241030" cy="5209858"/>
          </a:xfrm>
        </p:spPr>
        <p:txBody>
          <a:bodyPr>
            <a:normAutofit/>
          </a:bodyPr>
          <a:lstStyle/>
          <a:p>
            <a:pPr marL="0" indent="0">
              <a:lnSpc>
                <a:spcPct val="110000"/>
              </a:lnSpc>
              <a:buNone/>
            </a:pPr>
            <a:r>
              <a:rPr lang="en-US" dirty="0"/>
              <a:t>DRC Testing Site Manager (TSM) Central Office Services-Service Device (COS-SD) </a:t>
            </a:r>
            <a:r>
              <a:rPr lang="en-US" dirty="0" smtClean="0"/>
              <a:t>Transition</a:t>
            </a:r>
          </a:p>
          <a:p>
            <a:pPr>
              <a:lnSpc>
                <a:spcPct val="110000"/>
              </a:lnSpc>
            </a:pPr>
            <a:r>
              <a:rPr lang="en-US" dirty="0" smtClean="0"/>
              <a:t>WIDA </a:t>
            </a:r>
            <a:r>
              <a:rPr lang="en-US" dirty="0"/>
              <a:t>and DRC </a:t>
            </a:r>
            <a:r>
              <a:rPr lang="en-US" dirty="0" smtClean="0"/>
              <a:t>are retiring </a:t>
            </a:r>
            <a:r>
              <a:rPr lang="en-US" dirty="0"/>
              <a:t>the Testing Site Manager (TSM) and have begun implementing Central Office Services-Service Device (COS-SD) for ACCESS for ELLs Online and WIDA Screener Online </a:t>
            </a:r>
            <a:r>
              <a:rPr lang="en-US" dirty="0" smtClean="0"/>
              <a:t>administrations</a:t>
            </a:r>
            <a:r>
              <a:rPr lang="en-US" dirty="0"/>
              <a:t>  </a:t>
            </a:r>
            <a:endParaRPr lang="en-US" dirty="0" smtClean="0"/>
          </a:p>
          <a:p>
            <a:pPr>
              <a:lnSpc>
                <a:spcPct val="110000"/>
              </a:lnSpc>
            </a:pPr>
            <a:r>
              <a:rPr lang="en-US" dirty="0" smtClean="0"/>
              <a:t>As of </a:t>
            </a:r>
            <a:r>
              <a:rPr lang="en-US" b="1" dirty="0">
                <a:solidFill>
                  <a:srgbClr val="488BC9"/>
                </a:solidFill>
              </a:rPr>
              <a:t>August 15, 2019</a:t>
            </a:r>
            <a:r>
              <a:rPr lang="en-US" dirty="0"/>
              <a:t>, the TSM </a:t>
            </a:r>
            <a:r>
              <a:rPr lang="en-US" dirty="0" smtClean="0"/>
              <a:t>is </a:t>
            </a:r>
            <a:r>
              <a:rPr lang="en-US" dirty="0"/>
              <a:t>no longer </a:t>
            </a:r>
            <a:r>
              <a:rPr lang="en-US" dirty="0" smtClean="0"/>
              <a:t>supported</a:t>
            </a:r>
          </a:p>
          <a:p>
            <a:pPr>
              <a:lnSpc>
                <a:spcPct val="110000"/>
              </a:lnSpc>
            </a:pPr>
            <a:r>
              <a:rPr lang="en-US" dirty="0"/>
              <a:t>New WIDA/DRC </a:t>
            </a:r>
            <a:r>
              <a:rPr lang="en-US" dirty="0" smtClean="0"/>
              <a:t>Webinar schedule </a:t>
            </a:r>
            <a:r>
              <a:rPr lang="en-US" dirty="0"/>
              <a:t>and </a:t>
            </a:r>
            <a:r>
              <a:rPr lang="en-US" dirty="0" smtClean="0"/>
              <a:t>documentation is</a:t>
            </a:r>
            <a:r>
              <a:rPr lang="en-US" i="1" dirty="0" smtClean="0"/>
              <a:t> </a:t>
            </a:r>
            <a:r>
              <a:rPr lang="en-US" dirty="0"/>
              <a:t>posted on </a:t>
            </a:r>
            <a:r>
              <a:rPr lang="en-US" u="sng" dirty="0">
                <a:hlinkClick r:id="rId2"/>
              </a:rPr>
              <a:t>CDE’s Assessment Technology Readiness</a:t>
            </a:r>
            <a:r>
              <a:rPr lang="en-US" dirty="0"/>
              <a:t> </a:t>
            </a:r>
            <a:r>
              <a:rPr lang="en-US" dirty="0" smtClean="0"/>
              <a:t>website</a:t>
            </a:r>
            <a:r>
              <a:rPr lang="en-US" dirty="0"/>
              <a:t>  </a:t>
            </a:r>
          </a:p>
          <a:p>
            <a:pPr>
              <a:lnSpc>
                <a:spcPct val="110000"/>
              </a:lnSpc>
            </a:pPr>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29</a:t>
            </a:fld>
            <a:endParaRPr lang="en-US" dirty="0"/>
          </a:p>
        </p:txBody>
      </p:sp>
    </p:spTree>
    <p:extLst>
      <p:ext uri="{BB962C8B-B14F-4D97-AF65-F5344CB8AC3E}">
        <p14:creationId xmlns:p14="http://schemas.microsoft.com/office/powerpoint/2010/main" val="1730476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dirty="0" smtClean="0">
                <a:solidFill>
                  <a:schemeClr val="tx1"/>
                </a:solidFill>
              </a:rPr>
              <a:t>General Information</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3</a:t>
            </a:fld>
            <a:endParaRPr lang="en-US" dirty="0"/>
          </a:p>
        </p:txBody>
      </p:sp>
    </p:spTree>
    <p:extLst>
      <p:ext uri="{BB962C8B-B14F-4D97-AF65-F5344CB8AC3E}">
        <p14:creationId xmlns:p14="http://schemas.microsoft.com/office/powerpoint/2010/main" val="3238868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DRC Configuration Updates</a:t>
            </a:r>
            <a:endParaRPr lang="en-US" sz="3200" dirty="0">
              <a:solidFill>
                <a:schemeClr val="tx1"/>
              </a:solidFill>
            </a:endParaRPr>
          </a:p>
        </p:txBody>
      </p:sp>
      <p:sp>
        <p:nvSpPr>
          <p:cNvPr id="3" name="Content Placeholder 2"/>
          <p:cNvSpPr>
            <a:spLocks noGrp="1"/>
          </p:cNvSpPr>
          <p:nvPr>
            <p:ph idx="1"/>
          </p:nvPr>
        </p:nvSpPr>
        <p:spPr>
          <a:xfrm>
            <a:off x="274320" y="1272540"/>
            <a:ext cx="8241030" cy="5448936"/>
          </a:xfrm>
        </p:spPr>
        <p:txBody>
          <a:bodyPr>
            <a:normAutofit/>
          </a:bodyPr>
          <a:lstStyle/>
          <a:p>
            <a:r>
              <a:rPr lang="en-US" dirty="0">
                <a:solidFill>
                  <a:schemeClr val="tx1"/>
                </a:solidFill>
              </a:rPr>
              <a:t>Chrome OS Support and Chrome Devices</a:t>
            </a:r>
          </a:p>
          <a:p>
            <a:pPr marL="1028700" lvl="1" indent="-342900"/>
            <a:r>
              <a:rPr lang="en-US" dirty="0"/>
              <a:t>As of July </a:t>
            </a:r>
            <a:r>
              <a:rPr lang="en-US" dirty="0" smtClean="0"/>
              <a:t>2019, </a:t>
            </a:r>
            <a:r>
              <a:rPr lang="en-US" dirty="0"/>
              <a:t>DRC offers the following levels of support for Chrome OS:</a:t>
            </a:r>
          </a:p>
          <a:p>
            <a:pPr marL="1485900" lvl="2" indent="-342900"/>
            <a:r>
              <a:rPr lang="en-US" sz="2000" dirty="0"/>
              <a:t>Full Support for the current stable channel level</a:t>
            </a:r>
          </a:p>
          <a:p>
            <a:pPr marL="1485900" lvl="2" indent="-342900"/>
            <a:r>
              <a:rPr lang="en-US" sz="2000" dirty="0" smtClean="0"/>
              <a:t>DRC </a:t>
            </a:r>
            <a:r>
              <a:rPr lang="en-US" sz="2000" dirty="0"/>
              <a:t>recommends replacing any Chrome devices that have reached, or will reach, Auto Update Expiration (AUE</a:t>
            </a:r>
            <a:r>
              <a:rPr lang="en-US" sz="2000" dirty="0" smtClean="0"/>
              <a:t>) within </a:t>
            </a:r>
            <a:r>
              <a:rPr lang="en-US" sz="2000" dirty="0"/>
              <a:t>the 2019-2020 school year. For reference, use the following link to help determine the </a:t>
            </a:r>
            <a:r>
              <a:rPr lang="en-US" sz="2000" dirty="0" smtClean="0"/>
              <a:t>AUE </a:t>
            </a:r>
            <a:r>
              <a:rPr lang="en-US" sz="2000" dirty="0"/>
              <a:t>of a specific Chrome device: </a:t>
            </a:r>
            <a:r>
              <a:rPr lang="en-US" sz="2000" dirty="0">
                <a:hlinkClick r:id="rId2"/>
              </a:rPr>
              <a:t>https://</a:t>
            </a:r>
            <a:r>
              <a:rPr lang="en-US" sz="2000" dirty="0" smtClean="0">
                <a:hlinkClick r:id="rId2"/>
              </a:rPr>
              <a:t>support.google.com/chrome/a/answer/6220366</a:t>
            </a:r>
            <a:r>
              <a:rPr lang="en-US" sz="2000" dirty="0" smtClean="0"/>
              <a:t> </a:t>
            </a:r>
            <a:endParaRPr lang="en-US" sz="2000"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30</a:t>
            </a:fld>
            <a:endParaRPr lang="en-US" dirty="0"/>
          </a:p>
        </p:txBody>
      </p:sp>
    </p:spTree>
    <p:extLst>
      <p:ext uri="{BB962C8B-B14F-4D97-AF65-F5344CB8AC3E}">
        <p14:creationId xmlns:p14="http://schemas.microsoft.com/office/powerpoint/2010/main" val="1934441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DRC Configuration Updates</a:t>
            </a:r>
            <a:endParaRPr lang="en-US" sz="3200" dirty="0">
              <a:solidFill>
                <a:schemeClr val="tx1"/>
              </a:solidFill>
            </a:endParaRPr>
          </a:p>
        </p:txBody>
      </p:sp>
      <p:sp>
        <p:nvSpPr>
          <p:cNvPr id="3" name="Content Placeholder 2"/>
          <p:cNvSpPr>
            <a:spLocks noGrp="1"/>
          </p:cNvSpPr>
          <p:nvPr>
            <p:ph idx="1"/>
          </p:nvPr>
        </p:nvSpPr>
        <p:spPr>
          <a:xfrm>
            <a:off x="329184" y="1463040"/>
            <a:ext cx="8186166" cy="4640674"/>
          </a:xfrm>
        </p:spPr>
        <p:txBody>
          <a:bodyPr/>
          <a:lstStyle/>
          <a:p>
            <a:pPr>
              <a:lnSpc>
                <a:spcPct val="100000"/>
              </a:lnSpc>
            </a:pPr>
            <a:r>
              <a:rPr lang="en-US" dirty="0"/>
              <a:t>Automatic Operating System Updates and Other Background Processes</a:t>
            </a:r>
          </a:p>
          <a:p>
            <a:pPr marL="1028700" lvl="1" indent="-342900">
              <a:lnSpc>
                <a:spcPct val="100000"/>
              </a:lnSpc>
            </a:pPr>
            <a:r>
              <a:rPr lang="en-US" dirty="0"/>
              <a:t>Impacts Google, Microsoft and Apple </a:t>
            </a:r>
          </a:p>
          <a:p>
            <a:pPr marL="1028700" lvl="1" indent="-342900">
              <a:lnSpc>
                <a:spcPct val="100000"/>
              </a:lnSpc>
            </a:pPr>
            <a:r>
              <a:rPr lang="en-US" dirty="0"/>
              <a:t>Update processes running in the background on testing devices consume CPU and memory</a:t>
            </a:r>
          </a:p>
          <a:p>
            <a:pPr marL="1028700" lvl="1" indent="-342900">
              <a:lnSpc>
                <a:spcPct val="100000"/>
              </a:lnSpc>
            </a:pPr>
            <a:r>
              <a:rPr lang="en-US" dirty="0"/>
              <a:t>Can affect the testing experience</a:t>
            </a:r>
          </a:p>
          <a:p>
            <a:pPr marL="1485900" lvl="2" indent="-342900">
              <a:lnSpc>
                <a:spcPct val="100000"/>
              </a:lnSpc>
            </a:pPr>
            <a:r>
              <a:rPr lang="en-US" sz="2000" dirty="0"/>
              <a:t>Audio playback may be choppy </a:t>
            </a:r>
          </a:p>
          <a:p>
            <a:pPr marL="1485900" lvl="2" indent="-342900">
              <a:lnSpc>
                <a:spcPct val="100000"/>
              </a:lnSpc>
            </a:pPr>
            <a:r>
              <a:rPr lang="en-US" sz="2000" dirty="0"/>
              <a:t>Speaking test responses may be distorted</a:t>
            </a:r>
          </a:p>
          <a:p>
            <a:pPr>
              <a:lnSpc>
                <a:spcPct val="100000"/>
              </a:lnSpc>
            </a:pPr>
            <a:r>
              <a:rPr lang="en-US" dirty="0"/>
              <a:t>Verify devices have the most current version of the operating system before the test session starts to avoid issues</a:t>
            </a:r>
            <a:r>
              <a:rPr lang="en-US" dirty="0" smtClean="0"/>
              <a: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4237688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CMAS</a:t>
            </a:r>
            <a:br>
              <a:rPr lang="en-US" dirty="0" smtClean="0">
                <a:solidFill>
                  <a:schemeClr val="tx1"/>
                </a:solidFill>
              </a:rPr>
            </a:br>
            <a:r>
              <a:rPr lang="en-US" sz="2700" dirty="0">
                <a:solidFill>
                  <a:schemeClr val="tx1"/>
                </a:solidFill>
              </a:rPr>
              <a:t>Mathematics, English Language Arts/Literacy, Colorado Spanish Language Arts (CSLA), Science and Social Studies</a:t>
            </a:r>
            <a:endParaRPr lang="en-US" sz="4900"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32</a:t>
            </a:fld>
            <a:endParaRPr lang="en-US" dirty="0"/>
          </a:p>
        </p:txBody>
      </p:sp>
    </p:spTree>
    <p:extLst>
      <p:ext uri="{BB962C8B-B14F-4D97-AF65-F5344CB8AC3E}">
        <p14:creationId xmlns:p14="http://schemas.microsoft.com/office/powerpoint/2010/main" val="749768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325501" cy="756418"/>
          </a:xfrm>
        </p:spPr>
        <p:txBody>
          <a:bodyPr anchor="ctr">
            <a:normAutofit/>
          </a:bodyPr>
          <a:lstStyle/>
          <a:p>
            <a:r>
              <a:rPr lang="en-US" sz="3200" dirty="0" smtClean="0">
                <a:solidFill>
                  <a:schemeClr val="tx1"/>
                </a:solidFill>
              </a:rPr>
              <a:t>CMAS Grades and Content Areas</a:t>
            </a:r>
            <a:endParaRPr lang="en-US" sz="3200" dirty="0">
              <a:solidFill>
                <a:schemeClr val="tx1"/>
              </a:solidFill>
            </a:endParaRPr>
          </a:p>
        </p:txBody>
      </p:sp>
      <p:sp>
        <p:nvSpPr>
          <p:cNvPr id="3" name="Content Placeholder 2"/>
          <p:cNvSpPr>
            <a:spLocks noGrp="1"/>
          </p:cNvSpPr>
          <p:nvPr>
            <p:ph idx="1"/>
          </p:nvPr>
        </p:nvSpPr>
        <p:spPr>
          <a:xfrm>
            <a:off x="274320" y="1362457"/>
            <a:ext cx="8241030" cy="5234896"/>
          </a:xfrm>
        </p:spPr>
        <p:txBody>
          <a:bodyPr>
            <a:normAutofit/>
          </a:bodyPr>
          <a:lstStyle/>
          <a:p>
            <a:pPr marL="0" indent="0">
              <a:buNone/>
            </a:pPr>
            <a:r>
              <a:rPr lang="en-US" dirty="0">
                <a:solidFill>
                  <a:schemeClr val="tx1"/>
                </a:solidFill>
              </a:rPr>
              <a:t>Science and Social Studies</a:t>
            </a:r>
          </a:p>
          <a:p>
            <a:pPr marL="342900" indent="-342900">
              <a:buFont typeface="Arial" panose="020B0604020202020204" pitchFamily="34" charset="0"/>
              <a:buChar char="•"/>
            </a:pPr>
            <a:r>
              <a:rPr lang="en-US" sz="2200" dirty="0">
                <a:solidFill>
                  <a:schemeClr val="tx1"/>
                </a:solidFill>
              </a:rPr>
              <a:t>Elementary, </a:t>
            </a:r>
            <a:r>
              <a:rPr lang="en-US" sz="2200" dirty="0" smtClean="0">
                <a:solidFill>
                  <a:schemeClr val="tx1"/>
                </a:solidFill>
              </a:rPr>
              <a:t>middle </a:t>
            </a:r>
            <a:r>
              <a:rPr lang="en-US" sz="2200" dirty="0">
                <a:solidFill>
                  <a:schemeClr val="tx1"/>
                </a:solidFill>
              </a:rPr>
              <a:t>and </a:t>
            </a:r>
            <a:r>
              <a:rPr lang="en-US" sz="2200" dirty="0" smtClean="0">
                <a:solidFill>
                  <a:schemeClr val="tx1"/>
                </a:solidFill>
              </a:rPr>
              <a:t>high school assessments</a:t>
            </a:r>
            <a:endParaRPr lang="en-US" sz="2200" dirty="0">
              <a:solidFill>
                <a:schemeClr val="tx1"/>
              </a:solidFill>
            </a:endParaRPr>
          </a:p>
          <a:p>
            <a:pPr marL="1028700" lvl="1" indent="-342900"/>
            <a:r>
              <a:rPr lang="en-US" dirty="0">
                <a:solidFill>
                  <a:schemeClr val="tx1"/>
                </a:solidFill>
              </a:rPr>
              <a:t>Science: grades 5, </a:t>
            </a:r>
            <a:r>
              <a:rPr lang="en-US" dirty="0" smtClean="0">
                <a:solidFill>
                  <a:schemeClr val="tx1"/>
                </a:solidFill>
              </a:rPr>
              <a:t>8 </a:t>
            </a:r>
            <a:r>
              <a:rPr lang="en-US" dirty="0">
                <a:solidFill>
                  <a:schemeClr val="tx1"/>
                </a:solidFill>
              </a:rPr>
              <a:t>and 11</a:t>
            </a:r>
          </a:p>
          <a:p>
            <a:pPr marL="1028700" lvl="1" indent="-342900"/>
            <a:r>
              <a:rPr lang="en-US" dirty="0">
                <a:solidFill>
                  <a:schemeClr val="tx1"/>
                </a:solidFill>
              </a:rPr>
              <a:t>Social Studies: grades </a:t>
            </a:r>
            <a:r>
              <a:rPr lang="en-US" dirty="0" smtClean="0">
                <a:solidFill>
                  <a:schemeClr val="tx1"/>
                </a:solidFill>
              </a:rPr>
              <a:t>4</a:t>
            </a:r>
            <a:r>
              <a:rPr lang="en-US" dirty="0"/>
              <a:t> </a:t>
            </a:r>
            <a:r>
              <a:rPr lang="en-US" dirty="0" smtClean="0"/>
              <a:t>and 7</a:t>
            </a:r>
            <a:endParaRPr lang="en-US" dirty="0">
              <a:solidFill>
                <a:schemeClr val="tx1"/>
              </a:solidFill>
            </a:endParaRPr>
          </a:p>
          <a:p>
            <a:pPr marL="1485900" lvl="2" indent="-342900"/>
            <a:r>
              <a:rPr lang="en-US" dirty="0">
                <a:solidFill>
                  <a:schemeClr val="tx1"/>
                </a:solidFill>
              </a:rPr>
              <a:t>A sample of schools </a:t>
            </a:r>
            <a:r>
              <a:rPr lang="en-US" dirty="0" smtClean="0">
                <a:solidFill>
                  <a:schemeClr val="tx1"/>
                </a:solidFill>
              </a:rPr>
              <a:t>administers </a:t>
            </a:r>
            <a:r>
              <a:rPr lang="en-US" dirty="0">
                <a:solidFill>
                  <a:schemeClr val="tx1"/>
                </a:solidFill>
              </a:rPr>
              <a:t>the social studies </a:t>
            </a:r>
            <a:r>
              <a:rPr lang="en-US" dirty="0" smtClean="0">
                <a:solidFill>
                  <a:schemeClr val="tx1"/>
                </a:solidFill>
              </a:rPr>
              <a:t>assessments</a:t>
            </a:r>
          </a:p>
          <a:p>
            <a:pPr marL="1485900" lvl="2" indent="-342900"/>
            <a:r>
              <a:rPr lang="en-US" dirty="0" smtClean="0">
                <a:solidFill>
                  <a:schemeClr val="tx1"/>
                </a:solidFill>
              </a:rPr>
              <a:t>Individual </a:t>
            </a:r>
            <a:r>
              <a:rPr lang="en-US" dirty="0">
                <a:solidFill>
                  <a:schemeClr val="tx1"/>
                </a:solidFill>
              </a:rPr>
              <a:t>schools sampled once in three years</a:t>
            </a:r>
          </a:p>
          <a:p>
            <a:pPr marL="1485900" lvl="2" indent="-342900"/>
            <a:r>
              <a:rPr lang="en-US" dirty="0"/>
              <a:t>Selected schools list for spring </a:t>
            </a:r>
            <a:r>
              <a:rPr lang="en-US" dirty="0" smtClean="0"/>
              <a:t>2020 will be posted to the CMAS folder on Syncplicity when available</a:t>
            </a:r>
          </a:p>
          <a:p>
            <a:pPr marL="1485900" lvl="2" indent="-342900"/>
            <a:endParaRPr lang="en-US" sz="800" dirty="0"/>
          </a:p>
          <a:p>
            <a:pPr marL="0" indent="0">
              <a:buNone/>
            </a:pPr>
            <a:r>
              <a:rPr lang="en-US" dirty="0">
                <a:solidFill>
                  <a:schemeClr val="tx1"/>
                </a:solidFill>
              </a:rPr>
              <a:t>Math and ELA </a:t>
            </a:r>
          </a:p>
          <a:p>
            <a:pPr marL="342900" indent="-342900">
              <a:buFont typeface="Arial" panose="020B0604020202020204" pitchFamily="34" charset="0"/>
              <a:buChar char="•"/>
            </a:pPr>
            <a:r>
              <a:rPr lang="en-US" sz="2200" dirty="0">
                <a:solidFill>
                  <a:schemeClr val="tx1"/>
                </a:solidFill>
              </a:rPr>
              <a:t>Elementary and </a:t>
            </a:r>
            <a:r>
              <a:rPr lang="en-US" sz="2200" dirty="0" smtClean="0">
                <a:solidFill>
                  <a:schemeClr val="tx1"/>
                </a:solidFill>
              </a:rPr>
              <a:t>middle school assessments </a:t>
            </a:r>
            <a:endParaRPr lang="en-US" sz="2200" dirty="0">
              <a:solidFill>
                <a:schemeClr val="tx1"/>
              </a:solidFill>
            </a:endParaRPr>
          </a:p>
          <a:p>
            <a:pPr marL="1028700" lvl="1" indent="-342900"/>
            <a:r>
              <a:rPr lang="en-US" dirty="0">
                <a:solidFill>
                  <a:schemeClr val="tx1"/>
                </a:solidFill>
              </a:rPr>
              <a:t>Math: grades 3-8</a:t>
            </a:r>
          </a:p>
          <a:p>
            <a:pPr marL="1028700" lvl="1" indent="-342900"/>
            <a:r>
              <a:rPr lang="en-US" dirty="0">
                <a:solidFill>
                  <a:schemeClr val="tx1"/>
                </a:solidFill>
              </a:rPr>
              <a:t>ELA: grades 3-8</a:t>
            </a:r>
          </a:p>
          <a:p>
            <a:pPr marL="1485900" lvl="2" indent="-342900"/>
            <a:r>
              <a:rPr lang="en-US" dirty="0">
                <a:solidFill>
                  <a:schemeClr val="tx1"/>
                </a:solidFill>
              </a:rPr>
              <a:t>CSLA: ELA accommodation </a:t>
            </a:r>
            <a:r>
              <a:rPr lang="en-US" dirty="0" smtClean="0">
                <a:solidFill>
                  <a:schemeClr val="tx1"/>
                </a:solidFill>
              </a:rPr>
              <a:t>only for eligible students learning English in </a:t>
            </a:r>
            <a:r>
              <a:rPr lang="en-US" dirty="0">
                <a:solidFill>
                  <a:schemeClr val="tx1"/>
                </a:solidFill>
              </a:rPr>
              <a:t>grades </a:t>
            </a:r>
            <a:r>
              <a:rPr lang="en-US" dirty="0" smtClean="0">
                <a:solidFill>
                  <a:schemeClr val="tx1"/>
                </a:solidFill>
              </a:rPr>
              <a:t>3-4</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33</a:t>
            </a:fld>
            <a:endParaRPr lang="en-US" dirty="0"/>
          </a:p>
        </p:txBody>
      </p:sp>
    </p:spTree>
    <p:extLst>
      <p:ext uri="{BB962C8B-B14F-4D97-AF65-F5344CB8AC3E}">
        <p14:creationId xmlns:p14="http://schemas.microsoft.com/office/powerpoint/2010/main" val="324853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CMAS Accommodations</a:t>
            </a:r>
            <a:endParaRPr lang="en-US" sz="3200" dirty="0">
              <a:solidFill>
                <a:schemeClr val="tx1"/>
              </a:solidFill>
            </a:endParaRPr>
          </a:p>
        </p:txBody>
      </p:sp>
      <p:sp>
        <p:nvSpPr>
          <p:cNvPr id="3" name="Content Placeholder 2"/>
          <p:cNvSpPr>
            <a:spLocks noGrp="1"/>
          </p:cNvSpPr>
          <p:nvPr>
            <p:ph idx="1"/>
          </p:nvPr>
        </p:nvSpPr>
        <p:spPr>
          <a:xfrm>
            <a:off x="274320" y="1280477"/>
            <a:ext cx="8187690" cy="5258436"/>
          </a:xfrm>
        </p:spPr>
        <p:txBody>
          <a:bodyPr>
            <a:normAutofit/>
          </a:bodyPr>
          <a:lstStyle/>
          <a:p>
            <a:pPr marL="342900" indent="-342900">
              <a:buFont typeface="Arial" panose="020B0604020202020204" pitchFamily="34" charset="0"/>
              <a:buChar char="•"/>
            </a:pPr>
            <a:r>
              <a:rPr lang="en-US" dirty="0" smtClean="0">
                <a:solidFill>
                  <a:schemeClr val="tx1"/>
                </a:solidFill>
              </a:rPr>
              <a:t>Refer to the </a:t>
            </a:r>
            <a:r>
              <a:rPr lang="en-US" i="1" dirty="0" smtClean="0">
                <a:solidFill>
                  <a:schemeClr val="tx1"/>
                </a:solidFill>
              </a:rPr>
              <a:t>CMAS and CoAlt Procedures Manual </a:t>
            </a:r>
            <a:r>
              <a:rPr lang="en-US" dirty="0" smtClean="0">
                <a:solidFill>
                  <a:schemeClr val="tx1"/>
                </a:solidFill>
              </a:rPr>
              <a:t>(Section 6.0) for all accommodations information</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Assessment Accommodations Webinar</a:t>
            </a:r>
          </a:p>
          <a:p>
            <a:pPr marL="1028700" lvl="1" indent="-342900"/>
            <a:r>
              <a:rPr lang="en-US" dirty="0" smtClean="0">
                <a:solidFill>
                  <a:srgbClr val="0070C0"/>
                </a:solidFill>
              </a:rPr>
              <a:t>Thursday, September 19 </a:t>
            </a:r>
            <a:r>
              <a:rPr lang="en-US" dirty="0">
                <a:solidFill>
                  <a:srgbClr val="0070C0"/>
                </a:solidFill>
              </a:rPr>
              <a:t>from </a:t>
            </a:r>
            <a:r>
              <a:rPr lang="en-US" dirty="0" smtClean="0">
                <a:solidFill>
                  <a:srgbClr val="0070C0"/>
                </a:solidFill>
              </a:rPr>
              <a:t>10:00-12:00</a:t>
            </a:r>
          </a:p>
          <a:p>
            <a:pPr marL="1028700" lvl="1" indent="-342900"/>
            <a:r>
              <a:rPr lang="en-US" dirty="0" smtClean="0">
                <a:solidFill>
                  <a:srgbClr val="0070C0"/>
                </a:solidFill>
              </a:rPr>
              <a:t>Monday, September 23 from 1:00-3:00</a:t>
            </a:r>
            <a:endParaRPr lang="en-US" dirty="0">
              <a:solidFill>
                <a:srgbClr val="0070C0"/>
              </a:solidFill>
            </a:endParaRPr>
          </a:p>
          <a:p>
            <a:pPr marL="342900" indent="-342900">
              <a:buFont typeface="Arial" panose="020B0604020202020204" pitchFamily="34" charset="0"/>
              <a:buChar char="•"/>
            </a:pPr>
            <a:r>
              <a:rPr lang="en-US" dirty="0"/>
              <a:t>Unique Accommodations Webinar</a:t>
            </a:r>
          </a:p>
          <a:p>
            <a:pPr marL="1028700" lvl="1" indent="-342900"/>
            <a:r>
              <a:rPr lang="en-US" dirty="0" smtClean="0">
                <a:solidFill>
                  <a:srgbClr val="0070C0"/>
                </a:solidFill>
              </a:rPr>
              <a:t>Thursday</a:t>
            </a:r>
            <a:r>
              <a:rPr lang="en-US" dirty="0">
                <a:solidFill>
                  <a:srgbClr val="0070C0"/>
                </a:solidFill>
              </a:rPr>
              <a:t>, September </a:t>
            </a:r>
            <a:r>
              <a:rPr lang="en-US" dirty="0" smtClean="0">
                <a:solidFill>
                  <a:srgbClr val="0070C0"/>
                </a:solidFill>
              </a:rPr>
              <a:t>26 from 10:00-12:00 </a:t>
            </a:r>
            <a:endParaRPr lang="en-US" dirty="0">
              <a:solidFill>
                <a:srgbClr val="0070C0"/>
              </a:solidFill>
            </a:endParaRPr>
          </a:p>
          <a:p>
            <a:pPr marL="342900" indent="-342900">
              <a:buFont typeface="Arial" panose="020B0604020202020204" pitchFamily="34" charset="0"/>
              <a:buChar char="•"/>
            </a:pPr>
            <a:r>
              <a:rPr lang="en-US" dirty="0">
                <a:solidFill>
                  <a:schemeClr val="tx1"/>
                </a:solidFill>
              </a:rPr>
              <a:t>Updated Accommodations Crosswalk </a:t>
            </a:r>
            <a:r>
              <a:rPr lang="en-US" dirty="0" smtClean="0">
                <a:solidFill>
                  <a:schemeClr val="tx1"/>
                </a:solidFill>
              </a:rPr>
              <a:t>available on </a:t>
            </a:r>
            <a:r>
              <a:rPr lang="en-US" dirty="0">
                <a:solidFill>
                  <a:schemeClr val="tx1"/>
                </a:solidFill>
              </a:rPr>
              <a:t>CDE Assessment webpage in </a:t>
            </a:r>
            <a:r>
              <a:rPr lang="en-US" u="sng" dirty="0" smtClean="0">
                <a:solidFill>
                  <a:schemeClr val="tx1"/>
                </a:solidFill>
              </a:rPr>
              <a:t>September</a:t>
            </a:r>
          </a:p>
          <a:p>
            <a:pPr marL="342900" indent="-342900">
              <a:buFont typeface="Arial" panose="020B0604020202020204" pitchFamily="34" charset="0"/>
              <a:buChar char="•"/>
            </a:pPr>
            <a:r>
              <a:rPr lang="en-US" dirty="0">
                <a:solidFill>
                  <a:schemeClr val="tx1"/>
                </a:solidFill>
              </a:rPr>
              <a:t>Students </a:t>
            </a:r>
            <a:r>
              <a:rPr lang="en-US" dirty="0" smtClean="0">
                <a:solidFill>
                  <a:schemeClr val="tx1"/>
                </a:solidFill>
              </a:rPr>
              <a:t>registered </a:t>
            </a:r>
            <a:r>
              <a:rPr lang="en-US" dirty="0">
                <a:solidFill>
                  <a:schemeClr val="tx1"/>
                </a:solidFill>
              </a:rPr>
              <a:t>for CMAS braille last year will be registered for braille in the initial file upload into </a:t>
            </a:r>
            <a:r>
              <a:rPr lang="en-US" dirty="0" err="1" smtClean="0">
                <a:solidFill>
                  <a:schemeClr val="tx1"/>
                </a:solidFill>
              </a:rPr>
              <a:t>PearsonAccess</a:t>
            </a:r>
            <a:r>
              <a:rPr lang="en-US" baseline="30000" dirty="0" err="1" smtClean="0">
                <a:solidFill>
                  <a:schemeClr val="tx1"/>
                </a:solidFill>
              </a:rPr>
              <a:t>next</a:t>
            </a:r>
            <a:r>
              <a:rPr lang="en-US" dirty="0" smtClean="0">
                <a:solidFill>
                  <a:schemeClr val="tx1"/>
                </a:solidFill>
              </a:rPr>
              <a:t> </a:t>
            </a:r>
            <a:endParaRPr lang="en-US" dirty="0">
              <a:solidFill>
                <a:schemeClr val="tx1"/>
              </a:solidFill>
            </a:endParaRPr>
          </a:p>
          <a:p>
            <a:pPr marL="1028700" lvl="1" indent="-342900"/>
            <a:r>
              <a:rPr lang="en-US" dirty="0" smtClean="0">
                <a:solidFill>
                  <a:schemeClr val="tx1"/>
                </a:solidFill>
              </a:rPr>
              <a:t>Confirm </a:t>
            </a:r>
            <a:r>
              <a:rPr lang="en-US" dirty="0">
                <a:solidFill>
                  <a:schemeClr val="tx1"/>
                </a:solidFill>
              </a:rPr>
              <a:t>braille assignments</a:t>
            </a:r>
          </a:p>
          <a:p>
            <a:pPr marL="1028700" lvl="1" indent="-342900"/>
            <a:r>
              <a:rPr lang="en-US" dirty="0">
                <a:solidFill>
                  <a:schemeClr val="tx1"/>
                </a:solidFill>
              </a:rPr>
              <a:t>Districts </a:t>
            </a:r>
            <a:r>
              <a:rPr lang="en-US" dirty="0" smtClean="0">
                <a:solidFill>
                  <a:schemeClr val="tx1"/>
                </a:solidFill>
              </a:rPr>
              <a:t>need </a:t>
            </a:r>
            <a:r>
              <a:rPr lang="en-US" dirty="0">
                <a:solidFill>
                  <a:schemeClr val="tx1"/>
                </a:solidFill>
              </a:rPr>
              <a:t>to identify and register all </a:t>
            </a:r>
            <a:r>
              <a:rPr lang="en-US" dirty="0" smtClean="0">
                <a:solidFill>
                  <a:schemeClr val="tx1"/>
                </a:solidFill>
              </a:rPr>
              <a:t>3</a:t>
            </a:r>
            <a:r>
              <a:rPr lang="en-US" baseline="30000" dirty="0" smtClean="0">
                <a:solidFill>
                  <a:schemeClr val="tx1"/>
                </a:solidFill>
              </a:rPr>
              <a:t>rd</a:t>
            </a:r>
            <a:r>
              <a:rPr lang="en-US" dirty="0" smtClean="0">
                <a:solidFill>
                  <a:schemeClr val="tx1"/>
                </a:solidFill>
              </a:rPr>
              <a:t> and 11</a:t>
            </a:r>
            <a:r>
              <a:rPr lang="en-US" baseline="30000" dirty="0" smtClean="0">
                <a:solidFill>
                  <a:schemeClr val="tx1"/>
                </a:solidFill>
              </a:rPr>
              <a:t>th</a:t>
            </a:r>
            <a:r>
              <a:rPr lang="en-US" dirty="0" smtClean="0">
                <a:solidFill>
                  <a:schemeClr val="tx1"/>
                </a:solidFill>
              </a:rPr>
              <a:t> graders </a:t>
            </a:r>
            <a:r>
              <a:rPr lang="en-US" dirty="0">
                <a:solidFill>
                  <a:schemeClr val="tx1"/>
                </a:solidFill>
              </a:rPr>
              <a:t>and any new or additional students needing braille</a:t>
            </a:r>
          </a:p>
          <a:p>
            <a:pPr marL="342900" indent="-342900">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34</a:t>
            </a:fld>
            <a:endParaRPr lang="en-US" dirty="0"/>
          </a:p>
        </p:txBody>
      </p:sp>
    </p:spTree>
    <p:extLst>
      <p:ext uri="{BB962C8B-B14F-4D97-AF65-F5344CB8AC3E}">
        <p14:creationId xmlns:p14="http://schemas.microsoft.com/office/powerpoint/2010/main" val="847140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495395" cy="756418"/>
          </a:xfrm>
        </p:spPr>
        <p:txBody>
          <a:bodyPr anchor="ctr">
            <a:noAutofit/>
          </a:bodyPr>
          <a:lstStyle/>
          <a:p>
            <a:r>
              <a:rPr lang="en-US" sz="3200" dirty="0" smtClean="0">
                <a:solidFill>
                  <a:schemeClr val="tx1"/>
                </a:solidFill>
              </a:rPr>
              <a:t>Unique Accommodation Requests (UARs)</a:t>
            </a:r>
            <a:endParaRPr lang="en-US" sz="3200" dirty="0">
              <a:solidFill>
                <a:schemeClr val="tx1"/>
              </a:solidFill>
            </a:endParaRPr>
          </a:p>
        </p:txBody>
      </p:sp>
      <p:sp>
        <p:nvSpPr>
          <p:cNvPr id="3" name="Content Placeholder 2"/>
          <p:cNvSpPr>
            <a:spLocks noGrp="1"/>
          </p:cNvSpPr>
          <p:nvPr>
            <p:ph idx="1"/>
          </p:nvPr>
        </p:nvSpPr>
        <p:spPr>
          <a:xfrm>
            <a:off x="274320" y="1344168"/>
            <a:ext cx="8241030" cy="5377307"/>
          </a:xfrm>
        </p:spPr>
        <p:txBody>
          <a:bodyPr>
            <a:normAutofit/>
          </a:bodyPr>
          <a:lstStyle/>
          <a:p>
            <a:pPr marL="342900" indent="-342900">
              <a:buFont typeface="Arial" panose="020B0604020202020204" pitchFamily="34" charset="0"/>
              <a:buChar char="•"/>
            </a:pPr>
            <a:r>
              <a:rPr lang="en-US" sz="2000" dirty="0">
                <a:solidFill>
                  <a:schemeClr val="tx1"/>
                </a:solidFill>
              </a:rPr>
              <a:t>A </a:t>
            </a:r>
            <a:r>
              <a:rPr lang="en-US" sz="2000" u="sng" dirty="0">
                <a:solidFill>
                  <a:schemeClr val="tx1"/>
                </a:solidFill>
              </a:rPr>
              <a:t>very limited number</a:t>
            </a:r>
            <a:r>
              <a:rPr lang="en-US" sz="2000" dirty="0">
                <a:solidFill>
                  <a:schemeClr val="tx1"/>
                </a:solidFill>
              </a:rPr>
              <a:t> of students who meet specific criteria may qualify for unique accommodations </a:t>
            </a:r>
          </a:p>
          <a:p>
            <a:pPr marL="1028700" lvl="1" indent="-342900"/>
            <a:r>
              <a:rPr lang="en-US" sz="1800" dirty="0" smtClean="0"/>
              <a:t>The requested UAR must be listed on the IEP and tied to an instructional goal</a:t>
            </a:r>
          </a:p>
          <a:p>
            <a:pPr marL="1028700" lvl="1" indent="-342900"/>
            <a:r>
              <a:rPr lang="en-US" sz="1800" dirty="0"/>
              <a:t>These accommodations might impact the construct being measured. For that reason, additional documentation is required. </a:t>
            </a:r>
            <a:endParaRPr lang="en-US" sz="1800" dirty="0" smtClean="0"/>
          </a:p>
          <a:p>
            <a:pPr marL="568325" lvl="1" indent="-342900"/>
            <a:r>
              <a:rPr lang="en-US" dirty="0"/>
              <a:t>All UARs are due to CDE by </a:t>
            </a:r>
            <a:r>
              <a:rPr lang="en-US" b="1" dirty="0">
                <a:solidFill>
                  <a:srgbClr val="488BC9"/>
                </a:solidFill>
              </a:rPr>
              <a:t>December 15</a:t>
            </a:r>
            <a:r>
              <a:rPr lang="en-US" b="1" baseline="30000" dirty="0">
                <a:solidFill>
                  <a:srgbClr val="488BC9"/>
                </a:solidFill>
              </a:rPr>
              <a:t>th</a:t>
            </a:r>
            <a:r>
              <a:rPr lang="en-US" b="1" dirty="0">
                <a:solidFill>
                  <a:srgbClr val="FF0000"/>
                </a:solidFill>
              </a:rPr>
              <a:t> </a:t>
            </a:r>
            <a:r>
              <a:rPr lang="en-US" dirty="0"/>
              <a:t>for all students</a:t>
            </a:r>
          </a:p>
          <a:p>
            <a:pPr marL="1025525" lvl="2" indent="-342900"/>
            <a:r>
              <a:rPr lang="en-US" dirty="0"/>
              <a:t>UARs for students who arrive in </a:t>
            </a:r>
            <a:r>
              <a:rPr lang="en-US" dirty="0" smtClean="0"/>
              <a:t>the district </a:t>
            </a:r>
            <a:r>
              <a:rPr lang="en-US" dirty="0"/>
              <a:t>after January or are newly placed on IEPs are due by </a:t>
            </a:r>
            <a:r>
              <a:rPr lang="en-US" b="1" dirty="0">
                <a:solidFill>
                  <a:srgbClr val="488BC9"/>
                </a:solidFill>
              </a:rPr>
              <a:t>March </a:t>
            </a:r>
            <a:r>
              <a:rPr lang="en-US" b="1" dirty="0" smtClean="0">
                <a:solidFill>
                  <a:srgbClr val="488BC9"/>
                </a:solidFill>
              </a:rPr>
              <a:t>15</a:t>
            </a:r>
            <a:r>
              <a:rPr lang="en-US" b="1" baseline="30000" dirty="0" smtClean="0">
                <a:solidFill>
                  <a:srgbClr val="488BC9"/>
                </a:solidFill>
              </a:rPr>
              <a:t>th</a:t>
            </a:r>
            <a:endParaRPr lang="en-US" sz="700" dirty="0">
              <a:solidFill>
                <a:schemeClr val="tx1"/>
              </a:solidFill>
            </a:endParaRPr>
          </a:p>
          <a:p>
            <a:pPr marL="342900" indent="-342900">
              <a:buFont typeface="Arial" panose="020B0604020202020204" pitchFamily="34" charset="0"/>
              <a:buChar char="•"/>
            </a:pPr>
            <a:r>
              <a:rPr lang="en-US" sz="2000" dirty="0">
                <a:solidFill>
                  <a:schemeClr val="tx1"/>
                </a:solidFill>
              </a:rPr>
              <a:t>Accommodations requiring CDE approval:</a:t>
            </a:r>
          </a:p>
          <a:p>
            <a:pPr marL="1028700" lvl="1" indent="-342900"/>
            <a:r>
              <a:rPr lang="en-US" sz="1800" dirty="0">
                <a:solidFill>
                  <a:schemeClr val="tx1"/>
                </a:solidFill>
              </a:rPr>
              <a:t>Auditory </a:t>
            </a:r>
            <a:r>
              <a:rPr lang="en-US" sz="1800" dirty="0" smtClean="0">
                <a:solidFill>
                  <a:schemeClr val="tx1"/>
                </a:solidFill>
              </a:rPr>
              <a:t>presentation/reading/signing </a:t>
            </a:r>
            <a:r>
              <a:rPr lang="en-US" sz="1800" dirty="0">
                <a:solidFill>
                  <a:schemeClr val="tx1"/>
                </a:solidFill>
              </a:rPr>
              <a:t>of the </a:t>
            </a:r>
            <a:r>
              <a:rPr lang="en-US" sz="1800" dirty="0" smtClean="0">
                <a:solidFill>
                  <a:schemeClr val="tx1"/>
                </a:solidFill>
              </a:rPr>
              <a:t>ELA/CSLA </a:t>
            </a:r>
            <a:br>
              <a:rPr lang="en-US" sz="1800" dirty="0" smtClean="0">
                <a:solidFill>
                  <a:schemeClr val="tx1"/>
                </a:solidFill>
              </a:rPr>
            </a:br>
            <a:r>
              <a:rPr lang="en-US" sz="1800" dirty="0" smtClean="0">
                <a:solidFill>
                  <a:schemeClr val="tx1"/>
                </a:solidFill>
              </a:rPr>
              <a:t>(</a:t>
            </a:r>
            <a:r>
              <a:rPr lang="en-US" sz="1800" dirty="0">
                <a:solidFill>
                  <a:schemeClr val="tx1"/>
                </a:solidFill>
              </a:rPr>
              <a:t>reading) </a:t>
            </a:r>
            <a:r>
              <a:rPr lang="en-US" sz="1800" dirty="0" smtClean="0">
                <a:solidFill>
                  <a:schemeClr val="tx1"/>
                </a:solidFill>
              </a:rPr>
              <a:t>test, </a:t>
            </a:r>
            <a:r>
              <a:rPr lang="en-US" sz="1800" dirty="0">
                <a:solidFill>
                  <a:schemeClr val="tx1"/>
                </a:solidFill>
              </a:rPr>
              <a:t>including:</a:t>
            </a:r>
          </a:p>
          <a:p>
            <a:pPr marL="1485900" lvl="2" indent="-342900"/>
            <a:r>
              <a:rPr lang="en-US" dirty="0">
                <a:solidFill>
                  <a:schemeClr val="tx1"/>
                </a:solidFill>
              </a:rPr>
              <a:t>Text-to-speech (TTS) for ELA</a:t>
            </a:r>
          </a:p>
          <a:p>
            <a:pPr marL="1485900" lvl="2" indent="-342900"/>
            <a:r>
              <a:rPr lang="en-US" dirty="0">
                <a:solidFill>
                  <a:schemeClr val="tx1"/>
                </a:solidFill>
              </a:rPr>
              <a:t>Oral script for </a:t>
            </a:r>
            <a:r>
              <a:rPr lang="en-US" dirty="0" smtClean="0">
                <a:solidFill>
                  <a:schemeClr val="tx1"/>
                </a:solidFill>
              </a:rPr>
              <a:t>ELA/CSLA </a:t>
            </a:r>
            <a:r>
              <a:rPr lang="en-US" dirty="0">
                <a:solidFill>
                  <a:schemeClr val="tx1"/>
                </a:solidFill>
              </a:rPr>
              <a:t>(human signer, human reader)</a:t>
            </a:r>
          </a:p>
          <a:p>
            <a:pPr marL="1028700" lvl="1" indent="-342900"/>
            <a:r>
              <a:rPr lang="en-US" sz="1800" dirty="0">
                <a:solidFill>
                  <a:schemeClr val="tx1"/>
                </a:solidFill>
              </a:rPr>
              <a:t>Scribe for </a:t>
            </a:r>
            <a:r>
              <a:rPr lang="en-US" sz="1800" dirty="0" smtClean="0">
                <a:solidFill>
                  <a:schemeClr val="tx1"/>
                </a:solidFill>
              </a:rPr>
              <a:t>ELA/CSLA </a:t>
            </a:r>
            <a:r>
              <a:rPr lang="en-US" sz="1800" dirty="0">
                <a:solidFill>
                  <a:schemeClr val="tx1"/>
                </a:solidFill>
              </a:rPr>
              <a:t>constructed responses</a:t>
            </a:r>
          </a:p>
          <a:p>
            <a:pPr marL="1028700" lvl="1" indent="-342900"/>
            <a:r>
              <a:rPr lang="en-US" sz="1800" dirty="0">
                <a:solidFill>
                  <a:schemeClr val="tx1"/>
                </a:solidFill>
              </a:rPr>
              <a:t>Calculator on non-calculator </a:t>
            </a:r>
            <a:r>
              <a:rPr lang="en-US" sz="1800" dirty="0" smtClean="0">
                <a:solidFill>
                  <a:schemeClr val="tx1"/>
                </a:solidFill>
              </a:rPr>
              <a:t>sections </a:t>
            </a:r>
            <a:r>
              <a:rPr lang="en-US" sz="1800" dirty="0">
                <a:solidFill>
                  <a:schemeClr val="tx1"/>
                </a:solidFill>
              </a:rPr>
              <a:t>of math</a:t>
            </a:r>
          </a:p>
          <a:p>
            <a:pPr marL="1028700" lvl="1" indent="-342900"/>
            <a:r>
              <a:rPr lang="en-US" sz="1800" dirty="0">
                <a:solidFill>
                  <a:schemeClr val="tx1"/>
                </a:solidFill>
              </a:rPr>
              <a:t>Any accommodation that may impact the construct of the </a:t>
            </a:r>
            <a:r>
              <a:rPr lang="en-US" sz="1800" dirty="0" smtClean="0">
                <a:solidFill>
                  <a:schemeClr val="tx1"/>
                </a:solidFill>
              </a:rPr>
              <a:t>assessment</a:t>
            </a:r>
            <a:endParaRPr lang="en-US" sz="18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35</a:t>
            </a:fld>
            <a:endParaRPr lang="en-US" dirty="0"/>
          </a:p>
        </p:txBody>
      </p:sp>
      <p:sp>
        <p:nvSpPr>
          <p:cNvPr id="5" name="TextBox 4"/>
          <p:cNvSpPr txBox="1"/>
          <p:nvPr/>
        </p:nvSpPr>
        <p:spPr>
          <a:xfrm>
            <a:off x="6980664" y="3687337"/>
            <a:ext cx="1953212" cy="2031325"/>
          </a:xfrm>
          <a:prstGeom prst="rect">
            <a:avLst/>
          </a:prstGeom>
          <a:solidFill>
            <a:schemeClr val="accent4"/>
          </a:solidFill>
        </p:spPr>
        <p:txBody>
          <a:bodyPr wrap="square" rtlCol="0">
            <a:spAutoFit/>
          </a:bodyPr>
          <a:lstStyle/>
          <a:p>
            <a:pPr algn="ctr"/>
            <a:r>
              <a:rPr lang="en-US" dirty="0"/>
              <a:t>Use of unique accommodations without CDE approval may result in invalidation </a:t>
            </a:r>
            <a:r>
              <a:rPr lang="en-US" dirty="0" smtClean="0"/>
              <a:t>or score suppression</a:t>
            </a:r>
            <a:endParaRPr lang="en-US" dirty="0"/>
          </a:p>
        </p:txBody>
      </p:sp>
    </p:spTree>
    <p:extLst>
      <p:ext uri="{BB962C8B-B14F-4D97-AF65-F5344CB8AC3E}">
        <p14:creationId xmlns:p14="http://schemas.microsoft.com/office/powerpoint/2010/main" val="872398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060863" cy="756418"/>
          </a:xfrm>
        </p:spPr>
        <p:txBody>
          <a:bodyPr anchor="ctr">
            <a:noAutofit/>
          </a:bodyPr>
          <a:lstStyle/>
          <a:p>
            <a:r>
              <a:rPr lang="en-US" sz="3200" dirty="0" smtClean="0">
                <a:solidFill>
                  <a:schemeClr val="tx1"/>
                </a:solidFill>
              </a:rPr>
              <a:t>Native Language Accommodations</a:t>
            </a:r>
            <a:endParaRPr lang="en-US" sz="3200" dirty="0">
              <a:solidFill>
                <a:schemeClr val="tx1"/>
              </a:solidFill>
            </a:endParaRPr>
          </a:p>
        </p:txBody>
      </p:sp>
      <p:sp>
        <p:nvSpPr>
          <p:cNvPr id="3" name="Content Placeholder 2"/>
          <p:cNvSpPr>
            <a:spLocks noGrp="1"/>
          </p:cNvSpPr>
          <p:nvPr>
            <p:ph idx="1"/>
          </p:nvPr>
        </p:nvSpPr>
        <p:spPr>
          <a:xfrm>
            <a:off x="274320" y="1463040"/>
            <a:ext cx="8241030" cy="4640674"/>
          </a:xfrm>
        </p:spPr>
        <p:txBody>
          <a:bodyPr>
            <a:normAutofit lnSpcReduction="10000"/>
          </a:bodyPr>
          <a:lstStyle/>
          <a:p>
            <a:pPr marL="342900" indent="-342900">
              <a:buFont typeface="Arial" panose="020B0604020202020204" pitchFamily="34" charset="0"/>
              <a:buChar char="•"/>
            </a:pPr>
            <a:r>
              <a:rPr lang="en-US" sz="2200" dirty="0">
                <a:solidFill>
                  <a:schemeClr val="tx1"/>
                </a:solidFill>
              </a:rPr>
              <a:t>Native language accommodations may be used for up to 5 years, when </a:t>
            </a:r>
            <a:r>
              <a:rPr lang="en-US" sz="2200" dirty="0" smtClean="0">
                <a:solidFill>
                  <a:schemeClr val="tx1"/>
                </a:solidFill>
              </a:rPr>
              <a:t>appropriate (language of instruction should match native language accommodation selection, see </a:t>
            </a:r>
            <a:r>
              <a:rPr lang="en-US" sz="2200" dirty="0" smtClean="0">
                <a:solidFill>
                  <a:schemeClr val="tx1"/>
                </a:solidFill>
                <a:hlinkClick r:id="rId2"/>
              </a:rPr>
              <a:t>flowchart</a:t>
            </a:r>
            <a:r>
              <a:rPr lang="en-US" sz="2200" dirty="0" smtClean="0">
                <a:solidFill>
                  <a:schemeClr val="tx1"/>
                </a:solidFill>
              </a:rPr>
              <a:t>). </a:t>
            </a:r>
            <a:endParaRPr lang="en-US" sz="2200" dirty="0">
              <a:solidFill>
                <a:schemeClr val="tx1"/>
              </a:solidFill>
            </a:endParaRP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dirty="0">
                <a:solidFill>
                  <a:schemeClr val="tx1"/>
                </a:solidFill>
              </a:rPr>
              <a:t>Online Spanish text version </a:t>
            </a:r>
            <a:r>
              <a:rPr lang="en-US" sz="2200" dirty="0" smtClean="0">
                <a:solidFill>
                  <a:schemeClr val="tx1"/>
                </a:solidFill>
              </a:rPr>
              <a:t>(with and without </a:t>
            </a:r>
            <a:r>
              <a:rPr lang="en-US" sz="2200" dirty="0">
                <a:solidFill>
                  <a:schemeClr val="tx1"/>
                </a:solidFill>
              </a:rPr>
              <a:t>TTS)</a:t>
            </a:r>
          </a:p>
          <a:p>
            <a:pPr marL="1028700" lvl="1" indent="-342900"/>
            <a:r>
              <a:rPr lang="en-US" dirty="0">
                <a:solidFill>
                  <a:schemeClr val="tx1"/>
                </a:solidFill>
              </a:rPr>
              <a:t>Math</a:t>
            </a:r>
          </a:p>
          <a:p>
            <a:pPr marL="1028700" lvl="1" indent="-342900"/>
            <a:r>
              <a:rPr lang="en-US" dirty="0">
                <a:solidFill>
                  <a:schemeClr val="tx1"/>
                </a:solidFill>
              </a:rPr>
              <a:t>Science</a:t>
            </a:r>
          </a:p>
          <a:p>
            <a:pPr marL="1028700" lvl="1" indent="-342900"/>
            <a:r>
              <a:rPr lang="en-US" dirty="0">
                <a:solidFill>
                  <a:schemeClr val="tx1"/>
                </a:solidFill>
              </a:rPr>
              <a:t>Social Studies</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dirty="0" smtClean="0">
                <a:solidFill>
                  <a:schemeClr val="tx1"/>
                </a:solidFill>
              </a:rPr>
              <a:t>CSLA is </a:t>
            </a:r>
            <a:r>
              <a:rPr lang="en-US" sz="2200" dirty="0">
                <a:solidFill>
                  <a:schemeClr val="tx1"/>
                </a:solidFill>
              </a:rPr>
              <a:t>available for eligible English learners (NEP/LEP) in grades 3 and 4 (paper-based accommodation </a:t>
            </a:r>
            <a:r>
              <a:rPr lang="en-US" sz="2200" dirty="0" smtClean="0"/>
              <a:t>to </a:t>
            </a:r>
            <a:r>
              <a:rPr lang="en-US" sz="2200" dirty="0" smtClean="0">
                <a:solidFill>
                  <a:schemeClr val="tx1"/>
                </a:solidFill>
              </a:rPr>
              <a:t>ELA)</a:t>
            </a:r>
          </a:p>
          <a:p>
            <a:pPr marL="1028700" lvl="1" indent="-342900"/>
            <a:r>
              <a:rPr lang="en-US" dirty="0"/>
              <a:t>Eligibility </a:t>
            </a:r>
            <a:r>
              <a:rPr lang="en-US" dirty="0" smtClean="0"/>
              <a:t>flowchart: </a:t>
            </a:r>
            <a:r>
              <a:rPr lang="en-US" dirty="0">
                <a:hlinkClick r:id="rId2"/>
              </a:rPr>
              <a:t>http://</a:t>
            </a:r>
            <a:r>
              <a:rPr lang="en-US" dirty="0" smtClean="0">
                <a:hlinkClick r:id="rId2"/>
              </a:rPr>
              <a:t>www.cde.state.co.us/assessment/csla</a:t>
            </a:r>
            <a:endParaRPr lang="en-US" dirty="0" smtClean="0"/>
          </a:p>
          <a:p>
            <a:pPr marL="1028700" lvl="1" indent="-342900"/>
            <a:r>
              <a:rPr lang="en-US" dirty="0" smtClean="0"/>
              <a:t>Connect </a:t>
            </a:r>
            <a:r>
              <a:rPr lang="en-US" dirty="0"/>
              <a:t>with the district’s EL coordinator</a:t>
            </a:r>
          </a:p>
          <a:p>
            <a:pPr marL="0" indent="0">
              <a:buNone/>
            </a:pPr>
            <a:r>
              <a:rPr lang="en-US" sz="2000" dirty="0" smtClean="0"/>
              <a:t> </a:t>
            </a:r>
            <a:endParaRPr lang="en-US" sz="2000" dirty="0"/>
          </a:p>
          <a:p>
            <a:pPr marL="342900" indent="-342900">
              <a:buFont typeface="Arial" panose="020B0604020202020204" pitchFamily="34" charset="0"/>
              <a:buChar char="•"/>
            </a:pPr>
            <a:endParaRPr lang="en-US" sz="22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36</a:t>
            </a:fld>
            <a:endParaRPr lang="en-US" dirty="0"/>
          </a:p>
        </p:txBody>
      </p:sp>
    </p:spTree>
    <p:extLst>
      <p:ext uri="{BB962C8B-B14F-4D97-AF65-F5344CB8AC3E}">
        <p14:creationId xmlns:p14="http://schemas.microsoft.com/office/powerpoint/2010/main" val="1784924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First Year in US – ELA Only</a:t>
            </a:r>
            <a:endParaRPr lang="en-US" sz="3200" dirty="0">
              <a:solidFill>
                <a:schemeClr val="tx1"/>
              </a:solidFill>
            </a:endParaRPr>
          </a:p>
        </p:txBody>
      </p:sp>
      <p:sp>
        <p:nvSpPr>
          <p:cNvPr id="3" name="Content Placeholder 2"/>
          <p:cNvSpPr>
            <a:spLocks noGrp="1"/>
          </p:cNvSpPr>
          <p:nvPr>
            <p:ph idx="1"/>
          </p:nvPr>
        </p:nvSpPr>
        <p:spPr>
          <a:xfrm>
            <a:off x="274320" y="1335024"/>
            <a:ext cx="8241030" cy="5386452"/>
          </a:xfrm>
        </p:spPr>
        <p:txBody>
          <a:bodyPr>
            <a:normAutofit/>
          </a:bodyPr>
          <a:lstStyle/>
          <a:p>
            <a:pPr marL="342900" indent="-342900">
              <a:buFont typeface="Arial" panose="020B0604020202020204" pitchFamily="34" charset="0"/>
              <a:buChar char="•"/>
            </a:pPr>
            <a:r>
              <a:rPr lang="en-US" dirty="0">
                <a:solidFill>
                  <a:schemeClr val="tx1"/>
                </a:solidFill>
              </a:rPr>
              <a:t>Enrolled in a U.S. school for fewer than 12 months</a:t>
            </a:r>
            <a:r>
              <a:rPr lang="en-US" sz="2800" dirty="0">
                <a:solidFill>
                  <a:schemeClr val="tx1"/>
                </a:solidFill>
              </a:rPr>
              <a:t> </a:t>
            </a:r>
          </a:p>
          <a:p>
            <a:pPr marL="1028700" lvl="1" indent="-342900"/>
            <a:r>
              <a:rPr lang="en-US" dirty="0"/>
              <a:t>Non-English Proficient (NEP) students, based on </a:t>
            </a:r>
            <a:r>
              <a:rPr lang="en-US" dirty="0" smtClean="0"/>
              <a:t>WIDA Screener </a:t>
            </a:r>
            <a:r>
              <a:rPr lang="en-US" dirty="0"/>
              <a:t>and local body of evidence, are exempt from taking the CMAS ELA assessment only (code ELA test with Not Tested Reason 02)</a:t>
            </a:r>
          </a:p>
          <a:p>
            <a:pPr marL="1485900" lvl="2" indent="-342900"/>
            <a:r>
              <a:rPr lang="en-US" dirty="0"/>
              <a:t>A student’s parent/guardian may opt their child into testing. Results will be used for accountability and growth calculations. </a:t>
            </a:r>
          </a:p>
          <a:p>
            <a:pPr marL="1028700" lvl="1" indent="-342900"/>
            <a:r>
              <a:rPr lang="en-US" dirty="0"/>
              <a:t>Limited English Proficient (LEP) students, based on </a:t>
            </a:r>
            <a:r>
              <a:rPr lang="en-US" dirty="0" smtClean="0"/>
              <a:t>WIDA Screener </a:t>
            </a:r>
            <a:r>
              <a:rPr lang="en-US" dirty="0"/>
              <a:t>and local body of evidence, should be assessed on the CMAS ELA </a:t>
            </a:r>
            <a:r>
              <a:rPr lang="en-US" dirty="0" smtClean="0"/>
              <a:t>assessment</a:t>
            </a:r>
          </a:p>
          <a:p>
            <a:pPr marL="1028700" lvl="1" indent="-342900"/>
            <a:endParaRPr lang="en-US" sz="800" dirty="0"/>
          </a:p>
          <a:p>
            <a:pPr marL="342900" indent="-342900">
              <a:buFont typeface="Arial" panose="020B0604020202020204" pitchFamily="34" charset="0"/>
              <a:buChar char="•"/>
            </a:pPr>
            <a:r>
              <a:rPr lang="en-US" dirty="0" smtClean="0">
                <a:solidFill>
                  <a:schemeClr val="tx1"/>
                </a:solidFill>
              </a:rPr>
              <a:t>NEP </a:t>
            </a:r>
            <a:r>
              <a:rPr lang="en-US" dirty="0">
                <a:solidFill>
                  <a:schemeClr val="tx1"/>
                </a:solidFill>
              </a:rPr>
              <a:t>and LEP students in grades 3 and 4 whose native language is Spanish </a:t>
            </a:r>
            <a:r>
              <a:rPr lang="en-US" dirty="0" smtClean="0">
                <a:solidFill>
                  <a:schemeClr val="tx1"/>
                </a:solidFill>
              </a:rPr>
              <a:t>should take </a:t>
            </a:r>
            <a:r>
              <a:rPr lang="en-US" dirty="0">
                <a:solidFill>
                  <a:schemeClr val="tx1"/>
                </a:solidFill>
              </a:rPr>
              <a:t>CSLA</a:t>
            </a:r>
          </a:p>
          <a:p>
            <a:pPr marL="1028700" lvl="1" indent="-342900"/>
            <a:r>
              <a:rPr lang="en-US" dirty="0"/>
              <a:t>Students are exempt from ELA testing only when an equivalent native-language assessment is not available</a:t>
            </a:r>
          </a:p>
          <a:p>
            <a:pPr marL="1028700" lvl="1" indent="-342900"/>
            <a:r>
              <a:rPr lang="en-US" dirty="0"/>
              <a:t>Students will take other content area assessments (e.g., math, social studies)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37</a:t>
            </a:fld>
            <a:endParaRPr lang="en-US" dirty="0"/>
          </a:p>
        </p:txBody>
      </p:sp>
    </p:spTree>
    <p:extLst>
      <p:ext uri="{BB962C8B-B14F-4D97-AF65-F5344CB8AC3E}">
        <p14:creationId xmlns:p14="http://schemas.microsoft.com/office/powerpoint/2010/main" val="12056368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17938"/>
            <a:ext cx="6081865" cy="756418"/>
          </a:xfrm>
        </p:spPr>
        <p:txBody>
          <a:bodyPr anchor="ctr">
            <a:normAutofit/>
          </a:bodyPr>
          <a:lstStyle/>
          <a:p>
            <a:r>
              <a:rPr lang="en-US" sz="3200" dirty="0" smtClean="0">
                <a:solidFill>
                  <a:schemeClr val="tx1"/>
                </a:solidFill>
              </a:rPr>
              <a:t>PearsonAccess</a:t>
            </a:r>
            <a:r>
              <a:rPr lang="en-US" sz="3200" baseline="30000" dirty="0" smtClean="0">
                <a:solidFill>
                  <a:schemeClr val="tx1"/>
                </a:solidFill>
              </a:rPr>
              <a:t>next</a:t>
            </a:r>
            <a:endParaRPr lang="en-US" sz="3200" baseline="30000" dirty="0">
              <a:solidFill>
                <a:schemeClr val="tx1"/>
              </a:solidFill>
            </a:endParaRPr>
          </a:p>
        </p:txBody>
      </p:sp>
      <p:sp>
        <p:nvSpPr>
          <p:cNvPr id="3" name="Content Placeholder 2"/>
          <p:cNvSpPr>
            <a:spLocks noGrp="1"/>
          </p:cNvSpPr>
          <p:nvPr>
            <p:ph idx="1"/>
          </p:nvPr>
        </p:nvSpPr>
        <p:spPr>
          <a:xfrm>
            <a:off x="274320" y="1389888"/>
            <a:ext cx="8241030" cy="5331588"/>
          </a:xfrm>
        </p:spPr>
        <p:txBody>
          <a:bodyPr>
            <a:normAutofit/>
          </a:bodyPr>
          <a:lstStyle/>
          <a:p>
            <a:pPr marL="342900" indent="-342900">
              <a:buFont typeface="Arial" panose="020B0604020202020204" pitchFamily="34" charset="0"/>
              <a:buChar char="•"/>
            </a:pPr>
            <a:r>
              <a:rPr lang="en-US" dirty="0">
                <a:solidFill>
                  <a:schemeClr val="tx1"/>
                </a:solidFill>
              </a:rPr>
              <a:t>The online platform used for CMAS data management and </a:t>
            </a:r>
            <a:r>
              <a:rPr lang="en-US" dirty="0" smtClean="0">
                <a:solidFill>
                  <a:schemeClr val="tx1"/>
                </a:solidFill>
              </a:rPr>
              <a:t>administration</a:t>
            </a:r>
          </a:p>
          <a:p>
            <a:pPr marL="800100" lvl="1" indent="-342900"/>
            <a:r>
              <a:rPr lang="en-US" dirty="0" smtClean="0"/>
              <a:t>CDE updates DAC permissions throughout </a:t>
            </a:r>
            <a:r>
              <a:rPr lang="en-US" dirty="0"/>
              <a:t>the year </a:t>
            </a:r>
          </a:p>
          <a:p>
            <a:pPr marL="342900" indent="-342900">
              <a:buFont typeface="Arial" panose="020B0604020202020204" pitchFamily="34" charset="0"/>
              <a:buChar char="•"/>
            </a:pPr>
            <a:r>
              <a:rPr lang="en-US" dirty="0" err="1" smtClean="0">
                <a:solidFill>
                  <a:schemeClr val="tx1"/>
                </a:solidFill>
              </a:rPr>
              <a:t>PearsonAccess</a:t>
            </a:r>
            <a:r>
              <a:rPr lang="en-US" baseline="30000" dirty="0" err="1" smtClean="0">
                <a:solidFill>
                  <a:schemeClr val="tx1"/>
                </a:solidFill>
              </a:rPr>
              <a:t>next</a:t>
            </a:r>
            <a:r>
              <a:rPr lang="en-US" dirty="0" smtClean="0">
                <a:solidFill>
                  <a:schemeClr val="tx1"/>
                </a:solidFill>
              </a:rPr>
              <a:t> </a:t>
            </a:r>
            <a:r>
              <a:rPr lang="en-US" dirty="0">
                <a:solidFill>
                  <a:schemeClr val="tx1"/>
                </a:solidFill>
              </a:rPr>
              <a:t>use will be covered during the fall trainings</a:t>
            </a:r>
          </a:p>
          <a:p>
            <a:pPr marL="342900" indent="-342900">
              <a:buFont typeface="Arial" panose="020B0604020202020204" pitchFamily="34" charset="0"/>
              <a:buChar char="•"/>
            </a:pPr>
            <a:r>
              <a:rPr lang="en-US" dirty="0" smtClean="0">
                <a:solidFill>
                  <a:schemeClr val="tx1"/>
                </a:solidFill>
              </a:rPr>
              <a:t>Recorded trainings available through </a:t>
            </a:r>
            <a:r>
              <a:rPr lang="en-US" dirty="0">
                <a:solidFill>
                  <a:schemeClr val="tx1"/>
                </a:solidFill>
              </a:rPr>
              <a:t>the CDE Trainings webpage at </a:t>
            </a:r>
            <a:r>
              <a:rPr lang="en-US" dirty="0">
                <a:solidFill>
                  <a:schemeClr val="tx1"/>
                </a:solidFill>
                <a:hlinkClick r:id="rId2"/>
              </a:rPr>
              <a:t>http://</a:t>
            </a:r>
            <a:r>
              <a:rPr lang="en-US" dirty="0" smtClean="0">
                <a:solidFill>
                  <a:schemeClr val="tx1"/>
                </a:solidFill>
                <a:hlinkClick r:id="rId2"/>
              </a:rPr>
              <a:t>www.cde.state.co.us/assessment/trainings</a:t>
            </a:r>
            <a:r>
              <a:rPr lang="en-US"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38</a:t>
            </a:fld>
            <a:endParaRPr lang="en-US" dirty="0"/>
          </a:p>
        </p:txBody>
      </p:sp>
    </p:spTree>
    <p:extLst>
      <p:ext uri="{BB962C8B-B14F-4D97-AF65-F5344CB8AC3E}">
        <p14:creationId xmlns:p14="http://schemas.microsoft.com/office/powerpoint/2010/main" val="28105433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200" dirty="0" smtClean="0">
                <a:solidFill>
                  <a:schemeClr val="tx1"/>
                </a:solidFill>
              </a:rPr>
              <a:t>TestNav Requirements 2019-2020</a:t>
            </a:r>
            <a:endParaRPr lang="en-US" sz="3200" baseline="30000" dirty="0">
              <a:solidFill>
                <a:schemeClr val="tx1"/>
              </a:solidFill>
            </a:endParaRPr>
          </a:p>
        </p:txBody>
      </p:sp>
      <p:sp>
        <p:nvSpPr>
          <p:cNvPr id="3" name="Content Placeholder 2"/>
          <p:cNvSpPr>
            <a:spLocks noGrp="1"/>
          </p:cNvSpPr>
          <p:nvPr>
            <p:ph idx="1"/>
          </p:nvPr>
        </p:nvSpPr>
        <p:spPr>
          <a:xfrm>
            <a:off x="274320" y="1463040"/>
            <a:ext cx="8241030" cy="5258436"/>
          </a:xfrm>
        </p:spPr>
        <p:txBody>
          <a:bodyPr>
            <a:normAutofit/>
          </a:bodyPr>
          <a:lstStyle/>
          <a:p>
            <a:pPr marL="0" indent="0">
              <a:buNone/>
            </a:pPr>
            <a:r>
              <a:rPr lang="en-US" dirty="0"/>
              <a:t>OS Support ended or ending:</a:t>
            </a:r>
          </a:p>
          <a:p>
            <a:pPr lvl="1"/>
            <a:r>
              <a:rPr lang="en-US" dirty="0" smtClean="0"/>
              <a:t>iOS </a:t>
            </a:r>
            <a:r>
              <a:rPr lang="en-US" dirty="0"/>
              <a:t>11.4.1 and below</a:t>
            </a:r>
          </a:p>
          <a:p>
            <a:pPr lvl="1"/>
            <a:r>
              <a:rPr lang="en-US" dirty="0" err="1" smtClean="0"/>
              <a:t>macOS</a:t>
            </a:r>
            <a:r>
              <a:rPr lang="en-US" dirty="0"/>
              <a:t> 10.11 and below</a:t>
            </a:r>
          </a:p>
          <a:p>
            <a:pPr lvl="1"/>
            <a:r>
              <a:rPr lang="en-US" dirty="0" smtClean="0"/>
              <a:t>Chrome </a:t>
            </a:r>
            <a:r>
              <a:rPr lang="en-US" dirty="0"/>
              <a:t>OS 73 and below</a:t>
            </a:r>
          </a:p>
          <a:p>
            <a:pPr lvl="1"/>
            <a:r>
              <a:rPr lang="en-US" dirty="0" smtClean="0"/>
              <a:t>Linux </a:t>
            </a:r>
            <a:r>
              <a:rPr lang="en-US" dirty="0"/>
              <a:t>Fedora; Pearson plans to continue support only for Linux </a:t>
            </a:r>
            <a:r>
              <a:rPr lang="en-US" dirty="0" smtClean="0"/>
              <a:t>Ubuntu</a:t>
            </a:r>
            <a:endParaRPr lang="en-US" dirty="0"/>
          </a:p>
          <a:p>
            <a:pPr lvl="1"/>
            <a:r>
              <a:rPr lang="en-US" dirty="0" smtClean="0"/>
              <a:t>Windows </a:t>
            </a:r>
            <a:r>
              <a:rPr lang="en-US" dirty="0"/>
              <a:t>7 and 8.1 (2020-21 School Year)</a:t>
            </a:r>
          </a:p>
          <a:p>
            <a:pPr marL="0" indent="0">
              <a:buNone/>
            </a:pPr>
            <a:r>
              <a:rPr lang="en-US" dirty="0"/>
              <a:t>OS Support added:</a:t>
            </a:r>
          </a:p>
          <a:p>
            <a:pPr lvl="1"/>
            <a:r>
              <a:rPr lang="en-US" dirty="0" smtClean="0"/>
              <a:t>Chrome </a:t>
            </a:r>
            <a:r>
              <a:rPr lang="en-US" dirty="0"/>
              <a:t>75 </a:t>
            </a:r>
          </a:p>
          <a:p>
            <a:pPr lvl="1"/>
            <a:r>
              <a:rPr lang="en-US" dirty="0" smtClean="0"/>
              <a:t>iOS 12.3.1</a:t>
            </a:r>
          </a:p>
          <a:p>
            <a:pPr marL="0" indent="0">
              <a:buNone/>
            </a:pPr>
            <a:r>
              <a:rPr lang="en-US" dirty="0" smtClean="0"/>
              <a:t>Browser </a:t>
            </a:r>
            <a:r>
              <a:rPr lang="en-US" dirty="0"/>
              <a:t>versions (</a:t>
            </a:r>
            <a:r>
              <a:rPr lang="en-US" i="1" dirty="0"/>
              <a:t>used only for practice tests</a:t>
            </a:r>
            <a:r>
              <a:rPr lang="en-US" dirty="0"/>
              <a:t>):</a:t>
            </a:r>
          </a:p>
          <a:p>
            <a:pPr lvl="1"/>
            <a:r>
              <a:rPr lang="en-US" dirty="0" smtClean="0"/>
              <a:t>Chrome </a:t>
            </a:r>
            <a:r>
              <a:rPr lang="en-US" dirty="0"/>
              <a:t>73 and below</a:t>
            </a:r>
          </a:p>
          <a:p>
            <a:pPr lvl="1"/>
            <a:r>
              <a:rPr lang="en-US" dirty="0" smtClean="0"/>
              <a:t>Firefox </a:t>
            </a:r>
            <a:r>
              <a:rPr lang="en-US" dirty="0"/>
              <a:t>62 and below</a:t>
            </a:r>
          </a:p>
          <a:p>
            <a:pPr lvl="1"/>
            <a:r>
              <a:rPr lang="en-US" dirty="0" smtClean="0"/>
              <a:t>Safari </a:t>
            </a:r>
            <a:r>
              <a:rPr lang="en-US" dirty="0"/>
              <a:t>11.x and below</a:t>
            </a:r>
          </a:p>
          <a:p>
            <a:pPr marL="0" indent="0">
              <a:buNone/>
            </a:pPr>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39</a:t>
            </a:fld>
            <a:endParaRPr lang="en-US" dirty="0"/>
          </a:p>
        </p:txBody>
      </p:sp>
    </p:spTree>
    <p:extLst>
      <p:ext uri="{BB962C8B-B14F-4D97-AF65-F5344CB8AC3E}">
        <p14:creationId xmlns:p14="http://schemas.microsoft.com/office/powerpoint/2010/main" val="1694313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200" dirty="0" smtClean="0">
                <a:solidFill>
                  <a:schemeClr val="tx1"/>
                </a:solidFill>
              </a:rPr>
              <a:t>Meet the CDE Assessment Team</a:t>
            </a:r>
            <a:endParaRPr lang="en-US" sz="3200" dirty="0">
              <a:solidFill>
                <a:schemeClr val="tx1"/>
              </a:solidFill>
            </a:endParaRPr>
          </a:p>
        </p:txBody>
      </p:sp>
      <p:sp>
        <p:nvSpPr>
          <p:cNvPr id="4" name="Slide Number Placeholder 3"/>
          <p:cNvSpPr>
            <a:spLocks noGrp="1"/>
          </p:cNvSpPr>
          <p:nvPr>
            <p:ph type="sldNum" sz="quarter" idx="12"/>
          </p:nvPr>
        </p:nvSpPr>
        <p:spPr>
          <a:xfrm>
            <a:off x="274320" y="6364443"/>
            <a:ext cx="467783" cy="365125"/>
          </a:xfrm>
          <a:prstGeom prst="rect">
            <a:avLst/>
          </a:prstGeom>
        </p:spPr>
        <p:txBody>
          <a:bodyPr/>
          <a:lstStyle/>
          <a:p>
            <a:fld id="{67726FA2-3EC9-4717-AD62-D8C823692DD3}" type="slidenum">
              <a:rPr lang="en-US" smtClean="0"/>
              <a:pPr/>
              <a:t>4</a:t>
            </a:fld>
            <a:endParaRPr lang="en-US" dirty="0"/>
          </a:p>
        </p:txBody>
      </p:sp>
      <p:sp>
        <p:nvSpPr>
          <p:cNvPr id="5" name="Rectangle 4"/>
          <p:cNvSpPr/>
          <p:nvPr/>
        </p:nvSpPr>
        <p:spPr>
          <a:xfrm>
            <a:off x="2442654" y="1332359"/>
            <a:ext cx="4297680" cy="6492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Joyce Zurkowski</a:t>
            </a:r>
          </a:p>
          <a:p>
            <a:pPr algn="ctr"/>
            <a:r>
              <a:rPr lang="en-US" dirty="0" smtClean="0"/>
              <a:t>Chief Assessment Officer</a:t>
            </a:r>
            <a:endParaRPr lang="en-US" dirty="0"/>
          </a:p>
        </p:txBody>
      </p:sp>
      <p:sp>
        <p:nvSpPr>
          <p:cNvPr id="6" name="Rectangle 5"/>
          <p:cNvSpPr/>
          <p:nvPr/>
        </p:nvSpPr>
        <p:spPr>
          <a:xfrm>
            <a:off x="114858" y="2049626"/>
            <a:ext cx="4297680"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Will Morton	</a:t>
            </a:r>
          </a:p>
          <a:p>
            <a:pPr algn="ctr"/>
            <a:r>
              <a:rPr lang="en-US" dirty="0" smtClean="0">
                <a:solidFill>
                  <a:schemeClr val="tx1"/>
                </a:solidFill>
              </a:rPr>
              <a:t>Director of Assessment Administration</a:t>
            </a:r>
            <a:endParaRPr lang="en-US" dirty="0">
              <a:solidFill>
                <a:schemeClr val="tx1"/>
              </a:solidFill>
            </a:endParaRPr>
          </a:p>
        </p:txBody>
      </p:sp>
      <p:sp>
        <p:nvSpPr>
          <p:cNvPr id="7" name="Rectangle 6"/>
          <p:cNvSpPr/>
          <p:nvPr/>
        </p:nvSpPr>
        <p:spPr>
          <a:xfrm>
            <a:off x="4745196" y="2059073"/>
            <a:ext cx="429330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Christina Wirth-Hawkins</a:t>
            </a:r>
          </a:p>
          <a:p>
            <a:pPr algn="ctr"/>
            <a:r>
              <a:rPr lang="en-US" dirty="0" smtClean="0">
                <a:solidFill>
                  <a:schemeClr val="tx1"/>
                </a:solidFill>
              </a:rPr>
              <a:t>Director of Assessment Development</a:t>
            </a:r>
            <a:endParaRPr lang="en-US" dirty="0">
              <a:solidFill>
                <a:schemeClr val="tx1"/>
              </a:solidFill>
            </a:endParaRPr>
          </a:p>
        </p:txBody>
      </p:sp>
      <p:sp>
        <p:nvSpPr>
          <p:cNvPr id="8" name="Rectangle 7"/>
          <p:cNvSpPr/>
          <p:nvPr/>
        </p:nvSpPr>
        <p:spPr>
          <a:xfrm>
            <a:off x="114858" y="2716389"/>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Jared Anthony</a:t>
            </a:r>
          </a:p>
          <a:p>
            <a:pPr algn="ctr"/>
            <a:r>
              <a:rPr lang="en-US" dirty="0" smtClean="0">
                <a:solidFill>
                  <a:srgbClr val="000000"/>
                </a:solidFill>
              </a:rPr>
              <a:t>PSAT 9, PSAT 10, SAT</a:t>
            </a:r>
            <a:endParaRPr lang="en-US" sz="1600" dirty="0">
              <a:solidFill>
                <a:srgbClr val="000000"/>
              </a:solidFill>
            </a:endParaRPr>
          </a:p>
        </p:txBody>
      </p:sp>
      <p:sp>
        <p:nvSpPr>
          <p:cNvPr id="9" name="Rectangle 8"/>
          <p:cNvSpPr/>
          <p:nvPr/>
        </p:nvSpPr>
        <p:spPr>
          <a:xfrm>
            <a:off x="114858" y="4738832"/>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Collin Bonner</a:t>
            </a:r>
          </a:p>
          <a:p>
            <a:pPr algn="ctr"/>
            <a:r>
              <a:rPr lang="en-US" dirty="0" smtClean="0">
                <a:solidFill>
                  <a:srgbClr val="000000"/>
                </a:solidFill>
              </a:rPr>
              <a:t>Technology Support, NAEP, TIMSS, ICILS</a:t>
            </a:r>
            <a:endParaRPr lang="en-US" dirty="0">
              <a:solidFill>
                <a:srgbClr val="000000"/>
              </a:solidFill>
            </a:endParaRPr>
          </a:p>
        </p:txBody>
      </p:sp>
      <p:sp>
        <p:nvSpPr>
          <p:cNvPr id="10" name="Rectangle 9"/>
          <p:cNvSpPr/>
          <p:nvPr/>
        </p:nvSpPr>
        <p:spPr>
          <a:xfrm>
            <a:off x="4740820" y="4752049"/>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Jasmine Carey</a:t>
            </a:r>
          </a:p>
          <a:p>
            <a:pPr algn="ctr"/>
            <a:r>
              <a:rPr lang="en-US" dirty="0" smtClean="0">
                <a:solidFill>
                  <a:srgbClr val="000000"/>
                </a:solidFill>
              </a:rPr>
              <a:t>Psychometrics and Data</a:t>
            </a:r>
          </a:p>
        </p:txBody>
      </p:sp>
      <p:sp>
        <p:nvSpPr>
          <p:cNvPr id="11" name="Rectangle 10"/>
          <p:cNvSpPr/>
          <p:nvPr/>
        </p:nvSpPr>
        <p:spPr>
          <a:xfrm>
            <a:off x="114858" y="338692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Heather Villalobos Pavia</a:t>
            </a:r>
            <a:r>
              <a:rPr lang="en-US" dirty="0" smtClean="0">
                <a:solidFill>
                  <a:srgbClr val="000000"/>
                </a:solidFill>
              </a:rPr>
              <a:t> </a:t>
            </a:r>
          </a:p>
          <a:p>
            <a:pPr algn="ctr"/>
            <a:r>
              <a:rPr lang="en-US" dirty="0" smtClean="0">
                <a:solidFill>
                  <a:srgbClr val="000000"/>
                </a:solidFill>
              </a:rPr>
              <a:t>ACCESS, CSLA, Linguistic Accommodations</a:t>
            </a:r>
            <a:endParaRPr lang="en-US" dirty="0">
              <a:solidFill>
                <a:srgbClr val="000000"/>
              </a:solidFill>
            </a:endParaRPr>
          </a:p>
        </p:txBody>
      </p:sp>
      <p:sp>
        <p:nvSpPr>
          <p:cNvPr id="13" name="Rectangle 12"/>
          <p:cNvSpPr/>
          <p:nvPr/>
        </p:nvSpPr>
        <p:spPr>
          <a:xfrm>
            <a:off x="114858" y="539909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Shangte Shen</a:t>
            </a:r>
          </a:p>
          <a:p>
            <a:pPr algn="ctr"/>
            <a:r>
              <a:rPr lang="en-US" dirty="0" smtClean="0">
                <a:solidFill>
                  <a:srgbClr val="000000"/>
                </a:solidFill>
              </a:rPr>
              <a:t>Data Analysis (Validation and Requests)</a:t>
            </a:r>
            <a:endParaRPr lang="en-US" dirty="0">
              <a:solidFill>
                <a:srgbClr val="000000"/>
              </a:solidFill>
            </a:endParaRPr>
          </a:p>
        </p:txBody>
      </p:sp>
      <p:sp>
        <p:nvSpPr>
          <p:cNvPr id="14" name="Rectangle 13"/>
          <p:cNvSpPr/>
          <p:nvPr/>
        </p:nvSpPr>
        <p:spPr>
          <a:xfrm>
            <a:off x="4740820" y="4070262"/>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Molly Mund</a:t>
            </a:r>
          </a:p>
          <a:p>
            <a:pPr algn="ctr"/>
            <a:r>
              <a:rPr lang="en-US" dirty="0" smtClean="0">
                <a:solidFill>
                  <a:srgbClr val="000000"/>
                </a:solidFill>
              </a:rPr>
              <a:t>CMAS Content Development</a:t>
            </a:r>
            <a:endParaRPr lang="en-US" dirty="0">
              <a:solidFill>
                <a:srgbClr val="000000"/>
              </a:solidFill>
            </a:endParaRPr>
          </a:p>
        </p:txBody>
      </p:sp>
      <p:sp>
        <p:nvSpPr>
          <p:cNvPr id="15" name="Rectangle 14"/>
          <p:cNvSpPr/>
          <p:nvPr/>
        </p:nvSpPr>
        <p:spPr>
          <a:xfrm>
            <a:off x="114858" y="4065123"/>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Mindy Roden</a:t>
            </a:r>
          </a:p>
          <a:p>
            <a:pPr algn="ctr"/>
            <a:r>
              <a:rPr lang="en-US" dirty="0" err="1" smtClean="0">
                <a:solidFill>
                  <a:srgbClr val="000000"/>
                </a:solidFill>
              </a:rPr>
              <a:t>CoAlt</a:t>
            </a:r>
            <a:r>
              <a:rPr lang="en-US" dirty="0" smtClean="0">
                <a:solidFill>
                  <a:srgbClr val="000000"/>
                </a:solidFill>
              </a:rPr>
              <a:t> and SPED Accommodations</a:t>
            </a:r>
            <a:endParaRPr lang="en-US" dirty="0">
              <a:solidFill>
                <a:srgbClr val="000000"/>
              </a:solidFill>
            </a:endParaRPr>
          </a:p>
        </p:txBody>
      </p:sp>
      <p:sp>
        <p:nvSpPr>
          <p:cNvPr id="16" name="Rectangle 15"/>
          <p:cNvSpPr/>
          <p:nvPr/>
        </p:nvSpPr>
        <p:spPr>
          <a:xfrm>
            <a:off x="4745196" y="3402269"/>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Nathan Redford</a:t>
            </a:r>
          </a:p>
          <a:p>
            <a:pPr algn="ctr"/>
            <a:r>
              <a:rPr lang="en-US" dirty="0" smtClean="0">
                <a:solidFill>
                  <a:srgbClr val="000000"/>
                </a:solidFill>
              </a:rPr>
              <a:t>CMAS Content Development</a:t>
            </a:r>
            <a:endParaRPr lang="en-US" dirty="0">
              <a:solidFill>
                <a:srgbClr val="000000"/>
              </a:solidFill>
            </a:endParaRPr>
          </a:p>
        </p:txBody>
      </p:sp>
      <p:sp>
        <p:nvSpPr>
          <p:cNvPr id="17" name="Rectangle 16"/>
          <p:cNvSpPr/>
          <p:nvPr/>
        </p:nvSpPr>
        <p:spPr>
          <a:xfrm>
            <a:off x="4745196" y="2727000"/>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Sara Loerzel</a:t>
            </a:r>
          </a:p>
          <a:p>
            <a:pPr algn="ctr"/>
            <a:r>
              <a:rPr lang="en-US" dirty="0" smtClean="0">
                <a:solidFill>
                  <a:srgbClr val="000000"/>
                </a:solidFill>
              </a:rPr>
              <a:t>CMAS Administration and </a:t>
            </a:r>
            <a:r>
              <a:rPr lang="en-US" dirty="0" err="1" smtClean="0">
                <a:solidFill>
                  <a:srgbClr val="000000"/>
                </a:solidFill>
              </a:rPr>
              <a:t>PearsonAccess</a:t>
            </a:r>
            <a:r>
              <a:rPr lang="en-US" baseline="30000" dirty="0" err="1" smtClean="0">
                <a:solidFill>
                  <a:srgbClr val="000000"/>
                </a:solidFill>
              </a:rPr>
              <a:t>next</a:t>
            </a:r>
            <a:endParaRPr lang="en-US" baseline="30000" dirty="0">
              <a:solidFill>
                <a:srgbClr val="000000"/>
              </a:solidFill>
            </a:endParaRPr>
          </a:p>
        </p:txBody>
      </p:sp>
      <p:sp>
        <p:nvSpPr>
          <p:cNvPr id="18" name="Rectangle 17"/>
          <p:cNvSpPr/>
          <p:nvPr/>
        </p:nvSpPr>
        <p:spPr>
          <a:xfrm>
            <a:off x="114858" y="6072803"/>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Pam Amato</a:t>
            </a:r>
          </a:p>
          <a:p>
            <a:pPr algn="ctr"/>
            <a:r>
              <a:rPr lang="en-US" dirty="0" smtClean="0">
                <a:solidFill>
                  <a:srgbClr val="000000"/>
                </a:solidFill>
              </a:rPr>
              <a:t>Data Operations (SBD)</a:t>
            </a:r>
            <a:endParaRPr lang="en-US" dirty="0">
              <a:solidFill>
                <a:srgbClr val="000000"/>
              </a:solidFill>
            </a:endParaRPr>
          </a:p>
        </p:txBody>
      </p:sp>
    </p:spTree>
    <p:extLst>
      <p:ext uri="{BB962C8B-B14F-4D97-AF65-F5344CB8AC3E}">
        <p14:creationId xmlns:p14="http://schemas.microsoft.com/office/powerpoint/2010/main" val="3748640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024748" cy="756418"/>
          </a:xfrm>
        </p:spPr>
        <p:txBody>
          <a:bodyPr anchor="ctr">
            <a:normAutofit/>
          </a:bodyPr>
          <a:lstStyle/>
          <a:p>
            <a:r>
              <a:rPr lang="en-US" sz="3200" dirty="0" smtClean="0">
                <a:solidFill>
                  <a:schemeClr val="tx1"/>
                </a:solidFill>
              </a:rPr>
              <a:t>TestNav Components 2019-2020</a:t>
            </a:r>
            <a:endParaRPr lang="en-US" sz="3200" baseline="30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53345474"/>
              </p:ext>
            </p:extLst>
          </p:nvPr>
        </p:nvGraphicFramePr>
        <p:xfrm>
          <a:off x="82062" y="1336815"/>
          <a:ext cx="8991600" cy="5416593"/>
        </p:xfrm>
        <a:graphic>
          <a:graphicData uri="http://schemas.openxmlformats.org/drawingml/2006/table">
            <a:tbl>
              <a:tblPr firstRow="1" bandRow="1">
                <a:tableStyleId>{5C22544A-7EE6-4342-B048-85BDC9FD1C3A}</a:tableStyleId>
              </a:tblPr>
              <a:tblGrid>
                <a:gridCol w="1590842">
                  <a:extLst>
                    <a:ext uri="{9D8B030D-6E8A-4147-A177-3AD203B41FA5}">
                      <a16:colId xmlns="" xmlns:a16="http://schemas.microsoft.com/office/drawing/2014/main" val="20000"/>
                    </a:ext>
                  </a:extLst>
                </a:gridCol>
                <a:gridCol w="1352216">
                  <a:extLst>
                    <a:ext uri="{9D8B030D-6E8A-4147-A177-3AD203B41FA5}">
                      <a16:colId xmlns="" xmlns:a16="http://schemas.microsoft.com/office/drawing/2014/main" val="20001"/>
                    </a:ext>
                  </a:extLst>
                </a:gridCol>
                <a:gridCol w="1749927">
                  <a:extLst>
                    <a:ext uri="{9D8B030D-6E8A-4147-A177-3AD203B41FA5}">
                      <a16:colId xmlns="" xmlns:a16="http://schemas.microsoft.com/office/drawing/2014/main" val="20002"/>
                    </a:ext>
                  </a:extLst>
                </a:gridCol>
                <a:gridCol w="4298615">
                  <a:extLst>
                    <a:ext uri="{9D8B030D-6E8A-4147-A177-3AD203B41FA5}">
                      <a16:colId xmlns="" xmlns:a16="http://schemas.microsoft.com/office/drawing/2014/main" val="20003"/>
                    </a:ext>
                  </a:extLst>
                </a:gridCol>
              </a:tblGrid>
              <a:tr h="1006227">
                <a:tc>
                  <a:txBody>
                    <a:bodyPr/>
                    <a:lstStyle/>
                    <a:p>
                      <a:pPr algn="ctr"/>
                      <a:r>
                        <a:rPr lang="en-US" sz="2000" dirty="0" smtClean="0"/>
                        <a:t>Component</a:t>
                      </a:r>
                      <a:endParaRPr lang="en-US" sz="2000" dirty="0"/>
                    </a:p>
                  </a:txBody>
                  <a:tcPr anchor="ctr"/>
                </a:tc>
                <a:tc>
                  <a:txBody>
                    <a:bodyPr/>
                    <a:lstStyle/>
                    <a:p>
                      <a:pPr algn="ctr"/>
                      <a:r>
                        <a:rPr lang="en-US" sz="2000" dirty="0" smtClean="0"/>
                        <a:t>Current Software Version</a:t>
                      </a:r>
                      <a:endParaRPr lang="en-US" sz="2000" dirty="0"/>
                    </a:p>
                  </a:txBody>
                  <a:tcPr anchor="ctr"/>
                </a:tc>
                <a:tc>
                  <a:txBody>
                    <a:bodyPr/>
                    <a:lstStyle/>
                    <a:p>
                      <a:pPr algn="ctr"/>
                      <a:r>
                        <a:rPr lang="en-US" sz="2000" dirty="0" smtClean="0"/>
                        <a:t>Next Release Date</a:t>
                      </a:r>
                      <a:endParaRPr lang="en-US" sz="2000" dirty="0"/>
                    </a:p>
                  </a:txBody>
                  <a:tcPr anchor="ctr"/>
                </a:tc>
                <a:tc>
                  <a:txBody>
                    <a:bodyPr/>
                    <a:lstStyle/>
                    <a:p>
                      <a:pPr algn="ctr"/>
                      <a:r>
                        <a:rPr lang="en-US" sz="2000" dirty="0" smtClean="0"/>
                        <a:t>Installation</a:t>
                      </a:r>
                      <a:endParaRPr lang="en-US" sz="2000" dirty="0"/>
                    </a:p>
                  </a:txBody>
                  <a:tcPr anchor="ctr"/>
                </a:tc>
                <a:extLst>
                  <a:ext uri="{0D108BD9-81ED-4DB2-BD59-A6C34878D82A}">
                    <a16:rowId xmlns="" xmlns:a16="http://schemas.microsoft.com/office/drawing/2014/main" val="10000"/>
                  </a:ext>
                </a:extLst>
              </a:tr>
              <a:tr h="962334">
                <a:tc>
                  <a:txBody>
                    <a:bodyPr/>
                    <a:lstStyle/>
                    <a:p>
                      <a:r>
                        <a:rPr lang="en-US" dirty="0" smtClean="0"/>
                        <a:t>Proctor Caching</a:t>
                      </a:r>
                      <a:endParaRPr lang="en-US" dirty="0">
                        <a:solidFill>
                          <a:sysClr val="windowText" lastClr="000000"/>
                        </a:solidFill>
                      </a:endParaRPr>
                    </a:p>
                  </a:txBody>
                  <a:tcPr anchor="ctr"/>
                </a:tc>
                <a:tc>
                  <a:txBody>
                    <a:bodyPr/>
                    <a:lstStyle/>
                    <a:p>
                      <a:pPr algn="ctr"/>
                      <a:r>
                        <a:rPr lang="en-US" dirty="0" smtClean="0">
                          <a:solidFill>
                            <a:schemeClr val="tx1"/>
                          </a:solidFill>
                        </a:rPr>
                        <a:t>V</a:t>
                      </a:r>
                      <a:r>
                        <a:rPr lang="en-US" sz="1800" kern="1200" dirty="0" smtClean="0">
                          <a:solidFill>
                            <a:schemeClr val="tx1"/>
                          </a:solidFill>
                          <a:effectLst/>
                        </a:rPr>
                        <a:t>2019.4</a:t>
                      </a:r>
                      <a:endParaRPr lang="en-US" dirty="0">
                        <a:solidFill>
                          <a:schemeClr val="tx1"/>
                        </a:solidFill>
                      </a:endParaRPr>
                    </a:p>
                  </a:txBody>
                  <a:tcPr anchor="ctr"/>
                </a:tc>
                <a:tc>
                  <a:txBody>
                    <a:bodyPr/>
                    <a:lstStyle/>
                    <a:p>
                      <a:pPr algn="ctr"/>
                      <a:r>
                        <a:rPr lang="en-US" dirty="0" smtClean="0"/>
                        <a:t>TBD</a:t>
                      </a:r>
                      <a:endParaRPr lang="en-US" dirty="0">
                        <a:solidFill>
                          <a:sysClr val="windowText" lastClr="000000"/>
                        </a:solidFill>
                      </a:endParaRPr>
                    </a:p>
                  </a:txBody>
                  <a:tcPr anchor="ctr"/>
                </a:tc>
                <a:tc>
                  <a:txBody>
                    <a:bodyPr/>
                    <a:lstStyle/>
                    <a:p>
                      <a:r>
                        <a:rPr lang="en-US" dirty="0" smtClean="0"/>
                        <a:t>Uninstall and reinstall newest version</a:t>
                      </a:r>
                      <a:endParaRPr lang="en-US" dirty="0">
                        <a:solidFill>
                          <a:sysClr val="windowText" lastClr="000000"/>
                        </a:solidFill>
                      </a:endParaRPr>
                    </a:p>
                  </a:txBody>
                  <a:tcPr anchor="ctr"/>
                </a:tc>
                <a:extLst>
                  <a:ext uri="{0D108BD9-81ED-4DB2-BD59-A6C34878D82A}">
                    <a16:rowId xmlns="" xmlns:a16="http://schemas.microsoft.com/office/drawing/2014/main" val="10001"/>
                  </a:ext>
                </a:extLst>
              </a:tr>
              <a:tr h="1155639">
                <a:tc>
                  <a:txBody>
                    <a:bodyPr/>
                    <a:lstStyle/>
                    <a:p>
                      <a:r>
                        <a:rPr lang="en-US" dirty="0" smtClean="0"/>
                        <a:t>TestNav Server</a:t>
                      </a:r>
                      <a:r>
                        <a:rPr lang="en-US" baseline="0" dirty="0" smtClean="0"/>
                        <a:t> side software</a:t>
                      </a:r>
                      <a:endParaRPr lang="en-US" dirty="0">
                        <a:solidFill>
                          <a:sysClr val="windowText" lastClr="000000"/>
                        </a:solidFill>
                      </a:endParaRPr>
                    </a:p>
                  </a:txBody>
                  <a:tcPr anchor="ctr"/>
                </a:tc>
                <a:tc>
                  <a:txBody>
                    <a:bodyPr/>
                    <a:lstStyle/>
                    <a:p>
                      <a:pPr algn="ctr"/>
                      <a:r>
                        <a:rPr lang="en-US" dirty="0" smtClean="0">
                          <a:solidFill>
                            <a:schemeClr val="tx1"/>
                          </a:solidFill>
                        </a:rPr>
                        <a:t>v8.13</a:t>
                      </a:r>
                      <a:r>
                        <a:rPr lang="en-US" baseline="0" dirty="0" smtClean="0">
                          <a:solidFill>
                            <a:schemeClr val="tx1"/>
                          </a:solidFill>
                        </a:rPr>
                        <a:t> </a:t>
                      </a:r>
                      <a:endParaRPr lang="en-US" dirty="0">
                        <a:solidFill>
                          <a:schemeClr val="tx1"/>
                        </a:solidFill>
                      </a:endParaRPr>
                    </a:p>
                  </a:txBody>
                  <a:tcPr anchor="ctr"/>
                </a:tc>
                <a:tc>
                  <a:txBody>
                    <a:bodyPr/>
                    <a:lstStyle/>
                    <a:p>
                      <a:pPr algn="ctr"/>
                      <a:r>
                        <a:rPr lang="en-US" smtClean="0"/>
                        <a:t>v8.14</a:t>
                      </a:r>
                      <a:r>
                        <a:rPr lang="en-US" baseline="0" smtClean="0"/>
                        <a:t> </a:t>
                      </a:r>
                      <a:r>
                        <a:rPr lang="en-US" baseline="0" dirty="0" smtClean="0"/>
                        <a:t>anticipated January</a:t>
                      </a:r>
                      <a:endParaRPr lang="en-US" dirty="0">
                        <a:solidFill>
                          <a:sysClr val="windowText" lastClr="000000"/>
                        </a:solidFill>
                      </a:endParaRPr>
                    </a:p>
                  </a:txBody>
                  <a:tcPr anchor="ctr"/>
                </a:tc>
                <a:tc>
                  <a:txBody>
                    <a:bodyPr/>
                    <a:lstStyle/>
                    <a:p>
                      <a:r>
                        <a:rPr lang="en-US" dirty="0" smtClean="0"/>
                        <a:t>No install required apps are automatically updated</a:t>
                      </a:r>
                      <a:endParaRPr lang="en-US" dirty="0">
                        <a:solidFill>
                          <a:sysClr val="windowText" lastClr="000000"/>
                        </a:solidFill>
                      </a:endParaRPr>
                    </a:p>
                  </a:txBody>
                  <a:tcPr anchor="ctr"/>
                </a:tc>
                <a:extLst>
                  <a:ext uri="{0D108BD9-81ED-4DB2-BD59-A6C34878D82A}">
                    <a16:rowId xmlns="" xmlns:a16="http://schemas.microsoft.com/office/drawing/2014/main" val="10002"/>
                  </a:ext>
                </a:extLst>
              </a:tr>
              <a:tr h="727862">
                <a:tc>
                  <a:txBody>
                    <a:bodyPr/>
                    <a:lstStyle/>
                    <a:p>
                      <a:r>
                        <a:rPr lang="en-US" dirty="0" smtClean="0"/>
                        <a:t>Desktop Client App</a:t>
                      </a:r>
                      <a:endParaRPr lang="en-US" dirty="0">
                        <a:solidFill>
                          <a:sysClr val="windowText" lastClr="000000"/>
                        </a:solidFill>
                      </a:endParaRPr>
                    </a:p>
                  </a:txBody>
                  <a:tcPr anchor="ctr"/>
                </a:tc>
                <a:tc>
                  <a:txBody>
                    <a:bodyPr/>
                    <a:lstStyle/>
                    <a:p>
                      <a:pPr algn="ctr"/>
                      <a:r>
                        <a:rPr lang="en-US" dirty="0" smtClean="0">
                          <a:solidFill>
                            <a:schemeClr val="tx1"/>
                          </a:solidFill>
                        </a:rPr>
                        <a:t>V1.8.2</a:t>
                      </a:r>
                      <a:endParaRPr lang="en-US" dirty="0">
                        <a:solidFill>
                          <a:schemeClr val="tx1"/>
                        </a:solidFill>
                      </a:endParaRPr>
                    </a:p>
                  </a:txBody>
                  <a:tcPr anchor="ctr"/>
                </a:tc>
                <a:tc>
                  <a:txBody>
                    <a:bodyPr/>
                    <a:lstStyle/>
                    <a:p>
                      <a:pPr algn="ctr"/>
                      <a:r>
                        <a:rPr lang="en-US" dirty="0" smtClean="0"/>
                        <a:t>TBD</a:t>
                      </a:r>
                      <a:endParaRPr lang="en-US" dirty="0">
                        <a:solidFill>
                          <a:sysClr val="windowText" lastClr="000000"/>
                        </a:solidFill>
                      </a:endParaRPr>
                    </a:p>
                  </a:txBody>
                  <a:tcPr anchor="ctr"/>
                </a:tc>
                <a:tc>
                  <a:txBody>
                    <a:bodyPr/>
                    <a:lstStyle/>
                    <a:p>
                      <a:r>
                        <a:rPr lang="en-US" dirty="0" smtClean="0"/>
                        <a:t>The new app can be pushed out to Mac OS or Windows OS devices without the need to uninstall the old version</a:t>
                      </a:r>
                      <a:endParaRPr lang="en-US" dirty="0">
                        <a:solidFill>
                          <a:sysClr val="windowText" lastClr="000000"/>
                        </a:solidFill>
                      </a:endParaRPr>
                    </a:p>
                  </a:txBody>
                  <a:tcPr anchor="ctr"/>
                </a:tc>
                <a:extLst>
                  <a:ext uri="{0D108BD9-81ED-4DB2-BD59-A6C34878D82A}">
                    <a16:rowId xmlns="" xmlns:a16="http://schemas.microsoft.com/office/drawing/2014/main" val="10003"/>
                  </a:ext>
                </a:extLst>
              </a:tr>
              <a:tr h="673634">
                <a:tc>
                  <a:txBody>
                    <a:bodyPr/>
                    <a:lstStyle/>
                    <a:p>
                      <a:r>
                        <a:rPr lang="en-US" dirty="0" smtClean="0"/>
                        <a:t>iPad Client App</a:t>
                      </a:r>
                      <a:endParaRPr lang="en-US" dirty="0">
                        <a:solidFill>
                          <a:sysClr val="windowText" lastClr="000000"/>
                        </a:solidFill>
                      </a:endParaRPr>
                    </a:p>
                  </a:txBody>
                  <a:tcPr anchor="ctr"/>
                </a:tc>
                <a:tc>
                  <a:txBody>
                    <a:bodyPr/>
                    <a:lstStyle/>
                    <a:p>
                      <a:pPr algn="ctr"/>
                      <a:r>
                        <a:rPr lang="en-US" dirty="0" smtClean="0">
                          <a:solidFill>
                            <a:schemeClr val="tx1"/>
                          </a:solidFill>
                        </a:rPr>
                        <a:t>v1.8.1</a:t>
                      </a:r>
                      <a:endParaRPr lang="en-US" dirty="0">
                        <a:solidFill>
                          <a:schemeClr val="tx1"/>
                        </a:solidFill>
                      </a:endParaRPr>
                    </a:p>
                  </a:txBody>
                  <a:tcPr anchor="ctr"/>
                </a:tc>
                <a:tc>
                  <a:txBody>
                    <a:bodyPr/>
                    <a:lstStyle/>
                    <a:p>
                      <a:pPr algn="ctr"/>
                      <a:r>
                        <a:rPr lang="en-US" dirty="0" smtClean="0"/>
                        <a:t>TBD</a:t>
                      </a:r>
                      <a:endParaRPr lang="en-US" dirty="0">
                        <a:solidFill>
                          <a:sysClr val="windowText" lastClr="000000"/>
                        </a:solidFill>
                      </a:endParaRPr>
                    </a:p>
                  </a:txBody>
                  <a:tcPr anchor="ctr"/>
                </a:tc>
                <a:tc>
                  <a:txBody>
                    <a:bodyPr/>
                    <a:lstStyle/>
                    <a:p>
                      <a:r>
                        <a:rPr lang="en-US" dirty="0" smtClean="0"/>
                        <a:t>Auto updates are supported</a:t>
                      </a:r>
                      <a:endParaRPr lang="en-US" dirty="0">
                        <a:solidFill>
                          <a:sysClr val="windowText" lastClr="000000"/>
                        </a:solidFill>
                      </a:endParaRPr>
                    </a:p>
                  </a:txBody>
                  <a:tcPr anchor="ctr"/>
                </a:tc>
                <a:extLst>
                  <a:ext uri="{0D108BD9-81ED-4DB2-BD59-A6C34878D82A}">
                    <a16:rowId xmlns="" xmlns:a16="http://schemas.microsoft.com/office/drawing/2014/main" val="10004"/>
                  </a:ext>
                </a:extLst>
              </a:tr>
              <a:tr h="704359">
                <a:tc>
                  <a:txBody>
                    <a:bodyPr/>
                    <a:lstStyle/>
                    <a:p>
                      <a:r>
                        <a:rPr lang="en-US" dirty="0" smtClean="0"/>
                        <a:t>Chromebook Client App</a:t>
                      </a:r>
                      <a:endParaRPr lang="en-US" dirty="0">
                        <a:solidFill>
                          <a:sysClr val="windowText" lastClr="000000"/>
                        </a:solidFill>
                      </a:endParaRPr>
                    </a:p>
                  </a:txBody>
                  <a:tcPr anchor="ctr"/>
                </a:tc>
                <a:tc>
                  <a:txBody>
                    <a:bodyPr/>
                    <a:lstStyle/>
                    <a:p>
                      <a:pPr algn="ctr"/>
                      <a:r>
                        <a:rPr lang="en-US" dirty="0" smtClean="0">
                          <a:solidFill>
                            <a:schemeClr val="tx1"/>
                          </a:solidFill>
                        </a:rPr>
                        <a:t>v1.8.101</a:t>
                      </a:r>
                      <a:endParaRPr lang="en-US" dirty="0">
                        <a:solidFill>
                          <a:schemeClr val="tx1"/>
                        </a:solidFill>
                      </a:endParaRPr>
                    </a:p>
                  </a:txBody>
                  <a:tcPr anchor="ctr"/>
                </a:tc>
                <a:tc>
                  <a:txBody>
                    <a:bodyPr/>
                    <a:lstStyle/>
                    <a:p>
                      <a:pPr algn="ctr"/>
                      <a:r>
                        <a:rPr lang="en-US" dirty="0" smtClean="0"/>
                        <a:t>TBD</a:t>
                      </a:r>
                      <a:endParaRPr lang="en-US" dirty="0">
                        <a:solidFill>
                          <a:sysClr val="windowText" lastClr="000000"/>
                        </a:solidFill>
                      </a:endParaRPr>
                    </a:p>
                  </a:txBody>
                  <a:tcPr anchor="ctr"/>
                </a:tc>
                <a:tc>
                  <a:txBody>
                    <a:bodyPr/>
                    <a:lstStyle/>
                    <a:p>
                      <a:r>
                        <a:rPr lang="en-US" dirty="0" smtClean="0"/>
                        <a:t>Auto updates are supported</a:t>
                      </a:r>
                      <a:endParaRPr lang="en-US" dirty="0">
                        <a:solidFill>
                          <a:sysClr val="windowText" lastClr="000000"/>
                        </a:solidFill>
                      </a:endParaRPr>
                    </a:p>
                  </a:txBody>
                  <a:tcPr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630862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200" dirty="0" smtClean="0">
                <a:solidFill>
                  <a:schemeClr val="tx1"/>
                </a:solidFill>
              </a:rPr>
              <a:t>Site Readiness Activities 2019-2020</a:t>
            </a:r>
            <a:endParaRPr lang="en-US" sz="3200" baseline="30000" dirty="0">
              <a:solidFill>
                <a:schemeClr val="tx1"/>
              </a:solidFill>
            </a:endParaRPr>
          </a:p>
        </p:txBody>
      </p:sp>
      <p:sp>
        <p:nvSpPr>
          <p:cNvPr id="3" name="Content Placeholder 2"/>
          <p:cNvSpPr>
            <a:spLocks noGrp="1"/>
          </p:cNvSpPr>
          <p:nvPr>
            <p:ph idx="1"/>
          </p:nvPr>
        </p:nvSpPr>
        <p:spPr>
          <a:xfrm>
            <a:off x="274320" y="1463040"/>
            <a:ext cx="8241030" cy="5258436"/>
          </a:xfrm>
        </p:spPr>
        <p:txBody>
          <a:bodyPr>
            <a:normAutofit/>
          </a:bodyPr>
          <a:lstStyle/>
          <a:p>
            <a:pPr marL="342900" indent="-342900">
              <a:buFont typeface="Arial" panose="020B0604020202020204" pitchFamily="34" charset="0"/>
              <a:buChar char="•"/>
            </a:pPr>
            <a:r>
              <a:rPr lang="en-US" dirty="0" smtClean="0">
                <a:solidFill>
                  <a:schemeClr val="tx1"/>
                </a:solidFill>
              </a:rPr>
              <a:t>CDE </a:t>
            </a:r>
            <a:r>
              <a:rPr lang="en-US" dirty="0">
                <a:solidFill>
                  <a:schemeClr val="tx1"/>
                </a:solidFill>
              </a:rPr>
              <a:t>recommends:</a:t>
            </a:r>
          </a:p>
          <a:p>
            <a:pPr marL="1028700" lvl="1" indent="-342900"/>
            <a:r>
              <a:rPr lang="en-US" sz="2400" dirty="0">
                <a:solidFill>
                  <a:schemeClr val="tx1"/>
                </a:solidFill>
              </a:rPr>
              <a:t>Conduct CMAS Infrastructure Trial through the </a:t>
            </a:r>
            <a:r>
              <a:rPr lang="en-US" sz="2400" dirty="0" err="1" smtClean="0">
                <a:solidFill>
                  <a:schemeClr val="tx1"/>
                </a:solidFill>
              </a:rPr>
              <a:t>PearsonAccess</a:t>
            </a:r>
            <a:r>
              <a:rPr lang="en-US" sz="2400" baseline="30000" dirty="0" err="1" smtClean="0">
                <a:solidFill>
                  <a:schemeClr val="tx1"/>
                </a:solidFill>
              </a:rPr>
              <a:t>next</a:t>
            </a:r>
            <a:r>
              <a:rPr lang="en-US" sz="2400" dirty="0" smtClean="0">
                <a:solidFill>
                  <a:schemeClr val="tx1"/>
                </a:solidFill>
              </a:rPr>
              <a:t> Training </a:t>
            </a:r>
            <a:r>
              <a:rPr lang="en-US" sz="2400" dirty="0">
                <a:solidFill>
                  <a:schemeClr val="tx1"/>
                </a:solidFill>
              </a:rPr>
              <a:t>Site</a:t>
            </a:r>
          </a:p>
          <a:p>
            <a:pPr marL="1485900" lvl="2" indent="-342900"/>
            <a:r>
              <a:rPr lang="en-US" sz="2000" dirty="0">
                <a:solidFill>
                  <a:schemeClr val="tx1"/>
                </a:solidFill>
              </a:rPr>
              <a:t>Provides a way to test the local online assessment environment to verify </a:t>
            </a:r>
            <a:r>
              <a:rPr lang="en-US" sz="2000" dirty="0" smtClean="0">
                <a:solidFill>
                  <a:schemeClr val="tx1"/>
                </a:solidFill>
              </a:rPr>
              <a:t>the network</a:t>
            </a:r>
            <a:r>
              <a:rPr lang="en-US" sz="2000" dirty="0">
                <a:solidFill>
                  <a:schemeClr val="tx1"/>
                </a:solidFill>
              </a:rPr>
              <a:t>, proctor caching </a:t>
            </a:r>
            <a:r>
              <a:rPr lang="en-US" sz="2000" dirty="0" smtClean="0">
                <a:solidFill>
                  <a:schemeClr val="tx1"/>
                </a:solidFill>
              </a:rPr>
              <a:t>devices </a:t>
            </a:r>
            <a:r>
              <a:rPr lang="en-US" sz="2000" dirty="0">
                <a:solidFill>
                  <a:schemeClr val="tx1"/>
                </a:solidFill>
              </a:rPr>
              <a:t>and student testing devices are configured correctly using </a:t>
            </a:r>
            <a:r>
              <a:rPr lang="en-US" sz="2000" dirty="0" smtClean="0">
                <a:solidFill>
                  <a:schemeClr val="tx1"/>
                </a:solidFill>
              </a:rPr>
              <a:t>CMAS items </a:t>
            </a:r>
            <a:endParaRPr lang="en-US" sz="2000" dirty="0">
              <a:solidFill>
                <a:schemeClr val="tx1"/>
              </a:solidFill>
            </a:endParaRPr>
          </a:p>
          <a:p>
            <a:pPr marL="1485900" lvl="2" indent="-342900"/>
            <a:r>
              <a:rPr lang="en-US" sz="2000" dirty="0">
                <a:solidFill>
                  <a:schemeClr val="tx1"/>
                </a:solidFill>
              </a:rPr>
              <a:t>Highly recommended for districts and schools using </a:t>
            </a:r>
            <a:r>
              <a:rPr lang="en-US" sz="2000" dirty="0" smtClean="0">
                <a:solidFill>
                  <a:schemeClr val="tx1"/>
                </a:solidFill>
              </a:rPr>
              <a:t>virtualized </a:t>
            </a:r>
            <a:r>
              <a:rPr lang="en-US" sz="2000" dirty="0">
                <a:solidFill>
                  <a:schemeClr val="tx1"/>
                </a:solidFill>
              </a:rPr>
              <a:t>device </a:t>
            </a:r>
            <a:r>
              <a:rPr lang="en-US" sz="2000" dirty="0" smtClean="0">
                <a:solidFill>
                  <a:schemeClr val="tx1"/>
                </a:solidFill>
              </a:rPr>
              <a:t>solutions</a:t>
            </a: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41</a:t>
            </a:fld>
            <a:endParaRPr lang="en-US" dirty="0"/>
          </a:p>
        </p:txBody>
      </p:sp>
    </p:spTree>
    <p:extLst>
      <p:ext uri="{BB962C8B-B14F-4D97-AF65-F5344CB8AC3E}">
        <p14:creationId xmlns:p14="http://schemas.microsoft.com/office/powerpoint/2010/main" val="266186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200" dirty="0" smtClean="0">
                <a:solidFill>
                  <a:schemeClr val="tx1"/>
                </a:solidFill>
              </a:rPr>
              <a:t>High Level CMAS Activities for DACs</a:t>
            </a:r>
            <a:endParaRPr lang="en-US" sz="3200" baseline="30000" dirty="0">
              <a:solidFill>
                <a:schemeClr val="tx1"/>
              </a:solidFill>
            </a:endParaRPr>
          </a:p>
        </p:txBody>
      </p:sp>
      <p:sp>
        <p:nvSpPr>
          <p:cNvPr id="3" name="Content Placeholder 2"/>
          <p:cNvSpPr>
            <a:spLocks noGrp="1"/>
          </p:cNvSpPr>
          <p:nvPr>
            <p:ph idx="1"/>
          </p:nvPr>
        </p:nvSpPr>
        <p:spPr>
          <a:xfrm>
            <a:off x="274320" y="1371600"/>
            <a:ext cx="8241030" cy="5349876"/>
          </a:xfrm>
        </p:spPr>
        <p:txBody>
          <a:bodyPr>
            <a:normAutofit/>
          </a:bodyPr>
          <a:lstStyle/>
          <a:p>
            <a:pPr marL="342900" indent="-342900">
              <a:buFont typeface="Wingdings" panose="05000000000000000000" pitchFamily="2" charset="2"/>
              <a:buChar char="q"/>
            </a:pPr>
            <a:r>
              <a:rPr lang="en-US" sz="2000" dirty="0">
                <a:solidFill>
                  <a:schemeClr val="tx1"/>
                </a:solidFill>
              </a:rPr>
              <a:t>CDE pulls from October Count Collection in Data Pipeline</a:t>
            </a:r>
          </a:p>
          <a:p>
            <a:pPr marL="342900" indent="-342900">
              <a:buFont typeface="Wingdings" panose="05000000000000000000" pitchFamily="2" charset="2"/>
              <a:buChar char="q"/>
            </a:pPr>
            <a:r>
              <a:rPr lang="en-US" sz="2000" dirty="0">
                <a:solidFill>
                  <a:schemeClr val="tx1"/>
                </a:solidFill>
              </a:rPr>
              <a:t>CMAS and CoAlt SR/PNP updates in </a:t>
            </a:r>
            <a:r>
              <a:rPr lang="en-US" sz="2000" dirty="0" err="1" smtClean="0">
                <a:solidFill>
                  <a:schemeClr val="tx1"/>
                </a:solidFill>
              </a:rPr>
              <a:t>PearsonAccess</a:t>
            </a:r>
            <a:r>
              <a:rPr lang="en-US" sz="2000" baseline="30000" dirty="0" err="1" smtClean="0">
                <a:solidFill>
                  <a:schemeClr val="tx1"/>
                </a:solidFill>
              </a:rPr>
              <a:t>next</a:t>
            </a:r>
            <a:r>
              <a:rPr lang="en-US" sz="2000" dirty="0" smtClean="0">
                <a:solidFill>
                  <a:schemeClr val="tx1"/>
                </a:solidFill>
              </a:rPr>
              <a:t> </a:t>
            </a:r>
            <a:r>
              <a:rPr lang="en-US" sz="2000" dirty="0">
                <a:solidFill>
                  <a:schemeClr val="tx1"/>
                </a:solidFill>
              </a:rPr>
              <a:t>(</a:t>
            </a:r>
            <a:r>
              <a:rPr lang="en-US" sz="2000" dirty="0" smtClean="0">
                <a:solidFill>
                  <a:schemeClr val="tx1"/>
                </a:solidFill>
              </a:rPr>
              <a:t>January </a:t>
            </a:r>
            <a:r>
              <a:rPr lang="en-US" sz="2000" dirty="0" smtClean="0"/>
              <a:t>6-24)</a:t>
            </a:r>
            <a:endParaRPr lang="en-US" sz="2000" dirty="0"/>
          </a:p>
          <a:p>
            <a:pPr marL="1028700" lvl="1" indent="-342900">
              <a:buFont typeface="Wingdings" panose="05000000000000000000" pitchFamily="2" charset="2"/>
              <a:buChar char="q"/>
            </a:pPr>
            <a:r>
              <a:rPr lang="en-US" dirty="0" smtClean="0">
                <a:solidFill>
                  <a:schemeClr val="tx1"/>
                </a:solidFill>
              </a:rPr>
              <a:t>Confirm/assign </a:t>
            </a:r>
            <a:r>
              <a:rPr lang="en-US" dirty="0">
                <a:solidFill>
                  <a:schemeClr val="tx1"/>
                </a:solidFill>
              </a:rPr>
              <a:t>paper-based materials including accommodations</a:t>
            </a:r>
          </a:p>
          <a:p>
            <a:pPr marL="342900" indent="-342900">
              <a:buFont typeface="Wingdings" panose="05000000000000000000" pitchFamily="2" charset="2"/>
              <a:buChar char="q"/>
            </a:pPr>
            <a:r>
              <a:rPr lang="en-US" sz="2000" dirty="0">
                <a:solidFill>
                  <a:schemeClr val="tx1"/>
                </a:solidFill>
              </a:rPr>
              <a:t>Create/update user accounts in </a:t>
            </a:r>
            <a:r>
              <a:rPr lang="en-US" sz="2000" dirty="0" err="1"/>
              <a:t>PearsonAccess</a:t>
            </a:r>
            <a:r>
              <a:rPr lang="en-US" sz="2000" baseline="30000" dirty="0" err="1"/>
              <a:t>next</a:t>
            </a:r>
            <a:r>
              <a:rPr lang="en-US" sz="2000" baseline="30000" dirty="0"/>
              <a:t> </a:t>
            </a:r>
            <a:endParaRPr lang="en-US" sz="2000" baseline="30000" dirty="0" smtClean="0"/>
          </a:p>
          <a:p>
            <a:pPr marL="342900" indent="-342900">
              <a:buFont typeface="Wingdings" panose="05000000000000000000" pitchFamily="2" charset="2"/>
              <a:buChar char="q"/>
            </a:pPr>
            <a:r>
              <a:rPr lang="en-US" sz="2000" dirty="0" smtClean="0">
                <a:solidFill>
                  <a:schemeClr val="tx1"/>
                </a:solidFill>
              </a:rPr>
              <a:t>Train </a:t>
            </a:r>
            <a:r>
              <a:rPr lang="en-US" sz="2000" dirty="0">
                <a:solidFill>
                  <a:schemeClr val="tx1"/>
                </a:solidFill>
              </a:rPr>
              <a:t>SACs and Test Administrators</a:t>
            </a:r>
          </a:p>
          <a:p>
            <a:pPr marL="342900" indent="-342900">
              <a:buFont typeface="Wingdings" panose="05000000000000000000" pitchFamily="2" charset="2"/>
              <a:buChar char="q"/>
            </a:pPr>
            <a:r>
              <a:rPr lang="en-US" sz="2000" dirty="0">
                <a:solidFill>
                  <a:schemeClr val="tx1"/>
                </a:solidFill>
              </a:rPr>
              <a:t>Create test sessions for online assessments in </a:t>
            </a:r>
            <a:r>
              <a:rPr lang="en-US" sz="2000" dirty="0" err="1"/>
              <a:t>PearsonAccess</a:t>
            </a:r>
            <a:r>
              <a:rPr lang="en-US" sz="2000" baseline="30000" dirty="0" err="1"/>
              <a:t>next</a:t>
            </a:r>
            <a:endParaRPr lang="en-US" sz="2000" dirty="0">
              <a:solidFill>
                <a:schemeClr val="tx1"/>
              </a:solidFill>
            </a:endParaRPr>
          </a:p>
          <a:p>
            <a:pPr marL="342900" indent="-342900">
              <a:buFont typeface="Wingdings" panose="05000000000000000000" pitchFamily="2" charset="2"/>
              <a:buChar char="q"/>
            </a:pPr>
            <a:r>
              <a:rPr lang="en-US" sz="2000" dirty="0">
                <a:solidFill>
                  <a:schemeClr val="tx1"/>
                </a:solidFill>
              </a:rPr>
              <a:t>Verify proper form assignment (including form-dependent accommodations and accessibility features) in </a:t>
            </a:r>
            <a:r>
              <a:rPr lang="en-US" sz="2000" dirty="0" err="1"/>
              <a:t>PearsonAccess</a:t>
            </a:r>
            <a:r>
              <a:rPr lang="en-US" sz="2000" baseline="30000" dirty="0" err="1"/>
              <a:t>next</a:t>
            </a:r>
            <a:endParaRPr lang="en-US" sz="2000" dirty="0">
              <a:solidFill>
                <a:schemeClr val="tx1"/>
              </a:solidFill>
            </a:endParaRPr>
          </a:p>
          <a:p>
            <a:pPr marL="342900" indent="-342900">
              <a:buFont typeface="Wingdings" panose="05000000000000000000" pitchFamily="2" charset="2"/>
              <a:buChar char="q"/>
            </a:pPr>
            <a:r>
              <a:rPr lang="en-US" sz="2000" dirty="0">
                <a:solidFill>
                  <a:schemeClr val="tx1"/>
                </a:solidFill>
              </a:rPr>
              <a:t>Distribute/collect manuals and materials</a:t>
            </a:r>
          </a:p>
          <a:p>
            <a:pPr marL="342900" indent="-342900">
              <a:buFont typeface="Wingdings" panose="05000000000000000000" pitchFamily="2" charset="2"/>
              <a:buChar char="q"/>
            </a:pPr>
            <a:r>
              <a:rPr lang="en-US" sz="2000" dirty="0">
                <a:solidFill>
                  <a:schemeClr val="tx1"/>
                </a:solidFill>
              </a:rPr>
              <a:t>Administer assessments</a:t>
            </a:r>
          </a:p>
          <a:p>
            <a:pPr marL="342900" indent="-342900">
              <a:buFont typeface="Wingdings" panose="05000000000000000000" pitchFamily="2" charset="2"/>
              <a:buChar char="q"/>
            </a:pPr>
            <a:r>
              <a:rPr lang="en-US" sz="2000" dirty="0">
                <a:solidFill>
                  <a:schemeClr val="tx1"/>
                </a:solidFill>
              </a:rPr>
              <a:t>Ship </a:t>
            </a:r>
            <a:r>
              <a:rPr lang="en-US" sz="2000" dirty="0" smtClean="0">
                <a:solidFill>
                  <a:schemeClr val="tx1"/>
                </a:solidFill>
              </a:rPr>
              <a:t>materials back to Pearson</a:t>
            </a:r>
          </a:p>
          <a:p>
            <a:pPr marL="1028700" lvl="1" indent="-342900">
              <a:buFont typeface="Wingdings" panose="05000000000000000000" pitchFamily="2" charset="2"/>
              <a:buChar char="q"/>
            </a:pPr>
            <a:r>
              <a:rPr lang="en-US" dirty="0" smtClean="0"/>
              <a:t>Scorable secure materials must be shipped by April 29</a:t>
            </a:r>
            <a:endParaRPr lang="en-US" dirty="0">
              <a:solidFill>
                <a:srgbClr val="FF0000"/>
              </a:solidFill>
            </a:endParaRPr>
          </a:p>
          <a:p>
            <a:pPr marL="1028700" lvl="1" indent="-342900">
              <a:buFont typeface="Wingdings" panose="05000000000000000000" pitchFamily="2" charset="2"/>
              <a:buChar char="q"/>
            </a:pPr>
            <a:r>
              <a:rPr lang="en-US" dirty="0" smtClean="0">
                <a:solidFill>
                  <a:schemeClr val="tx1"/>
                </a:solidFill>
              </a:rPr>
              <a:t>Non-scorable </a:t>
            </a:r>
            <a:r>
              <a:rPr lang="en-US" dirty="0">
                <a:solidFill>
                  <a:schemeClr val="tx1"/>
                </a:solidFill>
              </a:rPr>
              <a:t>secure materials </a:t>
            </a:r>
            <a:r>
              <a:rPr lang="en-US" dirty="0" smtClean="0">
                <a:solidFill>
                  <a:schemeClr val="tx1"/>
                </a:solidFill>
              </a:rPr>
              <a:t>shipped by </a:t>
            </a:r>
            <a:r>
              <a:rPr lang="en-US" dirty="0" smtClean="0"/>
              <a:t>May 1</a:t>
            </a:r>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42</a:t>
            </a:fld>
            <a:endParaRPr lang="en-US" dirty="0"/>
          </a:p>
        </p:txBody>
      </p:sp>
    </p:spTree>
    <p:extLst>
      <p:ext uri="{BB962C8B-B14F-4D97-AF65-F5344CB8AC3E}">
        <p14:creationId xmlns:p14="http://schemas.microsoft.com/office/powerpoint/2010/main" val="22483733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379452" cy="756418"/>
          </a:xfrm>
        </p:spPr>
        <p:txBody>
          <a:bodyPr anchor="ctr">
            <a:noAutofit/>
          </a:bodyPr>
          <a:lstStyle/>
          <a:p>
            <a:r>
              <a:rPr lang="en-US" sz="3200" dirty="0" smtClean="0">
                <a:solidFill>
                  <a:schemeClr val="tx1"/>
                </a:solidFill>
              </a:rPr>
              <a:t>CMAS Training and Office Hours</a:t>
            </a:r>
            <a:endParaRPr lang="en-US" sz="3200" baseline="30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43</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4125785382"/>
              </p:ext>
            </p:extLst>
          </p:nvPr>
        </p:nvGraphicFramePr>
        <p:xfrm>
          <a:off x="381000" y="1548782"/>
          <a:ext cx="8243645" cy="4474575"/>
        </p:xfrm>
        <a:graphic>
          <a:graphicData uri="http://schemas.openxmlformats.org/drawingml/2006/table">
            <a:tbl>
              <a:tblPr firstRow="1" bandRow="1">
                <a:tableStyleId>{5C22544A-7EE6-4342-B048-85BDC9FD1C3A}</a:tableStyleId>
              </a:tblPr>
              <a:tblGrid>
                <a:gridCol w="2601482">
                  <a:extLst>
                    <a:ext uri="{9D8B030D-6E8A-4147-A177-3AD203B41FA5}">
                      <a16:colId xmlns="" xmlns:a16="http://schemas.microsoft.com/office/drawing/2014/main" val="20000"/>
                    </a:ext>
                  </a:extLst>
                </a:gridCol>
                <a:gridCol w="5642163">
                  <a:extLst>
                    <a:ext uri="{9D8B030D-6E8A-4147-A177-3AD203B41FA5}">
                      <a16:colId xmlns="" xmlns:a16="http://schemas.microsoft.com/office/drawing/2014/main" val="20001"/>
                    </a:ext>
                  </a:extLst>
                </a:gridCol>
              </a:tblGrid>
              <a:tr h="495824">
                <a:tc>
                  <a:txBody>
                    <a:bodyPr/>
                    <a:lstStyle/>
                    <a:p>
                      <a:pPr marL="0" marR="0" algn="ctr">
                        <a:spcBef>
                          <a:spcPts val="0"/>
                        </a:spcBef>
                        <a:spcAft>
                          <a:spcPts val="0"/>
                        </a:spcAft>
                      </a:pPr>
                      <a:r>
                        <a:rPr lang="en-US" sz="2000" dirty="0" smtClean="0">
                          <a:effectLst/>
                        </a:rPr>
                        <a:t>Training Resource</a:t>
                      </a:r>
                      <a:endParaRPr lang="en-US" sz="2000" dirty="0">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2000" dirty="0" smtClean="0">
                          <a:effectLst/>
                        </a:rPr>
                        <a:t>Date and Location</a:t>
                      </a:r>
                      <a:endParaRPr lang="en-US" sz="18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0"/>
                  </a:ext>
                </a:extLst>
              </a:tr>
              <a:tr h="1693914">
                <a:tc>
                  <a:txBody>
                    <a:bodyPr/>
                    <a:lstStyle/>
                    <a:p>
                      <a:pPr marL="0" marR="0" algn="ctr">
                        <a:spcBef>
                          <a:spcPts val="0"/>
                        </a:spcBef>
                        <a:spcAft>
                          <a:spcPts val="0"/>
                        </a:spcAft>
                      </a:pPr>
                      <a:r>
                        <a:rPr lang="en-US" sz="1800" baseline="0" dirty="0" smtClean="0">
                          <a:effectLst/>
                        </a:rPr>
                        <a:t>Online Office Hours</a:t>
                      </a:r>
                    </a:p>
                    <a:p>
                      <a:pPr marL="0" marR="0" algn="ctr">
                        <a:spcBef>
                          <a:spcPts val="0"/>
                        </a:spcBef>
                        <a:spcAft>
                          <a:spcPts val="0"/>
                        </a:spcAft>
                      </a:pPr>
                      <a:r>
                        <a:rPr lang="en-US" sz="1800" b="0" baseline="0" dirty="0" smtClean="0">
                          <a:solidFill>
                            <a:srgbClr val="000000"/>
                          </a:solidFill>
                          <a:effectLst/>
                          <a:latin typeface="Calibri"/>
                          <a:ea typeface="Calibri"/>
                          <a:cs typeface="Times New Roman"/>
                        </a:rPr>
                        <a:t>Thursdays 3:00 – 4:00</a:t>
                      </a:r>
                      <a:endParaRPr lang="en-US" sz="1800" b="0" dirty="0">
                        <a:solidFill>
                          <a:srgbClr val="000000"/>
                        </a:solidFill>
                        <a:effectLst/>
                        <a:latin typeface="Calibri"/>
                        <a:ea typeface="Calibri"/>
                        <a:cs typeface="Times New Roman"/>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November 7</a:t>
                      </a:r>
                      <a:endParaRPr lang="en-US" baseline="0" dirty="0" smtClean="0">
                        <a:solidFill>
                          <a:schemeClr val="tx1"/>
                        </a:solidFill>
                      </a:endParaRP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December 12</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January 9 and 23</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February 13 and 27</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Weekly beginning March 12</a:t>
                      </a:r>
                    </a:p>
                  </a:txBody>
                  <a:tcPr marL="68580" marR="68580" marT="0" marB="0" anchor="ctr"/>
                </a:tc>
                <a:extLst>
                  <a:ext uri="{0D108BD9-81ED-4DB2-BD59-A6C34878D82A}">
                    <a16:rowId xmlns="" xmlns:a16="http://schemas.microsoft.com/office/drawing/2014/main" val="10001"/>
                  </a:ext>
                </a:extLst>
              </a:tr>
              <a:tr h="2284837">
                <a:tc>
                  <a:txBody>
                    <a:bodyPr/>
                    <a:lstStyle/>
                    <a:p>
                      <a:pPr marL="0" marR="0" algn="ctr">
                        <a:spcBef>
                          <a:spcPts val="0"/>
                        </a:spcBef>
                        <a:spcAft>
                          <a:spcPts val="0"/>
                        </a:spcAft>
                      </a:pPr>
                      <a:r>
                        <a:rPr lang="en-US" sz="1800" baseline="0" dirty="0" smtClean="0">
                          <a:effectLst/>
                        </a:rPr>
                        <a:t>Regional DAC Trainings</a:t>
                      </a:r>
                      <a:endParaRPr lang="en-US" sz="1800" b="0" dirty="0">
                        <a:solidFill>
                          <a:srgbClr val="000000"/>
                        </a:solidFill>
                        <a:effectLst/>
                        <a:latin typeface="Calibri"/>
                        <a:ea typeface="Calibri"/>
                        <a:cs typeface="Times New Roman"/>
                      </a:endParaRPr>
                    </a:p>
                  </a:txBody>
                  <a:tcPr marL="68580" marR="68580" marT="0" marB="0" anchor="ctr"/>
                </a:tc>
                <a:tc>
                  <a:txBody>
                    <a:bodyPr/>
                    <a:lstStyle/>
                    <a:p>
                      <a:pPr marL="114300" marR="0" indent="0">
                        <a:spcBef>
                          <a:spcPts val="0"/>
                        </a:spcBef>
                        <a:spcAft>
                          <a:spcPts val="0"/>
                        </a:spcAft>
                      </a:pPr>
                      <a:r>
                        <a:rPr lang="en-US" sz="1800" dirty="0" smtClean="0">
                          <a:solidFill>
                            <a:schemeClr val="tx1"/>
                          </a:solidFill>
                          <a:effectLst/>
                        </a:rPr>
                        <a:t>October 1 –</a:t>
                      </a:r>
                      <a:r>
                        <a:rPr lang="en-US" sz="1800" baseline="0" dirty="0" smtClean="0">
                          <a:solidFill>
                            <a:schemeClr val="tx1"/>
                          </a:solidFill>
                          <a:effectLst/>
                        </a:rPr>
                        <a:t> </a:t>
                      </a:r>
                      <a:r>
                        <a:rPr lang="en-US" sz="1800" dirty="0" smtClean="0">
                          <a:solidFill>
                            <a:schemeClr val="tx1"/>
                          </a:solidFill>
                          <a:effectLst/>
                        </a:rPr>
                        <a:t>Alamosa (Southwest)</a:t>
                      </a:r>
                    </a:p>
                    <a:p>
                      <a:pPr marL="114300" marR="0" indent="0">
                        <a:spcBef>
                          <a:spcPts val="0"/>
                        </a:spcBef>
                        <a:spcAft>
                          <a:spcPts val="0"/>
                        </a:spcAft>
                      </a:pPr>
                      <a:r>
                        <a:rPr lang="en-US" sz="1800" dirty="0" smtClean="0">
                          <a:solidFill>
                            <a:schemeClr val="tx1"/>
                          </a:solidFill>
                          <a:effectLst/>
                        </a:rPr>
                        <a:t>October</a:t>
                      </a:r>
                      <a:r>
                        <a:rPr lang="en-US" sz="1800" baseline="0" dirty="0" smtClean="0">
                          <a:solidFill>
                            <a:schemeClr val="tx1"/>
                          </a:solidFill>
                          <a:effectLst/>
                        </a:rPr>
                        <a:t> 2 – </a:t>
                      </a:r>
                      <a:r>
                        <a:rPr lang="en-US" sz="1800" dirty="0" smtClean="0">
                          <a:solidFill>
                            <a:schemeClr val="tx1"/>
                          </a:solidFill>
                          <a:effectLst/>
                        </a:rPr>
                        <a:t>La Junta (Southeast)</a:t>
                      </a:r>
                    </a:p>
                    <a:p>
                      <a:pPr marL="11430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effectLst/>
                        </a:rPr>
                        <a:t>October 3 – Limon (Northeast)</a:t>
                      </a:r>
                    </a:p>
                    <a:p>
                      <a:pPr marL="11430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effectLst/>
                        </a:rPr>
                        <a:t>October 4 – Aurora (Metro)</a:t>
                      </a:r>
                    </a:p>
                    <a:p>
                      <a:pPr marL="11430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effectLst/>
                        </a:rPr>
                        <a:t>October 8 – Grand Junction (West Central)</a:t>
                      </a:r>
                    </a:p>
                    <a:p>
                      <a:pPr marL="114300" marR="0" indent="0">
                        <a:spcBef>
                          <a:spcPts val="0"/>
                        </a:spcBef>
                        <a:spcAft>
                          <a:spcPts val="0"/>
                        </a:spcAft>
                      </a:pPr>
                      <a:r>
                        <a:rPr lang="en-US" sz="1800" baseline="0" dirty="0" smtClean="0">
                          <a:solidFill>
                            <a:schemeClr val="tx1"/>
                          </a:solidFill>
                          <a:effectLst/>
                        </a:rPr>
                        <a:t>October 9 – Frisco (Northwest)</a:t>
                      </a:r>
                    </a:p>
                    <a:p>
                      <a:pPr marL="11430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effectLst/>
                        </a:rPr>
                        <a:t>October 10 – Monument (Pikes Peak)</a:t>
                      </a:r>
                    </a:p>
                    <a:p>
                      <a:pPr marL="11430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effectLst/>
                        </a:rPr>
                        <a:t>October 11 – </a:t>
                      </a:r>
                      <a:r>
                        <a:rPr lang="en-US" sz="1800" dirty="0" smtClean="0">
                          <a:solidFill>
                            <a:schemeClr val="tx1"/>
                          </a:solidFill>
                          <a:effectLst/>
                        </a:rPr>
                        <a:t>Greeley (North Central)</a:t>
                      </a:r>
                      <a:endParaRPr lang="en-US" sz="1800" baseline="0" dirty="0" smtClean="0">
                        <a:solidFill>
                          <a:schemeClr val="tx1"/>
                        </a:solidFill>
                        <a:effectLst/>
                      </a:endParaRPr>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657475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Colorado</a:t>
            </a:r>
            <a:br>
              <a:rPr lang="en-US" dirty="0" smtClean="0">
                <a:solidFill>
                  <a:schemeClr val="tx1"/>
                </a:solidFill>
              </a:rPr>
            </a:br>
            <a:r>
              <a:rPr lang="en-US" dirty="0" smtClean="0">
                <a:solidFill>
                  <a:schemeClr val="tx1"/>
                </a:solidFill>
              </a:rPr>
              <a:t>PSAT &amp; SAT</a:t>
            </a:r>
            <a:endParaRPr lang="en-US" sz="4900"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44</a:t>
            </a:fld>
            <a:endParaRPr lang="en-US" dirty="0"/>
          </a:p>
        </p:txBody>
      </p:sp>
    </p:spTree>
    <p:extLst>
      <p:ext uri="{BB962C8B-B14F-4D97-AF65-F5344CB8AC3E}">
        <p14:creationId xmlns:p14="http://schemas.microsoft.com/office/powerpoint/2010/main" val="4052602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Colorado PSAT and SAT</a:t>
            </a:r>
            <a:endParaRPr lang="en-US" sz="3200" dirty="0">
              <a:solidFill>
                <a:schemeClr val="tx1"/>
              </a:solidFill>
            </a:endParaRPr>
          </a:p>
        </p:txBody>
      </p:sp>
      <p:sp>
        <p:nvSpPr>
          <p:cNvPr id="3" name="Content Placeholder 2"/>
          <p:cNvSpPr>
            <a:spLocks noGrp="1"/>
          </p:cNvSpPr>
          <p:nvPr>
            <p:ph idx="1"/>
          </p:nvPr>
        </p:nvSpPr>
        <p:spPr>
          <a:xfrm>
            <a:off x="245193" y="1307592"/>
            <a:ext cx="8687140" cy="5264124"/>
          </a:xfrm>
        </p:spPr>
        <p:txBody>
          <a:bodyPr>
            <a:normAutofit/>
          </a:bodyPr>
          <a:lstStyle/>
          <a:p>
            <a:pPr marL="342900" indent="-342900">
              <a:buFont typeface="Arial" panose="020B0604020202020204" pitchFamily="34" charset="0"/>
              <a:buChar char="•"/>
            </a:pPr>
            <a:r>
              <a:rPr lang="en-US" dirty="0" smtClean="0">
                <a:solidFill>
                  <a:schemeClr val="tx1"/>
                </a:solidFill>
              </a:rPr>
              <a:t>PSAT </a:t>
            </a:r>
            <a:r>
              <a:rPr lang="en-US" dirty="0">
                <a:solidFill>
                  <a:schemeClr val="tx1"/>
                </a:solidFill>
              </a:rPr>
              <a:t>8/9 </a:t>
            </a:r>
            <a:r>
              <a:rPr lang="en-US" dirty="0" smtClean="0">
                <a:solidFill>
                  <a:schemeClr val="tx1"/>
                </a:solidFill>
              </a:rPr>
              <a:t>– administered </a:t>
            </a:r>
            <a:r>
              <a:rPr lang="en-US" dirty="0">
                <a:solidFill>
                  <a:schemeClr val="tx1"/>
                </a:solidFill>
              </a:rPr>
              <a:t>to all* students in 9th grade</a:t>
            </a:r>
          </a:p>
          <a:p>
            <a:pPr marL="342900" indent="-342900">
              <a:buFont typeface="Arial" panose="020B0604020202020204" pitchFamily="34" charset="0"/>
              <a:buChar char="•"/>
            </a:pPr>
            <a:endParaRPr lang="en-US" sz="800" dirty="0">
              <a:solidFill>
                <a:schemeClr val="tx1"/>
              </a:solidFill>
            </a:endParaRPr>
          </a:p>
          <a:p>
            <a:pPr marL="342900" indent="-342900"/>
            <a:r>
              <a:rPr lang="en-US" dirty="0" smtClean="0">
                <a:solidFill>
                  <a:schemeClr val="tx1"/>
                </a:solidFill>
              </a:rPr>
              <a:t>PSAT </a:t>
            </a:r>
            <a:r>
              <a:rPr lang="en-US" dirty="0">
                <a:solidFill>
                  <a:schemeClr val="tx1"/>
                </a:solidFill>
              </a:rPr>
              <a:t>10 </a:t>
            </a:r>
            <a:r>
              <a:rPr lang="en-US" dirty="0"/>
              <a:t>– administered </a:t>
            </a:r>
            <a:r>
              <a:rPr lang="en-US" dirty="0">
                <a:solidFill>
                  <a:schemeClr val="tx1"/>
                </a:solidFill>
              </a:rPr>
              <a:t>to all* students in 10th grade</a:t>
            </a:r>
          </a:p>
          <a:p>
            <a:pPr marL="1028700" lvl="1" indent="-342900"/>
            <a:r>
              <a:rPr lang="en-US" dirty="0" smtClean="0">
                <a:solidFill>
                  <a:schemeClr val="tx1"/>
                </a:solidFill>
              </a:rPr>
              <a:t>PSAT </a:t>
            </a:r>
            <a:r>
              <a:rPr lang="en-US" dirty="0">
                <a:solidFill>
                  <a:schemeClr val="tx1"/>
                </a:solidFill>
              </a:rPr>
              <a:t>is aligned to both the Colorado Academic Standards and the 11th grade college entrance exam</a:t>
            </a:r>
          </a:p>
          <a:p>
            <a:pPr marL="342900" indent="-342900">
              <a:buFont typeface="Arial" panose="020B0604020202020204" pitchFamily="34" charset="0"/>
              <a:buChar char="•"/>
            </a:pPr>
            <a:endParaRPr lang="en-US" sz="800" dirty="0">
              <a:solidFill>
                <a:schemeClr val="tx1"/>
              </a:solidFill>
            </a:endParaRPr>
          </a:p>
          <a:p>
            <a:pPr marL="342900" indent="-342900"/>
            <a:r>
              <a:rPr lang="en-US" dirty="0" smtClean="0">
                <a:solidFill>
                  <a:schemeClr val="tx1"/>
                </a:solidFill>
              </a:rPr>
              <a:t>SAT </a:t>
            </a:r>
            <a:r>
              <a:rPr lang="en-US" dirty="0"/>
              <a:t>– administered </a:t>
            </a:r>
            <a:r>
              <a:rPr lang="en-US" dirty="0">
                <a:solidFill>
                  <a:schemeClr val="tx1"/>
                </a:solidFill>
              </a:rPr>
              <a:t>to all* students in 11th grade </a:t>
            </a:r>
          </a:p>
          <a:p>
            <a:pPr marL="1028700" lvl="1" indent="-342900"/>
            <a:r>
              <a:rPr lang="en-US" dirty="0" smtClean="0">
                <a:solidFill>
                  <a:schemeClr val="tx1"/>
                </a:solidFill>
              </a:rPr>
              <a:t>SAT </a:t>
            </a:r>
            <a:r>
              <a:rPr lang="en-US" dirty="0">
                <a:solidFill>
                  <a:schemeClr val="tx1"/>
                </a:solidFill>
              </a:rPr>
              <a:t>is the state’s selected College Entrance Exam</a:t>
            </a:r>
          </a:p>
          <a:p>
            <a:pPr marL="1028700" lvl="1" indent="-342900"/>
            <a:r>
              <a:rPr lang="en-US" dirty="0">
                <a:solidFill>
                  <a:schemeClr val="tx1"/>
                </a:solidFill>
              </a:rPr>
              <a:t>All Colorado state colleges accept the </a:t>
            </a:r>
            <a:r>
              <a:rPr lang="en-US" dirty="0" smtClean="0">
                <a:solidFill>
                  <a:schemeClr val="tx1"/>
                </a:solidFill>
              </a:rPr>
              <a:t>SAT</a:t>
            </a:r>
          </a:p>
          <a:p>
            <a:endParaRPr lang="en-US" sz="800" dirty="0" smtClean="0">
              <a:solidFill>
                <a:schemeClr val="tx1"/>
              </a:solidFill>
            </a:endParaRPr>
          </a:p>
          <a:p>
            <a:pPr marL="0" indent="0">
              <a:buNone/>
            </a:pPr>
            <a:r>
              <a:rPr lang="en-US" sz="2000" dirty="0" smtClean="0">
                <a:solidFill>
                  <a:schemeClr val="tx1"/>
                </a:solidFill>
                <a:latin typeface="+mn-lt"/>
              </a:rPr>
              <a:t>*</a:t>
            </a:r>
            <a:r>
              <a:rPr lang="en-US" sz="2000" dirty="0">
                <a:solidFill>
                  <a:schemeClr val="tx1"/>
                </a:solidFill>
                <a:latin typeface="+mn-lt"/>
              </a:rPr>
              <a:t>Students who participate in </a:t>
            </a:r>
            <a:r>
              <a:rPr lang="en-US" sz="2000" dirty="0" err="1">
                <a:solidFill>
                  <a:schemeClr val="tx1"/>
                </a:solidFill>
                <a:latin typeface="+mn-lt"/>
              </a:rPr>
              <a:t>CoAlt</a:t>
            </a:r>
            <a:r>
              <a:rPr lang="en-US" sz="2000" dirty="0">
                <a:solidFill>
                  <a:schemeClr val="tx1"/>
                </a:solidFill>
                <a:latin typeface="+mn-lt"/>
              </a:rPr>
              <a:t> </a:t>
            </a:r>
            <a:r>
              <a:rPr lang="en-US" sz="2000" dirty="0" smtClean="0">
                <a:solidFill>
                  <a:schemeClr val="tx1"/>
                </a:solidFill>
                <a:latin typeface="+mn-lt"/>
              </a:rPr>
              <a:t>take </a:t>
            </a:r>
            <a:r>
              <a:rPr lang="en-US" sz="2000" dirty="0">
                <a:solidFill>
                  <a:schemeClr val="tx1"/>
                </a:solidFill>
                <a:latin typeface="+mn-lt"/>
              </a:rPr>
              <a:t>the DLM </a:t>
            </a:r>
            <a:r>
              <a:rPr lang="en-US" sz="2000" dirty="0" smtClean="0">
                <a:solidFill>
                  <a:schemeClr val="tx1"/>
                </a:solidFill>
                <a:latin typeface="+mn-lt"/>
              </a:rPr>
              <a:t>ELA &amp; Math assessment instead </a:t>
            </a:r>
            <a:r>
              <a:rPr lang="en-US" sz="2000" dirty="0">
                <a:solidFill>
                  <a:schemeClr val="tx1"/>
                </a:solidFill>
                <a:latin typeface="+mn-lt"/>
              </a:rPr>
              <a:t>of </a:t>
            </a:r>
            <a:r>
              <a:rPr lang="en-US" sz="2000" dirty="0" smtClean="0">
                <a:solidFill>
                  <a:schemeClr val="tx1"/>
                </a:solidFill>
                <a:latin typeface="+mn-lt"/>
              </a:rPr>
              <a:t>PSAT/SAT</a:t>
            </a:r>
            <a:endParaRPr lang="en-US" sz="2000" dirty="0">
              <a:solidFill>
                <a:schemeClr val="tx1"/>
              </a:solidFill>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45</a:t>
            </a:fld>
            <a:endParaRPr lang="en-US" dirty="0"/>
          </a:p>
        </p:txBody>
      </p:sp>
    </p:spTree>
    <p:extLst>
      <p:ext uri="{BB962C8B-B14F-4D97-AF65-F5344CB8AC3E}">
        <p14:creationId xmlns:p14="http://schemas.microsoft.com/office/powerpoint/2010/main" val="24844396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solidFill>
                  <a:schemeClr val="tx1"/>
                </a:solidFill>
              </a:rPr>
              <a:t>Colorado PSAT and SAT</a:t>
            </a:r>
            <a:endParaRPr lang="en-US" sz="32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46</a:t>
            </a:fld>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3388191727"/>
              </p:ext>
            </p:extLst>
          </p:nvPr>
        </p:nvGraphicFramePr>
        <p:xfrm>
          <a:off x="523452" y="1772882"/>
          <a:ext cx="8097096" cy="3304085"/>
        </p:xfrm>
        <a:graphic>
          <a:graphicData uri="http://schemas.openxmlformats.org/drawingml/2006/table">
            <a:tbl>
              <a:tblPr firstRow="1" bandRow="1">
                <a:tableStyleId>{5C22544A-7EE6-4342-B048-85BDC9FD1C3A}</a:tableStyleId>
              </a:tblPr>
              <a:tblGrid>
                <a:gridCol w="1916430">
                  <a:extLst>
                    <a:ext uri="{9D8B030D-6E8A-4147-A177-3AD203B41FA5}">
                      <a16:colId xmlns="" xmlns:a16="http://schemas.microsoft.com/office/drawing/2014/main" val="20000"/>
                    </a:ext>
                  </a:extLst>
                </a:gridCol>
                <a:gridCol w="1735667">
                  <a:extLst>
                    <a:ext uri="{9D8B030D-6E8A-4147-A177-3AD203B41FA5}">
                      <a16:colId xmlns="" xmlns:a16="http://schemas.microsoft.com/office/drawing/2014/main" val="20001"/>
                    </a:ext>
                  </a:extLst>
                </a:gridCol>
                <a:gridCol w="4444999">
                  <a:extLst>
                    <a:ext uri="{9D8B030D-6E8A-4147-A177-3AD203B41FA5}">
                      <a16:colId xmlns="" xmlns:a16="http://schemas.microsoft.com/office/drawing/2014/main" val="20002"/>
                    </a:ext>
                  </a:extLst>
                </a:gridCol>
              </a:tblGrid>
              <a:tr h="315552">
                <a:tc>
                  <a:txBody>
                    <a:bodyPr/>
                    <a:lstStyle/>
                    <a:p>
                      <a:pPr marL="0" marR="0" algn="ctr">
                        <a:spcBef>
                          <a:spcPts val="0"/>
                        </a:spcBef>
                        <a:spcAft>
                          <a:spcPts val="0"/>
                        </a:spcAft>
                      </a:pPr>
                      <a:r>
                        <a:rPr lang="en-US" sz="2000" dirty="0" smtClean="0">
                          <a:effectLst/>
                        </a:rPr>
                        <a:t>Assessment</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smtClean="0">
                          <a:effectLst/>
                        </a:rPr>
                        <a:t>Grade Level</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smtClean="0">
                          <a:effectLst/>
                        </a:rPr>
                        <a:t>Administration Dates</a:t>
                      </a:r>
                      <a:endParaRPr lang="en-US" sz="2000"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0"/>
                  </a:ext>
                </a:extLst>
              </a:tr>
              <a:tr h="0">
                <a:tc>
                  <a:txBody>
                    <a:bodyPr/>
                    <a:lstStyle/>
                    <a:p>
                      <a:pPr marL="0" marR="0" algn="ctr">
                        <a:spcBef>
                          <a:spcPts val="0"/>
                        </a:spcBef>
                        <a:spcAft>
                          <a:spcPts val="0"/>
                        </a:spcAft>
                      </a:pPr>
                      <a:endParaRPr lang="en-US" sz="400" dirty="0" smtClean="0">
                        <a:effectLst/>
                      </a:endParaRPr>
                    </a:p>
                  </a:txBody>
                  <a:tcPr marL="68580" marR="68580" marT="0" marB="0" anchor="ctr"/>
                </a:tc>
                <a:tc>
                  <a:txBody>
                    <a:bodyPr/>
                    <a:lstStyle/>
                    <a:p>
                      <a:pPr marL="0" marR="0" algn="ctr">
                        <a:spcBef>
                          <a:spcPts val="0"/>
                        </a:spcBef>
                        <a:spcAft>
                          <a:spcPts val="0"/>
                        </a:spcAft>
                      </a:pPr>
                      <a:endParaRPr lang="en-US" sz="400" b="1" dirty="0">
                        <a:solidFill>
                          <a:schemeClr val="tx1">
                            <a:lumMod val="50000"/>
                          </a:schemeClr>
                        </a:solidFill>
                        <a:effectLst/>
                        <a:latin typeface="Calibri"/>
                        <a:ea typeface="Calibri"/>
                        <a:cs typeface="Times New Roman"/>
                      </a:endParaRPr>
                    </a:p>
                  </a:txBody>
                  <a:tcPr marL="68580" marR="68580" marT="0" marB="0" anchor="ctr"/>
                </a:tc>
                <a:tc>
                  <a:txBody>
                    <a:bodyPr/>
                    <a:lstStyle/>
                    <a:p>
                      <a:pPr algn="ctr"/>
                      <a:endParaRPr lang="en-US" sz="400" b="0" i="0" kern="1200" dirty="0">
                        <a:solidFill>
                          <a:srgbClr val="000000"/>
                        </a:solidFill>
                        <a:effectLst/>
                        <a:latin typeface="+mn-lt"/>
                        <a:ea typeface="+mn-ea"/>
                        <a:cs typeface="+mn-cs"/>
                      </a:endParaRPr>
                    </a:p>
                  </a:txBody>
                  <a:tcPr marL="0" marR="0" marT="0" marB="0" anchor="ctr"/>
                </a:tc>
                <a:extLst>
                  <a:ext uri="{0D108BD9-81ED-4DB2-BD59-A6C34878D82A}">
                    <a16:rowId xmlns="" xmlns:a16="http://schemas.microsoft.com/office/drawing/2014/main" val="10001"/>
                  </a:ext>
                </a:extLst>
              </a:tr>
              <a:tr h="1436914">
                <a:tc>
                  <a:txBody>
                    <a:bodyPr/>
                    <a:lstStyle/>
                    <a:p>
                      <a:pPr marL="0" marR="0" algn="ctr">
                        <a:spcBef>
                          <a:spcPts val="0"/>
                        </a:spcBef>
                        <a:spcAft>
                          <a:spcPts val="0"/>
                        </a:spcAft>
                      </a:pPr>
                      <a:r>
                        <a:rPr lang="en-US" sz="1800" dirty="0" smtClean="0">
                          <a:effectLst/>
                        </a:rPr>
                        <a:t>PSAT 8/9</a:t>
                      </a:r>
                    </a:p>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PSAT 10</a:t>
                      </a:r>
                      <a:endParaRPr lang="en-US" sz="1800" dirty="0" smtClean="0">
                        <a:effectLst/>
                        <a:latin typeface="+mn-lt"/>
                      </a:endParaRPr>
                    </a:p>
                  </a:txBody>
                  <a:tcPr marL="68580" marR="68580" marT="0" marB="0" anchor="ctr"/>
                </a:tc>
                <a:tc>
                  <a:txBody>
                    <a:bodyPr/>
                    <a:lstStyle/>
                    <a:p>
                      <a:pPr marL="0" marR="0" algn="ctr">
                        <a:spcBef>
                          <a:spcPts val="0"/>
                        </a:spcBef>
                        <a:spcAft>
                          <a:spcPts val="0"/>
                        </a:spcAft>
                      </a:pPr>
                      <a:r>
                        <a:rPr lang="en-US" sz="1800" dirty="0" smtClean="0">
                          <a:effectLst/>
                        </a:rPr>
                        <a:t>Grade 9</a:t>
                      </a:r>
                    </a:p>
                    <a:p>
                      <a:pPr marL="0" marR="0" algn="ctr">
                        <a:spcBef>
                          <a:spcPts val="0"/>
                        </a:spcBef>
                        <a:spcAft>
                          <a:spcPts val="0"/>
                        </a:spcAft>
                      </a:pPr>
                      <a:endParaRPr lang="en-US" sz="1800" dirty="0">
                        <a:effectLst/>
                      </a:endParaRPr>
                    </a:p>
                    <a:p>
                      <a:pPr marL="0" marR="0" algn="ctr">
                        <a:spcBef>
                          <a:spcPts val="0"/>
                        </a:spcBef>
                        <a:spcAft>
                          <a:spcPts val="0"/>
                        </a:spcAft>
                      </a:pPr>
                      <a:r>
                        <a:rPr lang="en-US" sz="1800" dirty="0" smtClean="0">
                          <a:effectLst/>
                        </a:rPr>
                        <a:t>Grade 10</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sz="1800" kern="1200" dirty="0" smtClean="0">
                          <a:effectLst/>
                        </a:rPr>
                        <a:t>April 14, 15</a:t>
                      </a:r>
                      <a:r>
                        <a:rPr lang="en-US" sz="1800" kern="1200" baseline="0" dirty="0" smtClean="0">
                          <a:effectLst/>
                        </a:rPr>
                        <a:t> or </a:t>
                      </a:r>
                      <a:r>
                        <a:rPr lang="en-US" sz="1800" kern="1200" dirty="0" smtClean="0">
                          <a:effectLst/>
                        </a:rPr>
                        <a:t>16, 2020*</a:t>
                      </a:r>
                    </a:p>
                    <a:p>
                      <a:pPr algn="ctr"/>
                      <a:r>
                        <a:rPr lang="en-US" sz="1800" kern="1200" dirty="0" smtClean="0">
                          <a:effectLst/>
                        </a:rPr>
                        <a:t>April 28 or 29, 2020: Make-up window</a:t>
                      </a:r>
                    </a:p>
                    <a:p>
                      <a:pPr algn="ctr"/>
                      <a:r>
                        <a:rPr lang="en-US" sz="1800" kern="1200" dirty="0" smtClean="0">
                          <a:effectLst/>
                        </a:rPr>
                        <a:t>April 14 -</a:t>
                      </a:r>
                      <a:r>
                        <a:rPr lang="en-US" sz="1800" kern="1200" baseline="0" dirty="0" smtClean="0">
                          <a:effectLst/>
                        </a:rPr>
                        <a:t> 21, 2020: Accommodations window</a:t>
                      </a:r>
                      <a:endParaRPr lang="en-US" sz="1800" b="0" i="0" kern="1200" dirty="0">
                        <a:solidFill>
                          <a:schemeClr val="tx1"/>
                        </a:solidFill>
                        <a:effectLst/>
                        <a:latin typeface="+mn-lt"/>
                        <a:ea typeface="+mn-ea"/>
                        <a:cs typeface="+mn-cs"/>
                      </a:endParaRPr>
                    </a:p>
                  </a:txBody>
                  <a:tcPr marL="0" marR="0" marT="0" marB="0" anchor="ctr"/>
                </a:tc>
                <a:extLst>
                  <a:ext uri="{0D108BD9-81ED-4DB2-BD59-A6C34878D82A}">
                    <a16:rowId xmlns="" xmlns:a16="http://schemas.microsoft.com/office/drawing/2014/main" val="10002"/>
                  </a:ext>
                </a:extLst>
              </a:tr>
              <a:tr h="1490659">
                <a:tc>
                  <a:txBody>
                    <a:bodyPr/>
                    <a:lstStyle/>
                    <a:p>
                      <a:pPr marL="0" marR="0" algn="ctr">
                        <a:spcBef>
                          <a:spcPts val="0"/>
                        </a:spcBef>
                        <a:spcAft>
                          <a:spcPts val="0"/>
                        </a:spcAft>
                      </a:pPr>
                      <a:r>
                        <a:rPr lang="en-US" sz="1800" dirty="0" smtClean="0">
                          <a:effectLst/>
                        </a:rPr>
                        <a:t>SAT</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1800" dirty="0" smtClean="0">
                          <a:effectLst/>
                        </a:rPr>
                        <a:t>Grade 11</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sz="1800" kern="1200" dirty="0" smtClean="0">
                          <a:effectLst/>
                        </a:rPr>
                        <a:t>April 14, 2020</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effectLst/>
                        </a:rPr>
                        <a:t>April 28, 2020: Make-up test date</a:t>
                      </a:r>
                    </a:p>
                    <a:p>
                      <a:pPr algn="ctr" fontAlgn="t"/>
                      <a:r>
                        <a:rPr lang="en-US" sz="1800" dirty="0" smtClean="0">
                          <a:effectLst/>
                        </a:rPr>
                        <a:t>April 14 - 17, 2020: Accommodations window </a:t>
                      </a:r>
                      <a:endParaRPr lang="en-US" sz="1800" dirty="0" smtClean="0">
                        <a:solidFill>
                          <a:schemeClr val="tx1"/>
                        </a:solidFill>
                        <a:effectLst/>
                      </a:endParaRPr>
                    </a:p>
                  </a:txBody>
                  <a:tcPr marL="0" marR="0" marT="0" marB="0" anchor="ctr"/>
                </a:tc>
                <a:extLst>
                  <a:ext uri="{0D108BD9-81ED-4DB2-BD59-A6C34878D82A}">
                    <a16:rowId xmlns="" xmlns:a16="http://schemas.microsoft.com/office/drawing/2014/main" val="10003"/>
                  </a:ext>
                </a:extLst>
              </a:tr>
            </a:tbl>
          </a:graphicData>
        </a:graphic>
      </p:graphicFrame>
      <p:sp>
        <p:nvSpPr>
          <p:cNvPr id="3" name="TextBox 2"/>
          <p:cNvSpPr txBox="1"/>
          <p:nvPr/>
        </p:nvSpPr>
        <p:spPr>
          <a:xfrm>
            <a:off x="1054443" y="5305168"/>
            <a:ext cx="6054811" cy="646331"/>
          </a:xfrm>
          <a:prstGeom prst="rect">
            <a:avLst/>
          </a:prstGeom>
          <a:noFill/>
        </p:spPr>
        <p:txBody>
          <a:bodyPr wrap="square" rtlCol="0">
            <a:spAutoFit/>
          </a:bodyPr>
          <a:lstStyle/>
          <a:p>
            <a:r>
              <a:rPr lang="en-US" dirty="0" smtClean="0"/>
              <a:t>*</a:t>
            </a:r>
            <a:r>
              <a:rPr lang="en-US" dirty="0" smtClean="0">
                <a:solidFill>
                  <a:srgbClr val="000000"/>
                </a:solidFill>
              </a:rPr>
              <a:t>District </a:t>
            </a:r>
            <a:r>
              <a:rPr lang="en-US" dirty="0">
                <a:solidFill>
                  <a:srgbClr val="000000"/>
                </a:solidFill>
              </a:rPr>
              <a:t>choice for initial test date</a:t>
            </a:r>
          </a:p>
          <a:p>
            <a:endParaRPr lang="en-US" dirty="0"/>
          </a:p>
        </p:txBody>
      </p:sp>
    </p:spTree>
    <p:extLst>
      <p:ext uri="{BB962C8B-B14F-4D97-AF65-F5344CB8AC3E}">
        <p14:creationId xmlns:p14="http://schemas.microsoft.com/office/powerpoint/2010/main" val="2225040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Colorado PSAT and SAT</a:t>
            </a:r>
            <a:endParaRPr lang="en-US" sz="3200" dirty="0">
              <a:solidFill>
                <a:schemeClr val="tx1"/>
              </a:solidFill>
            </a:endParaRPr>
          </a:p>
        </p:txBody>
      </p:sp>
      <p:sp>
        <p:nvSpPr>
          <p:cNvPr id="3" name="Content Placeholder 2"/>
          <p:cNvSpPr>
            <a:spLocks noGrp="1"/>
          </p:cNvSpPr>
          <p:nvPr>
            <p:ph idx="1"/>
          </p:nvPr>
        </p:nvSpPr>
        <p:spPr>
          <a:xfrm>
            <a:off x="274320" y="1335024"/>
            <a:ext cx="8581813" cy="5236692"/>
          </a:xfrm>
        </p:spPr>
        <p:txBody>
          <a:bodyPr>
            <a:normAutofit/>
          </a:bodyPr>
          <a:lstStyle/>
          <a:p>
            <a:pPr marL="342900" indent="-342900">
              <a:buFont typeface="Arial" panose="020B0604020202020204" pitchFamily="34" charset="0"/>
              <a:buChar char="•"/>
            </a:pPr>
            <a:r>
              <a:rPr lang="en-US" dirty="0">
                <a:solidFill>
                  <a:schemeClr val="tx1"/>
                </a:solidFill>
                <a:latin typeface="+mn-lt"/>
              </a:rPr>
              <a:t>SAT with and without Essay will be administered during the school day</a:t>
            </a:r>
          </a:p>
          <a:p>
            <a:pPr marL="914400" lvl="1" indent="-342900"/>
            <a:r>
              <a:rPr lang="en-US" dirty="0" smtClean="0">
                <a:solidFill>
                  <a:schemeClr val="tx1"/>
                </a:solidFill>
              </a:rPr>
              <a:t>Taking the optional SAT Essay is a </a:t>
            </a:r>
            <a:r>
              <a:rPr lang="en-US" dirty="0" smtClean="0"/>
              <a:t>student choice</a:t>
            </a:r>
          </a:p>
          <a:p>
            <a:pPr marL="914400" lvl="1" indent="-342900"/>
            <a:r>
              <a:rPr lang="en-US" dirty="0" smtClean="0">
                <a:solidFill>
                  <a:schemeClr val="tx1"/>
                </a:solidFill>
              </a:rPr>
              <a:t>Students </a:t>
            </a:r>
            <a:r>
              <a:rPr lang="en-US" dirty="0">
                <a:solidFill>
                  <a:schemeClr val="tx1"/>
                </a:solidFill>
              </a:rPr>
              <a:t>will have the opportunity to sign up for the essay after winter break</a:t>
            </a:r>
          </a:p>
          <a:p>
            <a:pPr marL="342900" indent="-342900">
              <a:buFont typeface="Arial" panose="020B0604020202020204" pitchFamily="34" charset="0"/>
              <a:buChar char="•"/>
            </a:pPr>
            <a:r>
              <a:rPr lang="en-US" dirty="0">
                <a:solidFill>
                  <a:schemeClr val="tx1"/>
                </a:solidFill>
                <a:latin typeface="+mn-lt"/>
              </a:rPr>
              <a:t>Online schools for PSAT</a:t>
            </a:r>
          </a:p>
          <a:p>
            <a:pPr marL="914400" lvl="1" indent="-342900"/>
            <a:r>
              <a:rPr lang="en-US" dirty="0">
                <a:solidFill>
                  <a:schemeClr val="tx1"/>
                </a:solidFill>
                <a:latin typeface="+mn-lt"/>
              </a:rPr>
              <a:t>Will need to establish a testing center for </a:t>
            </a:r>
            <a:r>
              <a:rPr lang="en-US" dirty="0" smtClean="0">
                <a:solidFill>
                  <a:schemeClr val="tx1"/>
                </a:solidFill>
                <a:latin typeface="+mn-lt"/>
              </a:rPr>
              <a:t>9</a:t>
            </a:r>
            <a:r>
              <a:rPr lang="en-US" baseline="30000" dirty="0" smtClean="0">
                <a:solidFill>
                  <a:schemeClr val="tx1"/>
                </a:solidFill>
                <a:latin typeface="+mn-lt"/>
              </a:rPr>
              <a:t>th</a:t>
            </a:r>
            <a:r>
              <a:rPr lang="en-US" dirty="0" smtClean="0">
                <a:solidFill>
                  <a:schemeClr val="tx1"/>
                </a:solidFill>
                <a:latin typeface="+mn-lt"/>
              </a:rPr>
              <a:t> and 10</a:t>
            </a:r>
            <a:r>
              <a:rPr lang="en-US" baseline="30000" dirty="0" smtClean="0">
                <a:solidFill>
                  <a:schemeClr val="tx1"/>
                </a:solidFill>
                <a:latin typeface="+mn-lt"/>
              </a:rPr>
              <a:t>th</a:t>
            </a:r>
            <a:r>
              <a:rPr lang="en-US" dirty="0" smtClean="0">
                <a:solidFill>
                  <a:schemeClr val="tx1"/>
                </a:solidFill>
                <a:latin typeface="+mn-lt"/>
              </a:rPr>
              <a:t> grade students </a:t>
            </a:r>
            <a:r>
              <a:rPr lang="en-US" dirty="0">
                <a:solidFill>
                  <a:schemeClr val="tx1"/>
                </a:solidFill>
                <a:latin typeface="+mn-lt"/>
              </a:rPr>
              <a:t>to test</a:t>
            </a:r>
          </a:p>
          <a:p>
            <a:pPr marL="342900" indent="-342900">
              <a:buFont typeface="Arial" panose="020B0604020202020204" pitchFamily="34" charset="0"/>
              <a:buChar char="•"/>
            </a:pPr>
            <a:r>
              <a:rPr lang="en-US" dirty="0">
                <a:solidFill>
                  <a:schemeClr val="tx1"/>
                </a:solidFill>
                <a:latin typeface="+mn-lt"/>
              </a:rPr>
              <a:t>Online schools for SAT</a:t>
            </a:r>
          </a:p>
          <a:p>
            <a:pPr marL="914400" lvl="1" indent="-342900"/>
            <a:r>
              <a:rPr lang="en-US" dirty="0">
                <a:solidFill>
                  <a:schemeClr val="tx1"/>
                </a:solidFill>
              </a:rPr>
              <a:t>Can establish a testing center for </a:t>
            </a:r>
            <a:r>
              <a:rPr lang="en-US" dirty="0" smtClean="0">
                <a:solidFill>
                  <a:schemeClr val="tx1"/>
                </a:solidFill>
              </a:rPr>
              <a:t>11</a:t>
            </a:r>
            <a:r>
              <a:rPr lang="en-US" baseline="30000" dirty="0" smtClean="0">
                <a:solidFill>
                  <a:schemeClr val="tx1"/>
                </a:solidFill>
              </a:rPr>
              <a:t>th</a:t>
            </a:r>
            <a:r>
              <a:rPr lang="en-US" dirty="0" smtClean="0">
                <a:solidFill>
                  <a:schemeClr val="tx1"/>
                </a:solidFill>
              </a:rPr>
              <a:t> grade students </a:t>
            </a:r>
            <a:r>
              <a:rPr lang="en-US" dirty="0">
                <a:solidFill>
                  <a:schemeClr val="tx1"/>
                </a:solidFill>
              </a:rPr>
              <a:t>to </a:t>
            </a:r>
            <a:r>
              <a:rPr lang="en-US" dirty="0" smtClean="0">
                <a:solidFill>
                  <a:schemeClr val="tx1"/>
                </a:solidFill>
              </a:rPr>
              <a:t>test</a:t>
            </a:r>
            <a:endParaRPr lang="en-US" dirty="0">
              <a:solidFill>
                <a:schemeClr val="tx1"/>
              </a:solidFill>
            </a:endParaRPr>
          </a:p>
          <a:p>
            <a:pPr marL="914400" lvl="1" indent="-342900"/>
            <a:r>
              <a:rPr lang="en-US" dirty="0">
                <a:solidFill>
                  <a:schemeClr val="tx1"/>
                </a:solidFill>
              </a:rPr>
              <a:t>May provide a voucher for </a:t>
            </a:r>
            <a:r>
              <a:rPr lang="en-US" dirty="0" smtClean="0">
                <a:solidFill>
                  <a:schemeClr val="tx1"/>
                </a:solidFill>
              </a:rPr>
              <a:t>11</a:t>
            </a:r>
            <a:r>
              <a:rPr lang="en-US" baseline="30000" dirty="0" smtClean="0">
                <a:solidFill>
                  <a:schemeClr val="tx1"/>
                </a:solidFill>
              </a:rPr>
              <a:t>th</a:t>
            </a:r>
            <a:r>
              <a:rPr lang="en-US" dirty="0" smtClean="0">
                <a:solidFill>
                  <a:schemeClr val="tx1"/>
                </a:solidFill>
              </a:rPr>
              <a:t> grade students </a:t>
            </a:r>
            <a:r>
              <a:rPr lang="en-US" dirty="0">
                <a:solidFill>
                  <a:schemeClr val="tx1"/>
                </a:solidFill>
              </a:rPr>
              <a:t>to test on </a:t>
            </a:r>
            <a:r>
              <a:rPr lang="en-US" dirty="0" smtClean="0">
                <a:solidFill>
                  <a:schemeClr val="tx1"/>
                </a:solidFill>
              </a:rPr>
              <a:t>the national SAT test date on </a:t>
            </a:r>
            <a:r>
              <a:rPr lang="en-US" dirty="0" smtClean="0">
                <a:solidFill>
                  <a:srgbClr val="488BC9"/>
                </a:solidFill>
              </a:rPr>
              <a:t>March 14</a:t>
            </a:r>
            <a:r>
              <a:rPr lang="en-US" baseline="30000" dirty="0" smtClean="0">
                <a:solidFill>
                  <a:srgbClr val="488BC9"/>
                </a:solidFill>
              </a:rPr>
              <a:t>th</a:t>
            </a:r>
            <a:endParaRPr lang="en-US" dirty="0" smtClean="0">
              <a:solidFill>
                <a:srgbClr val="488BC9"/>
              </a:solidFill>
            </a:endParaRPr>
          </a:p>
          <a:p>
            <a:pPr marL="1371600" lvl="2" indent="-342900"/>
            <a:r>
              <a:rPr lang="en-US" sz="2000" dirty="0"/>
              <a:t>W</a:t>
            </a:r>
            <a:r>
              <a:rPr lang="en-US" sz="2000" dirty="0" smtClean="0"/>
              <a:t>ill need to establish a testing center for the make-up date in April</a:t>
            </a: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47</a:t>
            </a:fld>
            <a:endParaRPr lang="en-US" dirty="0"/>
          </a:p>
        </p:txBody>
      </p:sp>
    </p:spTree>
    <p:extLst>
      <p:ext uri="{BB962C8B-B14F-4D97-AF65-F5344CB8AC3E}">
        <p14:creationId xmlns:p14="http://schemas.microsoft.com/office/powerpoint/2010/main" val="21674991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10940" cy="756418"/>
          </a:xfrm>
        </p:spPr>
        <p:txBody>
          <a:bodyPr anchor="ctr">
            <a:noAutofit/>
          </a:bodyPr>
          <a:lstStyle/>
          <a:p>
            <a:r>
              <a:rPr lang="en-US" sz="3200" dirty="0" smtClean="0">
                <a:solidFill>
                  <a:schemeClr val="tx1"/>
                </a:solidFill>
              </a:rPr>
              <a:t>Colorado PSAT and SAT Accommodations</a:t>
            </a:r>
            <a:endParaRPr lang="en-US" sz="3200" dirty="0">
              <a:solidFill>
                <a:schemeClr val="tx1"/>
              </a:solidFill>
            </a:endParaRPr>
          </a:p>
        </p:txBody>
      </p:sp>
      <p:sp>
        <p:nvSpPr>
          <p:cNvPr id="5" name="Content Placeholder 4"/>
          <p:cNvSpPr>
            <a:spLocks noGrp="1"/>
          </p:cNvSpPr>
          <p:nvPr>
            <p:ph idx="1"/>
          </p:nvPr>
        </p:nvSpPr>
        <p:spPr>
          <a:xfrm>
            <a:off x="274321" y="1463039"/>
            <a:ext cx="8581812" cy="5057401"/>
          </a:xfrm>
        </p:spPr>
        <p:txBody>
          <a:bodyPr>
            <a:normAutofit fontScale="92500"/>
          </a:bodyPr>
          <a:lstStyle/>
          <a:p>
            <a:pPr marL="342900" indent="-342900">
              <a:buFont typeface="Arial" panose="020B0604020202020204" pitchFamily="34" charset="0"/>
              <a:buChar char="•"/>
            </a:pPr>
            <a:r>
              <a:rPr lang="en-US" dirty="0">
                <a:solidFill>
                  <a:schemeClr val="tx1"/>
                </a:solidFill>
              </a:rPr>
              <a:t>Students who tested using College Board-approved accommodations for the PSAT or AP exams last year continue to be approved for </a:t>
            </a:r>
            <a:r>
              <a:rPr lang="en-US" dirty="0" smtClean="0">
                <a:solidFill>
                  <a:schemeClr val="tx1"/>
                </a:solidFill>
              </a:rPr>
              <a:t>2020*</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dirty="0" smtClean="0">
                <a:solidFill>
                  <a:schemeClr val="tx1"/>
                </a:solidFill>
              </a:rPr>
              <a:t>Accommodations requests must be submitted for </a:t>
            </a:r>
          </a:p>
          <a:p>
            <a:pPr marL="1028700" lvl="1" indent="-342900"/>
            <a:r>
              <a:rPr lang="en-US" sz="1900" dirty="0" smtClean="0">
                <a:solidFill>
                  <a:schemeClr val="tx1"/>
                </a:solidFill>
              </a:rPr>
              <a:t>9</a:t>
            </a:r>
            <a:r>
              <a:rPr lang="en-US" sz="1900" baseline="30000" dirty="0" smtClean="0">
                <a:solidFill>
                  <a:schemeClr val="tx1"/>
                </a:solidFill>
              </a:rPr>
              <a:t>th</a:t>
            </a:r>
            <a:r>
              <a:rPr lang="en-US" sz="1900" dirty="0" smtClean="0">
                <a:solidFill>
                  <a:schemeClr val="tx1"/>
                </a:solidFill>
              </a:rPr>
              <a:t> grade students</a:t>
            </a:r>
          </a:p>
          <a:p>
            <a:pPr marL="1028700" lvl="1" indent="-342900"/>
            <a:r>
              <a:rPr lang="en-US" sz="1900" dirty="0"/>
              <a:t>S</a:t>
            </a:r>
            <a:r>
              <a:rPr lang="en-US" sz="1900" dirty="0" smtClean="0">
                <a:solidFill>
                  <a:schemeClr val="tx1"/>
                </a:solidFill>
              </a:rPr>
              <a:t>tudents whose accommodation needs have changed</a:t>
            </a:r>
          </a:p>
          <a:p>
            <a:pPr marL="1028700" lvl="1" indent="-342900"/>
            <a:r>
              <a:rPr lang="en-US" sz="1900" dirty="0"/>
              <a:t>S</a:t>
            </a:r>
            <a:r>
              <a:rPr lang="en-US" sz="1900" dirty="0" smtClean="0">
                <a:solidFill>
                  <a:schemeClr val="tx1"/>
                </a:solidFill>
              </a:rPr>
              <a:t>tudents who have not been previously approved by the College Board for testing accommodations</a:t>
            </a:r>
          </a:p>
          <a:p>
            <a:pPr marL="342900" indent="-342900">
              <a:buFont typeface="Arial" panose="020B0604020202020204" pitchFamily="34" charset="0"/>
              <a:buChar char="•"/>
            </a:pPr>
            <a:endParaRPr lang="en-US" sz="800" dirty="0" smtClean="0">
              <a:solidFill>
                <a:schemeClr val="tx1"/>
              </a:solidFill>
            </a:endParaRPr>
          </a:p>
          <a:p>
            <a:pPr marL="342900" indent="-342900">
              <a:buFont typeface="Arial" panose="020B0604020202020204" pitchFamily="34" charset="0"/>
              <a:buChar char="•"/>
            </a:pPr>
            <a:r>
              <a:rPr lang="en-US" dirty="0" smtClean="0">
                <a:solidFill>
                  <a:schemeClr val="tx1"/>
                </a:solidFill>
              </a:rPr>
              <a:t>State-allowed </a:t>
            </a:r>
            <a:r>
              <a:rPr lang="en-US" dirty="0">
                <a:solidFill>
                  <a:schemeClr val="tx1"/>
                </a:solidFill>
              </a:rPr>
              <a:t>accommodations must be requested and approved each </a:t>
            </a:r>
            <a:r>
              <a:rPr lang="en-US" dirty="0" smtClean="0">
                <a:solidFill>
                  <a:schemeClr val="tx1"/>
                </a:solidFill>
              </a:rPr>
              <a:t>year</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dirty="0">
                <a:solidFill>
                  <a:schemeClr val="tx1"/>
                </a:solidFill>
              </a:rPr>
              <a:t>College Board braille assessments will be offered in </a:t>
            </a:r>
            <a:r>
              <a:rPr lang="en-US" dirty="0" smtClean="0">
                <a:solidFill>
                  <a:schemeClr val="tx1"/>
                </a:solidFill>
              </a:rPr>
              <a:t>UEB and UEB with Nemeth for math only</a:t>
            </a:r>
          </a:p>
          <a:p>
            <a:endParaRPr lang="en-US" sz="800" dirty="0" smtClean="0">
              <a:solidFill>
                <a:schemeClr val="tx1"/>
              </a:solidFill>
            </a:endParaRPr>
          </a:p>
          <a:p>
            <a:pPr marL="0" indent="0">
              <a:buNone/>
            </a:pPr>
            <a:r>
              <a:rPr lang="en-US" sz="2000" dirty="0" smtClean="0">
                <a:solidFill>
                  <a:schemeClr val="tx1"/>
                </a:solidFill>
              </a:rPr>
              <a:t>	*No </a:t>
            </a:r>
            <a:r>
              <a:rPr lang="en-US" sz="2000" dirty="0">
                <a:solidFill>
                  <a:schemeClr val="tx1"/>
                </a:solidFill>
              </a:rPr>
              <a:t>changes to student </a:t>
            </a:r>
            <a:r>
              <a:rPr lang="en-US" sz="2000" dirty="0" smtClean="0">
                <a:solidFill>
                  <a:schemeClr val="tx1"/>
                </a:solidFill>
              </a:rPr>
              <a:t>situation</a:t>
            </a: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48</a:t>
            </a:fld>
            <a:endParaRPr lang="en-US" dirty="0"/>
          </a:p>
        </p:txBody>
      </p:sp>
    </p:spTree>
    <p:extLst>
      <p:ext uri="{BB962C8B-B14F-4D97-AF65-F5344CB8AC3E}">
        <p14:creationId xmlns:p14="http://schemas.microsoft.com/office/powerpoint/2010/main" val="11106065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742680" cy="710141"/>
          </a:xfrm>
        </p:spPr>
        <p:txBody>
          <a:bodyPr>
            <a:noAutofit/>
          </a:bodyPr>
          <a:lstStyle/>
          <a:p>
            <a:r>
              <a:rPr lang="en-US" sz="3200" dirty="0" smtClean="0">
                <a:solidFill>
                  <a:schemeClr val="tx1"/>
                </a:solidFill>
              </a:rPr>
              <a:t>Some Differences Between CMAS and PSAT/SAT in Colorado</a:t>
            </a:r>
            <a:endParaRPr lang="en-US" sz="3200" dirty="0">
              <a:solidFill>
                <a:schemeClr val="tx1"/>
              </a:solidFill>
            </a:endParaRPr>
          </a:p>
        </p:txBody>
      </p:sp>
      <p:sp>
        <p:nvSpPr>
          <p:cNvPr id="3" name="Content Placeholder 2"/>
          <p:cNvSpPr>
            <a:spLocks noGrp="1"/>
          </p:cNvSpPr>
          <p:nvPr>
            <p:ph idx="1"/>
          </p:nvPr>
        </p:nvSpPr>
        <p:spPr>
          <a:xfrm>
            <a:off x="274321" y="1392195"/>
            <a:ext cx="8581812" cy="5329281"/>
          </a:xfrm>
        </p:spPr>
        <p:txBody>
          <a:bodyPr>
            <a:noAutofit/>
          </a:bodyPr>
          <a:lstStyle/>
          <a:p>
            <a:r>
              <a:rPr lang="en-US" dirty="0" smtClean="0">
                <a:solidFill>
                  <a:schemeClr val="tx1"/>
                </a:solidFill>
              </a:rPr>
              <a:t>Home Schooled Students</a:t>
            </a:r>
          </a:p>
          <a:p>
            <a:pPr marL="457200" indent="-457200">
              <a:buFont typeface="Arial" panose="020B0604020202020204" pitchFamily="34" charset="0"/>
              <a:buChar char="•"/>
            </a:pPr>
            <a:r>
              <a:rPr lang="en-US" sz="1800" dirty="0" smtClean="0">
                <a:solidFill>
                  <a:schemeClr val="tx1"/>
                </a:solidFill>
              </a:rPr>
              <a:t>Home schooled students are permitted to take CMAS, but are NOT permitted to take the state sponsored PSAT or SAT (see C.R.S. 22-7-1006.3(9)(b))  </a:t>
            </a:r>
          </a:p>
          <a:p>
            <a:pPr marL="457200" indent="-457200">
              <a:buFont typeface="Arial" panose="020B0604020202020204" pitchFamily="34" charset="0"/>
              <a:buChar char="•"/>
            </a:pPr>
            <a:r>
              <a:rPr lang="en-US" sz="1800" dirty="0" smtClean="0">
                <a:solidFill>
                  <a:schemeClr val="tx1"/>
                </a:solidFill>
              </a:rPr>
              <a:t>Full-time home school students who contact the school or district should be directed to take the PSAT or SAT on a national (Saturday) test date at their own expense</a:t>
            </a:r>
            <a:endParaRPr lang="en-US" sz="2000" dirty="0">
              <a:solidFill>
                <a:schemeClr val="tx1"/>
              </a:solidFill>
            </a:endParaRPr>
          </a:p>
          <a:p>
            <a:r>
              <a:rPr lang="en-US" dirty="0" smtClean="0">
                <a:solidFill>
                  <a:schemeClr val="tx1"/>
                </a:solidFill>
              </a:rPr>
              <a:t>Transcripts</a:t>
            </a:r>
          </a:p>
          <a:p>
            <a:pPr marL="457200" indent="-457200">
              <a:buFont typeface="Arial" panose="020B0604020202020204" pitchFamily="34" charset="0"/>
              <a:buChar char="•"/>
            </a:pPr>
            <a:r>
              <a:rPr lang="en-US" sz="1800" dirty="0" smtClean="0">
                <a:solidFill>
                  <a:schemeClr val="tx1"/>
                </a:solidFill>
              </a:rPr>
              <a:t>Colorado Statute C.R.S. 22-7-1016(2)(b) requires each </a:t>
            </a:r>
            <a:r>
              <a:rPr lang="en-US" sz="1800" dirty="0">
                <a:solidFill>
                  <a:schemeClr val="tx1"/>
                </a:solidFill>
              </a:rPr>
              <a:t>h</a:t>
            </a:r>
            <a:r>
              <a:rPr lang="en-US" sz="1800" dirty="0" smtClean="0">
                <a:solidFill>
                  <a:schemeClr val="tx1"/>
                </a:solidFill>
              </a:rPr>
              <a:t>igh school student’s final transcript include their performance on the state sponsored college entrance exam (the SAT)</a:t>
            </a:r>
          </a:p>
          <a:p>
            <a:pPr marL="457200" indent="-457200">
              <a:buFont typeface="Arial" panose="020B0604020202020204" pitchFamily="34" charset="0"/>
              <a:buChar char="•"/>
            </a:pPr>
            <a:r>
              <a:rPr lang="en-US" sz="1800" dirty="0" smtClean="0">
                <a:solidFill>
                  <a:schemeClr val="tx1"/>
                </a:solidFill>
              </a:rPr>
              <a:t>Some districts choose to also include PSAT scores from grades 9 and 10 as well. CDE encourages districts to consult with local legal counsel with any questions regarding this section of statute.</a:t>
            </a:r>
          </a:p>
          <a:p>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49</a:t>
            </a:fld>
            <a:endParaRPr lang="en-US" dirty="0"/>
          </a:p>
        </p:txBody>
      </p:sp>
    </p:spTree>
    <p:extLst>
      <p:ext uri="{BB962C8B-B14F-4D97-AF65-F5344CB8AC3E}">
        <p14:creationId xmlns:p14="http://schemas.microsoft.com/office/powerpoint/2010/main" val="3369928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Autofit/>
          </a:bodyPr>
          <a:lstStyle/>
          <a:p>
            <a:r>
              <a:rPr lang="en-US" sz="3200" dirty="0" smtClean="0">
                <a:solidFill>
                  <a:schemeClr val="tx1"/>
                </a:solidFill>
              </a:rPr>
              <a:t>Colorado Assessments</a:t>
            </a:r>
            <a:endParaRPr lang="en-US" sz="3200" dirty="0">
              <a:solidFill>
                <a:schemeClr val="tx1"/>
              </a:solidFill>
            </a:endParaRPr>
          </a:p>
        </p:txBody>
      </p:sp>
      <p:sp>
        <p:nvSpPr>
          <p:cNvPr id="5" name="Slide Number Placeholder 4"/>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a:t>
            </a:fld>
            <a:endParaRPr lang="en-US" dirty="0"/>
          </a:p>
        </p:txBody>
      </p:sp>
      <p:sp>
        <p:nvSpPr>
          <p:cNvPr id="6" name="Text Box 2"/>
          <p:cNvSpPr txBox="1">
            <a:spLocks noChangeArrowheads="1"/>
          </p:cNvSpPr>
          <p:nvPr/>
        </p:nvSpPr>
        <p:spPr bwMode="auto">
          <a:xfrm>
            <a:off x="223929" y="1279118"/>
            <a:ext cx="2377757" cy="923330"/>
          </a:xfrm>
          <a:prstGeom prst="rect">
            <a:avLst/>
          </a:prstGeom>
          <a:solidFill>
            <a:srgbClr val="488BC9"/>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latin typeface="Trebuchet MS" panose="020B0603020202020204" pitchFamily="34" charset="0"/>
                <a:ea typeface="Calibri"/>
                <a:cs typeface="Times New Roman"/>
              </a:rPr>
              <a:t>Colorado Measures </a:t>
            </a:r>
            <a:r>
              <a:rPr lang="en-US" sz="1800" dirty="0" smtClean="0">
                <a:solidFill>
                  <a:schemeClr val="bg1"/>
                </a:solidFill>
                <a:effectLst/>
                <a:latin typeface="Trebuchet MS" panose="020B0603020202020204" pitchFamily="34" charset="0"/>
                <a:ea typeface="Calibri"/>
                <a:cs typeface="Times New Roman"/>
              </a:rPr>
              <a:t>of</a:t>
            </a:r>
          </a:p>
          <a:p>
            <a:pPr marL="0" marR="0" algn="ctr">
              <a:spcBef>
                <a:spcPts val="0"/>
              </a:spcBef>
              <a:spcAft>
                <a:spcPts val="0"/>
              </a:spcAft>
            </a:pPr>
            <a:r>
              <a:rPr lang="en-US" sz="1800" dirty="0" smtClean="0">
                <a:solidFill>
                  <a:schemeClr val="bg1"/>
                </a:solidFill>
                <a:effectLst/>
                <a:latin typeface="Trebuchet MS" panose="020B0603020202020204" pitchFamily="34" charset="0"/>
                <a:ea typeface="Calibri"/>
                <a:cs typeface="Times New Roman"/>
              </a:rPr>
              <a:t>Academic Success</a:t>
            </a:r>
          </a:p>
          <a:p>
            <a:pPr marL="0" marR="0" algn="ctr">
              <a:spcBef>
                <a:spcPts val="0"/>
              </a:spcBef>
              <a:spcAft>
                <a:spcPts val="0"/>
              </a:spcAft>
            </a:pPr>
            <a:r>
              <a:rPr lang="en-US" sz="1800" dirty="0" smtClean="0">
                <a:solidFill>
                  <a:schemeClr val="bg1"/>
                </a:solidFill>
                <a:effectLst/>
                <a:latin typeface="Trebuchet MS" panose="020B0603020202020204" pitchFamily="34" charset="0"/>
                <a:ea typeface="Calibri"/>
                <a:cs typeface="Times New Roman"/>
              </a:rPr>
              <a:t>(CMAS</a:t>
            </a:r>
            <a:r>
              <a:rPr lang="en-US" sz="1800" dirty="0">
                <a:solidFill>
                  <a:schemeClr val="bg1"/>
                </a:solidFill>
                <a:effectLst/>
                <a:latin typeface="Trebuchet MS" panose="020B0603020202020204" pitchFamily="34" charset="0"/>
                <a:ea typeface="Calibri"/>
                <a:cs typeface="Times New Roman"/>
              </a:rPr>
              <a:t>)</a:t>
            </a:r>
            <a:endParaRPr lang="en-US" sz="1200" dirty="0">
              <a:solidFill>
                <a:schemeClr val="bg1"/>
              </a:solidFill>
              <a:effectLst/>
              <a:latin typeface="Trebuchet MS" panose="020B0603020202020204" pitchFamily="34" charset="0"/>
              <a:ea typeface="Calibri"/>
              <a:cs typeface="Times New Roman"/>
            </a:endParaRPr>
          </a:p>
        </p:txBody>
      </p:sp>
      <p:sp>
        <p:nvSpPr>
          <p:cNvPr id="7" name="Text Box 2"/>
          <p:cNvSpPr txBox="1">
            <a:spLocks noChangeArrowheads="1"/>
          </p:cNvSpPr>
          <p:nvPr/>
        </p:nvSpPr>
        <p:spPr bwMode="auto">
          <a:xfrm>
            <a:off x="223928" y="2423366"/>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smtClean="0">
                <a:solidFill>
                  <a:srgbClr val="000000"/>
                </a:solidFill>
                <a:latin typeface="Trebuchet MS" panose="020B0603020202020204" pitchFamily="34" charset="0"/>
                <a:ea typeface="Calibri"/>
                <a:cs typeface="Times New Roman"/>
              </a:rPr>
              <a:t>Math*</a:t>
            </a:r>
            <a:endParaRPr lang="en-US" sz="1200" dirty="0">
              <a:solidFill>
                <a:srgbClr val="000000"/>
              </a:solidFill>
              <a:effectLst/>
              <a:latin typeface="Trebuchet MS" panose="020B0603020202020204" pitchFamily="34" charset="0"/>
              <a:ea typeface="Calibri"/>
              <a:cs typeface="Times New Roman"/>
            </a:endParaRPr>
          </a:p>
        </p:txBody>
      </p:sp>
      <p:sp>
        <p:nvSpPr>
          <p:cNvPr id="8" name="Text Box 2"/>
          <p:cNvSpPr txBox="1">
            <a:spLocks noChangeArrowheads="1"/>
          </p:cNvSpPr>
          <p:nvPr/>
        </p:nvSpPr>
        <p:spPr bwMode="auto">
          <a:xfrm>
            <a:off x="3083044" y="2426967"/>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smtClean="0">
                <a:solidFill>
                  <a:srgbClr val="000000"/>
                </a:solidFill>
                <a:effectLst/>
                <a:latin typeface="Trebuchet MS" panose="020B0603020202020204" pitchFamily="34" charset="0"/>
                <a:ea typeface="Calibri"/>
                <a:cs typeface="Times New Roman"/>
              </a:rPr>
              <a:t>Math </a:t>
            </a:r>
            <a:r>
              <a:rPr lang="en-US" sz="1600" dirty="0" smtClean="0">
                <a:solidFill>
                  <a:srgbClr val="000000"/>
                </a:solidFill>
                <a:effectLst/>
                <a:latin typeface="Trebuchet MS" panose="020B0603020202020204" pitchFamily="34" charset="0"/>
                <a:ea typeface="Calibri"/>
                <a:cs typeface="Times New Roman"/>
              </a:rPr>
              <a:t>(DLM)*</a:t>
            </a:r>
            <a:endParaRPr lang="en-US" sz="1600" dirty="0">
              <a:solidFill>
                <a:srgbClr val="000000"/>
              </a:solidFill>
              <a:effectLst/>
              <a:latin typeface="Trebuchet MS" panose="020B0603020202020204" pitchFamily="34" charset="0"/>
              <a:ea typeface="Calibri"/>
              <a:cs typeface="Times New Roman"/>
            </a:endParaRPr>
          </a:p>
        </p:txBody>
      </p:sp>
      <p:sp>
        <p:nvSpPr>
          <p:cNvPr id="11" name="Text Box 2"/>
          <p:cNvSpPr txBox="1">
            <a:spLocks noChangeArrowheads="1"/>
          </p:cNvSpPr>
          <p:nvPr/>
        </p:nvSpPr>
        <p:spPr bwMode="auto">
          <a:xfrm>
            <a:off x="3083044" y="4057088"/>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smtClean="0">
                <a:solidFill>
                  <a:srgbClr val="000000"/>
                </a:solidFill>
                <a:effectLst/>
                <a:latin typeface="Trebuchet MS" panose="020B0603020202020204" pitchFamily="34" charset="0"/>
                <a:ea typeface="Calibri"/>
                <a:cs typeface="Times New Roman"/>
              </a:rPr>
              <a:t>Science*</a:t>
            </a:r>
            <a:endParaRPr lang="en-US" sz="1200" dirty="0">
              <a:solidFill>
                <a:srgbClr val="000000"/>
              </a:solidFill>
              <a:effectLst/>
              <a:latin typeface="Trebuchet MS" panose="020B0603020202020204" pitchFamily="34" charset="0"/>
              <a:ea typeface="Calibri"/>
              <a:cs typeface="Times New Roman"/>
            </a:endParaRPr>
          </a:p>
        </p:txBody>
      </p:sp>
      <p:sp>
        <p:nvSpPr>
          <p:cNvPr id="18" name="Text Box 2"/>
          <p:cNvSpPr txBox="1">
            <a:spLocks noChangeArrowheads="1"/>
          </p:cNvSpPr>
          <p:nvPr/>
        </p:nvSpPr>
        <p:spPr bwMode="auto">
          <a:xfrm>
            <a:off x="7412086" y="4039611"/>
            <a:ext cx="1533793" cy="646331"/>
          </a:xfrm>
          <a:prstGeom prst="rect">
            <a:avLst/>
          </a:prstGeom>
          <a:solidFill>
            <a:srgbClr val="7030A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smtClean="0">
                <a:solidFill>
                  <a:schemeClr val="bg1"/>
                </a:solidFill>
                <a:effectLst/>
                <a:latin typeface="Trebuchet MS" panose="020B0603020202020204" pitchFamily="34" charset="0"/>
                <a:ea typeface="Calibri"/>
                <a:cs typeface="Times New Roman"/>
              </a:rPr>
              <a:t>ACCESS for ELLs 2.0*</a:t>
            </a:r>
            <a:endParaRPr lang="en-US" sz="1200" dirty="0">
              <a:solidFill>
                <a:schemeClr val="bg1"/>
              </a:solidFill>
              <a:effectLst/>
              <a:latin typeface="Trebuchet MS" panose="020B0603020202020204" pitchFamily="34" charset="0"/>
              <a:ea typeface="Calibri"/>
              <a:cs typeface="Times New Roman"/>
            </a:endParaRPr>
          </a:p>
        </p:txBody>
      </p:sp>
      <p:sp>
        <p:nvSpPr>
          <p:cNvPr id="20" name="Text Box 2"/>
          <p:cNvSpPr txBox="1">
            <a:spLocks noChangeArrowheads="1"/>
          </p:cNvSpPr>
          <p:nvPr/>
        </p:nvSpPr>
        <p:spPr bwMode="auto">
          <a:xfrm>
            <a:off x="5961154" y="1301738"/>
            <a:ext cx="2562360" cy="923330"/>
          </a:xfrm>
          <a:prstGeom prst="rect">
            <a:avLst/>
          </a:prstGeom>
          <a:solidFill>
            <a:srgbClr val="FFC00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smtClean="0">
                <a:effectLst/>
                <a:latin typeface="Trebuchet MS" panose="020B0603020202020204" pitchFamily="34" charset="0"/>
                <a:ea typeface="Calibri"/>
                <a:cs typeface="Times New Roman"/>
              </a:rPr>
              <a:t>CO PSAT/SAT</a:t>
            </a:r>
          </a:p>
          <a:p>
            <a:pPr marL="0" marR="0" algn="ctr">
              <a:spcBef>
                <a:spcPts val="0"/>
              </a:spcBef>
              <a:spcAft>
                <a:spcPts val="0"/>
              </a:spcAft>
            </a:pPr>
            <a:r>
              <a:rPr lang="en-US" dirty="0" smtClean="0">
                <a:latin typeface="Trebuchet MS" panose="020B0603020202020204" pitchFamily="34" charset="0"/>
                <a:ea typeface="Calibri"/>
                <a:cs typeface="Times New Roman"/>
              </a:rPr>
              <a:t>SAT </a:t>
            </a:r>
            <a:r>
              <a:rPr lang="en-US" sz="1600" dirty="0" smtClean="0">
                <a:latin typeface="Trebuchet MS" panose="020B0603020202020204" pitchFamily="34" charset="0"/>
                <a:ea typeface="Calibri"/>
                <a:cs typeface="Times New Roman"/>
              </a:rPr>
              <a:t>– grade 11*</a:t>
            </a:r>
          </a:p>
          <a:p>
            <a:pPr marL="0" marR="0" algn="ctr">
              <a:spcBef>
                <a:spcPts val="0"/>
              </a:spcBef>
              <a:spcAft>
                <a:spcPts val="0"/>
              </a:spcAft>
            </a:pPr>
            <a:r>
              <a:rPr lang="en-US" dirty="0" smtClean="0">
                <a:effectLst/>
                <a:latin typeface="Trebuchet MS" panose="020B0603020202020204" pitchFamily="34" charset="0"/>
                <a:ea typeface="Calibri"/>
                <a:cs typeface="Times New Roman"/>
              </a:rPr>
              <a:t>PSAT – </a:t>
            </a:r>
            <a:r>
              <a:rPr lang="en-US" sz="1600" dirty="0" smtClean="0">
                <a:effectLst/>
                <a:latin typeface="Trebuchet MS" panose="020B0603020202020204" pitchFamily="34" charset="0"/>
                <a:ea typeface="Calibri"/>
                <a:cs typeface="Times New Roman"/>
              </a:rPr>
              <a:t>Grades 9 and 10**</a:t>
            </a:r>
            <a:endParaRPr lang="en-US" sz="1600" dirty="0">
              <a:effectLst/>
              <a:latin typeface="Trebuchet MS" panose="020B0603020202020204" pitchFamily="34" charset="0"/>
              <a:ea typeface="Calibri"/>
              <a:cs typeface="Times New Roman"/>
            </a:endParaRPr>
          </a:p>
        </p:txBody>
      </p:sp>
      <p:sp>
        <p:nvSpPr>
          <p:cNvPr id="21" name="Text Box 2"/>
          <p:cNvSpPr txBox="1">
            <a:spLocks noChangeArrowheads="1"/>
          </p:cNvSpPr>
          <p:nvPr/>
        </p:nvSpPr>
        <p:spPr bwMode="auto">
          <a:xfrm>
            <a:off x="5982924" y="3077407"/>
            <a:ext cx="2540590" cy="646331"/>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smtClean="0">
                <a:solidFill>
                  <a:srgbClr val="000000"/>
                </a:solidFill>
                <a:latin typeface="Trebuchet MS" panose="020B0603020202020204" pitchFamily="34" charset="0"/>
                <a:ea typeface="Calibri"/>
                <a:cs typeface="Times New Roman"/>
              </a:rPr>
              <a:t>***Evidenced-based Reading and Writing</a:t>
            </a:r>
            <a:endParaRPr lang="en-US" sz="1200" dirty="0">
              <a:solidFill>
                <a:srgbClr val="000000"/>
              </a:solidFill>
              <a:latin typeface="Trebuchet MS" panose="020B0603020202020204" pitchFamily="34" charset="0"/>
              <a:ea typeface="Calibri"/>
              <a:cs typeface="Times New Roman"/>
            </a:endParaRPr>
          </a:p>
        </p:txBody>
      </p:sp>
      <p:sp>
        <p:nvSpPr>
          <p:cNvPr id="2" name="TextBox 1"/>
          <p:cNvSpPr txBox="1"/>
          <p:nvPr/>
        </p:nvSpPr>
        <p:spPr>
          <a:xfrm>
            <a:off x="223929" y="5443768"/>
            <a:ext cx="5251658" cy="923330"/>
          </a:xfrm>
          <a:prstGeom prst="rect">
            <a:avLst/>
          </a:prstGeom>
          <a:noFill/>
          <a:ln>
            <a:solidFill>
              <a:schemeClr val="accent1"/>
            </a:solidFill>
          </a:ln>
        </p:spPr>
        <p:txBody>
          <a:bodyPr wrap="square" rtlCol="0">
            <a:spAutoFit/>
          </a:bodyPr>
          <a:lstStyle/>
          <a:p>
            <a:r>
              <a:rPr lang="en-US" dirty="0" smtClean="0">
                <a:solidFill>
                  <a:srgbClr val="000000"/>
                </a:solidFill>
                <a:latin typeface="Trebuchet MS" panose="020B0603020202020204" pitchFamily="34" charset="0"/>
              </a:rPr>
              <a:t>  * Required by Colorado law and </a:t>
            </a:r>
            <a:r>
              <a:rPr lang="en-US" dirty="0">
                <a:solidFill>
                  <a:srgbClr val="000000"/>
                </a:solidFill>
                <a:latin typeface="Trebuchet MS" panose="020B0603020202020204" pitchFamily="34" charset="0"/>
              </a:rPr>
              <a:t>federal </a:t>
            </a:r>
            <a:r>
              <a:rPr lang="en-US" dirty="0" smtClean="0">
                <a:solidFill>
                  <a:srgbClr val="000000"/>
                </a:solidFill>
                <a:latin typeface="Trebuchet MS" panose="020B0603020202020204" pitchFamily="34" charset="0"/>
              </a:rPr>
              <a:t>law</a:t>
            </a:r>
          </a:p>
          <a:p>
            <a:r>
              <a:rPr lang="en-US" dirty="0" smtClean="0">
                <a:solidFill>
                  <a:srgbClr val="000000"/>
                </a:solidFill>
                <a:latin typeface="Trebuchet MS" panose="020B0603020202020204" pitchFamily="34" charset="0"/>
              </a:rPr>
              <a:t> ** Required by Colorado law</a:t>
            </a:r>
          </a:p>
          <a:p>
            <a:r>
              <a:rPr lang="en-US" dirty="0" smtClean="0">
                <a:solidFill>
                  <a:srgbClr val="000000"/>
                </a:solidFill>
                <a:latin typeface="Trebuchet MS" panose="020B0603020202020204" pitchFamily="34" charset="0"/>
              </a:rPr>
              <a:t>*** </a:t>
            </a:r>
            <a:r>
              <a:rPr lang="en-US" dirty="0">
                <a:solidFill>
                  <a:srgbClr val="000000"/>
                </a:solidFill>
                <a:latin typeface="Trebuchet MS" panose="020B0603020202020204" pitchFamily="34" charset="0"/>
              </a:rPr>
              <a:t>Allowed by Colorado </a:t>
            </a:r>
            <a:r>
              <a:rPr lang="en-US" dirty="0" smtClean="0">
                <a:solidFill>
                  <a:srgbClr val="000000"/>
                </a:solidFill>
                <a:latin typeface="Trebuchet MS" panose="020B0603020202020204" pitchFamily="34" charset="0"/>
              </a:rPr>
              <a:t>law</a:t>
            </a:r>
            <a:endParaRPr lang="en-US" dirty="0">
              <a:solidFill>
                <a:srgbClr val="000000"/>
              </a:solidFill>
              <a:latin typeface="Trebuchet MS" panose="020B0603020202020204" pitchFamily="34" charset="0"/>
            </a:endParaRPr>
          </a:p>
        </p:txBody>
      </p:sp>
      <p:sp>
        <p:nvSpPr>
          <p:cNvPr id="15" name="Text Box 2"/>
          <p:cNvSpPr txBox="1">
            <a:spLocks noChangeArrowheads="1"/>
          </p:cNvSpPr>
          <p:nvPr/>
        </p:nvSpPr>
        <p:spPr bwMode="auto">
          <a:xfrm>
            <a:off x="5961154" y="2426597"/>
            <a:ext cx="2562360" cy="36933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smtClean="0">
                <a:solidFill>
                  <a:srgbClr val="000000"/>
                </a:solidFill>
                <a:latin typeface="Trebuchet MS" panose="020B0603020202020204" pitchFamily="34" charset="0"/>
                <a:ea typeface="Calibri"/>
                <a:cs typeface="Times New Roman"/>
              </a:rPr>
              <a:t>Math</a:t>
            </a:r>
          </a:p>
        </p:txBody>
      </p:sp>
      <p:sp>
        <p:nvSpPr>
          <p:cNvPr id="17" name="Text Box 2"/>
          <p:cNvSpPr txBox="1">
            <a:spLocks noChangeArrowheads="1"/>
          </p:cNvSpPr>
          <p:nvPr/>
        </p:nvSpPr>
        <p:spPr bwMode="auto">
          <a:xfrm>
            <a:off x="223928" y="4737062"/>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smtClean="0">
                <a:solidFill>
                  <a:srgbClr val="000000"/>
                </a:solidFill>
                <a:latin typeface="Trebuchet MS" panose="020B0603020202020204" pitchFamily="34" charset="0"/>
                <a:ea typeface="Calibri"/>
                <a:cs typeface="Times New Roman"/>
              </a:rPr>
              <a:t>Social Studies</a:t>
            </a:r>
            <a:r>
              <a:rPr lang="en-US" sz="1800" dirty="0" smtClean="0">
                <a:solidFill>
                  <a:srgbClr val="000000"/>
                </a:solidFill>
                <a:effectLst/>
                <a:latin typeface="Trebuchet MS" panose="020B0603020202020204" pitchFamily="34" charset="0"/>
                <a:ea typeface="Calibri"/>
                <a:cs typeface="Times New Roman"/>
              </a:rPr>
              <a:t>**</a:t>
            </a:r>
            <a:endParaRPr lang="en-US" sz="1200" dirty="0">
              <a:solidFill>
                <a:srgbClr val="000000"/>
              </a:solidFill>
              <a:effectLst/>
              <a:latin typeface="Trebuchet MS" panose="020B0603020202020204" pitchFamily="34" charset="0"/>
              <a:ea typeface="Calibri"/>
              <a:cs typeface="Times New Roman"/>
            </a:endParaRPr>
          </a:p>
        </p:txBody>
      </p:sp>
      <p:sp>
        <p:nvSpPr>
          <p:cNvPr id="22" name="Text Box 2"/>
          <p:cNvSpPr txBox="1">
            <a:spLocks noChangeArrowheads="1"/>
          </p:cNvSpPr>
          <p:nvPr/>
        </p:nvSpPr>
        <p:spPr bwMode="auto">
          <a:xfrm>
            <a:off x="223928" y="3103187"/>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smtClean="0">
                <a:solidFill>
                  <a:srgbClr val="000000"/>
                </a:solidFill>
                <a:effectLst/>
                <a:latin typeface="Trebuchet MS" panose="020B0603020202020204" pitchFamily="34" charset="0"/>
                <a:ea typeface="Calibri"/>
                <a:cs typeface="Times New Roman"/>
              </a:rPr>
              <a:t>ELA*</a:t>
            </a:r>
          </a:p>
        </p:txBody>
      </p:sp>
      <p:sp>
        <p:nvSpPr>
          <p:cNvPr id="23" name="Text Box 2"/>
          <p:cNvSpPr txBox="1">
            <a:spLocks noChangeArrowheads="1"/>
          </p:cNvSpPr>
          <p:nvPr/>
        </p:nvSpPr>
        <p:spPr bwMode="auto">
          <a:xfrm>
            <a:off x="223928" y="4058223"/>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smtClean="0">
                <a:solidFill>
                  <a:srgbClr val="000000"/>
                </a:solidFill>
                <a:latin typeface="Trebuchet MS" panose="020B0603020202020204" pitchFamily="34" charset="0"/>
                <a:ea typeface="Calibri"/>
                <a:cs typeface="Times New Roman"/>
              </a:rPr>
              <a:t>Science</a:t>
            </a:r>
            <a:r>
              <a:rPr lang="en-US" sz="1800" dirty="0" smtClean="0">
                <a:solidFill>
                  <a:srgbClr val="000000"/>
                </a:solidFill>
                <a:effectLst/>
                <a:latin typeface="Trebuchet MS" panose="020B0603020202020204" pitchFamily="34" charset="0"/>
                <a:ea typeface="Calibri"/>
                <a:cs typeface="Times New Roman"/>
              </a:rPr>
              <a:t>*</a:t>
            </a:r>
            <a:endParaRPr lang="en-US" sz="1200" dirty="0">
              <a:solidFill>
                <a:srgbClr val="000000"/>
              </a:solidFill>
              <a:effectLst/>
              <a:latin typeface="Trebuchet MS" panose="020B0603020202020204" pitchFamily="34" charset="0"/>
              <a:ea typeface="Calibri"/>
              <a:cs typeface="Times New Roman"/>
            </a:endParaRPr>
          </a:p>
        </p:txBody>
      </p:sp>
      <p:sp>
        <p:nvSpPr>
          <p:cNvPr id="24" name="Text Box 2"/>
          <p:cNvSpPr txBox="1">
            <a:spLocks noChangeArrowheads="1"/>
          </p:cNvSpPr>
          <p:nvPr/>
        </p:nvSpPr>
        <p:spPr bwMode="auto">
          <a:xfrm>
            <a:off x="3083044" y="3094501"/>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smtClean="0">
                <a:solidFill>
                  <a:srgbClr val="000000"/>
                </a:solidFill>
                <a:effectLst/>
                <a:latin typeface="Trebuchet MS" panose="020B0603020202020204" pitchFamily="34" charset="0"/>
                <a:ea typeface="Calibri"/>
                <a:cs typeface="Times New Roman"/>
              </a:rPr>
              <a:t>ELA (DLM)*</a:t>
            </a:r>
            <a:endParaRPr lang="en-US" sz="1200" dirty="0">
              <a:solidFill>
                <a:srgbClr val="000000"/>
              </a:solidFill>
              <a:effectLst/>
              <a:latin typeface="Trebuchet MS" panose="020B0603020202020204" pitchFamily="34" charset="0"/>
              <a:ea typeface="Calibri"/>
              <a:cs typeface="Times New Roman"/>
            </a:endParaRPr>
          </a:p>
        </p:txBody>
      </p:sp>
      <p:sp>
        <p:nvSpPr>
          <p:cNvPr id="25" name="Text Box 2"/>
          <p:cNvSpPr txBox="1">
            <a:spLocks noChangeArrowheads="1"/>
          </p:cNvSpPr>
          <p:nvPr/>
        </p:nvSpPr>
        <p:spPr bwMode="auto">
          <a:xfrm>
            <a:off x="3083044" y="4737062"/>
            <a:ext cx="237902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smtClean="0">
                <a:solidFill>
                  <a:srgbClr val="000000"/>
                </a:solidFill>
                <a:effectLst/>
                <a:latin typeface="Trebuchet MS" panose="020B0603020202020204" pitchFamily="34" charset="0"/>
                <a:ea typeface="Calibri"/>
                <a:cs typeface="Times New Roman"/>
              </a:rPr>
              <a:t>Social Studies**</a:t>
            </a:r>
            <a:endParaRPr lang="en-US" dirty="0">
              <a:solidFill>
                <a:srgbClr val="000000"/>
              </a:solidFill>
              <a:effectLst/>
              <a:latin typeface="Trebuchet MS" panose="020B0603020202020204" pitchFamily="34" charset="0"/>
              <a:ea typeface="Calibri"/>
              <a:cs typeface="Times New Roman"/>
            </a:endParaRPr>
          </a:p>
        </p:txBody>
      </p:sp>
      <p:sp>
        <p:nvSpPr>
          <p:cNvPr id="27" name="Text Box 2"/>
          <p:cNvSpPr txBox="1">
            <a:spLocks noChangeArrowheads="1"/>
          </p:cNvSpPr>
          <p:nvPr/>
        </p:nvSpPr>
        <p:spPr bwMode="auto">
          <a:xfrm>
            <a:off x="3083043" y="1290238"/>
            <a:ext cx="2377757" cy="923330"/>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latin typeface="Trebuchet MS" panose="020B0603020202020204" pitchFamily="34" charset="0"/>
                <a:ea typeface="Calibri"/>
                <a:cs typeface="Times New Roman"/>
              </a:rPr>
              <a:t>Colorado </a:t>
            </a:r>
            <a:r>
              <a:rPr lang="en-US" sz="1800" dirty="0" smtClean="0">
                <a:solidFill>
                  <a:schemeClr val="bg1"/>
                </a:solidFill>
                <a:effectLst/>
                <a:latin typeface="Trebuchet MS" panose="020B0603020202020204" pitchFamily="34" charset="0"/>
                <a:ea typeface="Calibri"/>
                <a:cs typeface="Times New Roman"/>
              </a:rPr>
              <a:t>Alternate Assessments</a:t>
            </a:r>
          </a:p>
          <a:p>
            <a:pPr marL="0" marR="0" algn="ctr">
              <a:spcBef>
                <a:spcPts val="0"/>
              </a:spcBef>
              <a:spcAft>
                <a:spcPts val="0"/>
              </a:spcAft>
            </a:pPr>
            <a:r>
              <a:rPr lang="en-US" sz="1800" dirty="0" smtClean="0">
                <a:solidFill>
                  <a:schemeClr val="bg1"/>
                </a:solidFill>
                <a:effectLst/>
                <a:latin typeface="Trebuchet MS" panose="020B0603020202020204" pitchFamily="34" charset="0"/>
                <a:ea typeface="Calibri"/>
                <a:cs typeface="Times New Roman"/>
              </a:rPr>
              <a:t>(CoAlt)</a:t>
            </a:r>
          </a:p>
        </p:txBody>
      </p:sp>
      <p:sp>
        <p:nvSpPr>
          <p:cNvPr id="4" name="Right Arrow 3"/>
          <p:cNvSpPr/>
          <p:nvPr/>
        </p:nvSpPr>
        <p:spPr>
          <a:xfrm>
            <a:off x="2601686" y="1527554"/>
            <a:ext cx="481357" cy="279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flipH="1">
            <a:off x="5475586" y="1516664"/>
            <a:ext cx="481357" cy="2794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2"/>
          <p:cNvSpPr txBox="1">
            <a:spLocks noChangeArrowheads="1"/>
          </p:cNvSpPr>
          <p:nvPr/>
        </p:nvSpPr>
        <p:spPr bwMode="auto">
          <a:xfrm>
            <a:off x="7412086" y="4893791"/>
            <a:ext cx="1533794" cy="1200329"/>
          </a:xfrm>
          <a:prstGeom prst="rect">
            <a:avLst/>
          </a:prstGeom>
          <a:solidFill>
            <a:schemeClr val="bg2"/>
          </a:solidFill>
          <a:ln w="9525">
            <a:noFill/>
            <a:miter lim="800000"/>
            <a:headEnd/>
            <a:tailEnd/>
          </a:ln>
        </p:spPr>
        <p:txBody>
          <a:bodyPr rot="0" vert="horz" wrap="square" lIns="91440" tIns="45720" rIns="91440" bIns="45720" anchor="t" anchorCtr="0">
            <a:spAutoFit/>
          </a:bodyPr>
          <a:lstStyle/>
          <a:p>
            <a:pPr algn="ctr"/>
            <a:r>
              <a:rPr lang="en-US" dirty="0" smtClean="0">
                <a:solidFill>
                  <a:srgbClr val="000000"/>
                </a:solidFill>
                <a:latin typeface="Trebuchet MS" panose="020B0603020202020204" pitchFamily="34" charset="0"/>
                <a:ea typeface="Calibri"/>
                <a:cs typeface="Times New Roman"/>
              </a:rPr>
              <a:t>NAEP </a:t>
            </a:r>
          </a:p>
          <a:p>
            <a:pPr algn="ctr"/>
            <a:r>
              <a:rPr lang="en-US" dirty="0" smtClean="0">
                <a:solidFill>
                  <a:srgbClr val="000000"/>
                </a:solidFill>
                <a:latin typeface="Trebuchet MS" panose="020B0603020202020204" pitchFamily="34" charset="0"/>
                <a:ea typeface="Calibri"/>
                <a:cs typeface="Times New Roman"/>
              </a:rPr>
              <a:t>&amp; International Assessments</a:t>
            </a:r>
            <a:endParaRPr lang="en-US" sz="1200" dirty="0">
              <a:solidFill>
                <a:srgbClr val="000000"/>
              </a:solidFill>
              <a:latin typeface="Trebuchet MS" panose="020B0603020202020204" pitchFamily="34" charset="0"/>
              <a:ea typeface="Calibri"/>
              <a:cs typeface="Times New Roman"/>
            </a:endParaRPr>
          </a:p>
        </p:txBody>
      </p:sp>
    </p:spTree>
    <p:extLst>
      <p:ext uri="{BB962C8B-B14F-4D97-AF65-F5344CB8AC3E}">
        <p14:creationId xmlns:p14="http://schemas.microsoft.com/office/powerpoint/2010/main" val="16017389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742680" cy="710141"/>
          </a:xfrm>
        </p:spPr>
        <p:txBody>
          <a:bodyPr>
            <a:noAutofit/>
          </a:bodyPr>
          <a:lstStyle/>
          <a:p>
            <a:r>
              <a:rPr lang="en-US" sz="3200" dirty="0" smtClean="0">
                <a:solidFill>
                  <a:schemeClr val="tx1"/>
                </a:solidFill>
              </a:rPr>
              <a:t>Some Differences Between CMAS and PSAT/SAT in Colorado</a:t>
            </a:r>
            <a:endParaRPr lang="en-US" sz="3200" dirty="0">
              <a:solidFill>
                <a:schemeClr val="tx1"/>
              </a:solidFill>
            </a:endParaRPr>
          </a:p>
        </p:txBody>
      </p:sp>
      <p:sp>
        <p:nvSpPr>
          <p:cNvPr id="3" name="Content Placeholder 2"/>
          <p:cNvSpPr>
            <a:spLocks noGrp="1"/>
          </p:cNvSpPr>
          <p:nvPr>
            <p:ph idx="1"/>
          </p:nvPr>
        </p:nvSpPr>
        <p:spPr>
          <a:xfrm>
            <a:off x="274321" y="1463039"/>
            <a:ext cx="8581812" cy="5258437"/>
          </a:xfrm>
        </p:spPr>
        <p:txBody>
          <a:bodyPr>
            <a:noAutofit/>
          </a:bodyPr>
          <a:lstStyle/>
          <a:p>
            <a:r>
              <a:rPr lang="en-US" dirty="0" smtClean="0">
                <a:solidFill>
                  <a:schemeClr val="tx1"/>
                </a:solidFill>
              </a:rPr>
              <a:t>Optional Student Questionnaire</a:t>
            </a:r>
          </a:p>
          <a:p>
            <a:pPr marL="457200" indent="-457200">
              <a:buFont typeface="Arial" panose="020B0604020202020204" pitchFamily="34" charset="0"/>
              <a:buChar char="•"/>
            </a:pPr>
            <a:r>
              <a:rPr lang="en-US" sz="2000" dirty="0" smtClean="0">
                <a:solidFill>
                  <a:schemeClr val="tx1"/>
                </a:solidFill>
              </a:rPr>
              <a:t>Students taking the PSAT 10 and the SAT have the opportunity to fill out an optional questionnaire and to opt in to College Board’s Student Search Service, connecting them with colleges and scholarship opportunities </a:t>
            </a:r>
          </a:p>
          <a:p>
            <a:pPr marL="457200" indent="-457200">
              <a:buFont typeface="Arial" panose="020B0604020202020204" pitchFamily="34" charset="0"/>
              <a:buChar char="•"/>
            </a:pPr>
            <a:r>
              <a:rPr lang="en-US" sz="2000" dirty="0" smtClean="0">
                <a:solidFill>
                  <a:schemeClr val="tx1"/>
                </a:solidFill>
              </a:rPr>
              <a:t>Students MUST submit a signed consent form in order to participate in this optional, voluntary activity</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50</a:t>
            </a:fld>
            <a:endParaRPr lang="en-US" dirty="0"/>
          </a:p>
        </p:txBody>
      </p:sp>
    </p:spTree>
    <p:extLst>
      <p:ext uri="{BB962C8B-B14F-4D97-AF65-F5344CB8AC3E}">
        <p14:creationId xmlns:p14="http://schemas.microsoft.com/office/powerpoint/2010/main" val="3048500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67961"/>
            <a:ext cx="6814513" cy="756418"/>
          </a:xfrm>
        </p:spPr>
        <p:txBody>
          <a:bodyPr anchor="ctr">
            <a:normAutofit/>
          </a:bodyPr>
          <a:lstStyle/>
          <a:p>
            <a:r>
              <a:rPr lang="en-US" sz="3200" dirty="0" smtClean="0">
                <a:solidFill>
                  <a:schemeClr val="tx1"/>
                </a:solidFill>
              </a:rPr>
              <a:t>Colorado PSAT and SAT Training</a:t>
            </a:r>
            <a:endParaRPr lang="en-US" sz="3200" dirty="0">
              <a:solidFill>
                <a:schemeClr val="tx1"/>
              </a:solidFill>
            </a:endParaRPr>
          </a:p>
        </p:txBody>
      </p:sp>
      <p:sp>
        <p:nvSpPr>
          <p:cNvPr id="5" name="Content Placeholder 4"/>
          <p:cNvSpPr>
            <a:spLocks noGrp="1"/>
          </p:cNvSpPr>
          <p:nvPr>
            <p:ph idx="1"/>
          </p:nvPr>
        </p:nvSpPr>
        <p:spPr>
          <a:xfrm>
            <a:off x="274320" y="1309817"/>
            <a:ext cx="8241030" cy="5210624"/>
          </a:xfrm>
        </p:spPr>
        <p:txBody>
          <a:bodyPr>
            <a:normAutofit/>
          </a:bodyPr>
          <a:lstStyle/>
          <a:p>
            <a:r>
              <a:rPr lang="en-US" dirty="0" smtClean="0">
                <a:solidFill>
                  <a:schemeClr val="tx1"/>
                </a:solidFill>
              </a:rPr>
              <a:t>The registration link </a:t>
            </a:r>
            <a:r>
              <a:rPr lang="en-US" dirty="0">
                <a:solidFill>
                  <a:schemeClr val="tx1"/>
                </a:solidFill>
              </a:rPr>
              <a:t>for </a:t>
            </a:r>
            <a:r>
              <a:rPr lang="en-US" dirty="0" smtClean="0">
                <a:solidFill>
                  <a:schemeClr val="tx1"/>
                </a:solidFill>
              </a:rPr>
              <a:t>the CDE College Board DAC Kickoff webinar was sent out on </a:t>
            </a:r>
            <a:r>
              <a:rPr lang="en-US" dirty="0"/>
              <a:t>August </a:t>
            </a:r>
            <a:r>
              <a:rPr lang="en-US" dirty="0" smtClean="0"/>
              <a:t>16</a:t>
            </a:r>
            <a:r>
              <a:rPr lang="en-US" baseline="30000" dirty="0" smtClean="0"/>
              <a:t>th</a:t>
            </a:r>
            <a:endParaRPr lang="en-US" dirty="0"/>
          </a:p>
          <a:p>
            <a:pPr marL="1028700" lvl="1" indent="-342900"/>
            <a:r>
              <a:rPr lang="en-US" dirty="0" smtClean="0"/>
              <a:t>The webinar will be held on </a:t>
            </a:r>
            <a:r>
              <a:rPr lang="en-US" dirty="0" smtClean="0">
                <a:solidFill>
                  <a:srgbClr val="488BC9"/>
                </a:solidFill>
              </a:rPr>
              <a:t>August 28</a:t>
            </a:r>
            <a:r>
              <a:rPr lang="en-US" baseline="30000" dirty="0" smtClean="0">
                <a:solidFill>
                  <a:srgbClr val="488BC9"/>
                </a:solidFill>
              </a:rPr>
              <a:t>th</a:t>
            </a:r>
            <a:r>
              <a:rPr lang="en-US" dirty="0" smtClean="0">
                <a:solidFill>
                  <a:srgbClr val="488BC9"/>
                </a:solidFill>
              </a:rPr>
              <a:t> </a:t>
            </a:r>
            <a:r>
              <a:rPr lang="en-US" dirty="0" smtClean="0"/>
              <a:t>from 10:00 to 11:30 a.m.</a:t>
            </a:r>
          </a:p>
          <a:p>
            <a:pPr marL="1028700" lvl="1" indent="-342900"/>
            <a:endParaRPr lang="en-US" dirty="0">
              <a:solidFill>
                <a:schemeClr val="tx1"/>
              </a:solidFill>
            </a:endParaRPr>
          </a:p>
          <a:p>
            <a:r>
              <a:rPr lang="en-US" dirty="0" smtClean="0">
                <a:solidFill>
                  <a:schemeClr val="tx1"/>
                </a:solidFill>
              </a:rPr>
              <a:t>Registration email for Fall in-person workshops for DACs, SACs, Test Coordinators SSD Coordinators and other testing staff will be sent out soon </a:t>
            </a:r>
            <a:endParaRPr lang="en-US" dirty="0" smtClean="0">
              <a:solidFill>
                <a:srgbClr val="FF0000"/>
              </a:solidFill>
            </a:endParaRPr>
          </a:p>
          <a:p>
            <a:pPr marL="1028700" lvl="1" indent="-342900"/>
            <a:r>
              <a:rPr lang="en-US" dirty="0" smtClean="0"/>
              <a:t>In-person workshops will be held throughout the state beginning in late August and going to mid September</a:t>
            </a:r>
          </a:p>
          <a:p>
            <a:pPr marL="1028700" lvl="1" indent="-342900"/>
            <a:r>
              <a:rPr lang="en-US" dirty="0" smtClean="0"/>
              <a:t>Upcoming email will provide locations near you</a:t>
            </a:r>
          </a:p>
          <a:p>
            <a:r>
              <a:rPr lang="en-US" dirty="0">
                <a:solidFill>
                  <a:schemeClr val="tx1"/>
                </a:solidFill>
              </a:rPr>
              <a:t>DAC Office Hours </a:t>
            </a:r>
            <a:endParaRPr lang="en-US" dirty="0" smtClean="0">
              <a:solidFill>
                <a:schemeClr val="tx1"/>
              </a:solidFill>
            </a:endParaRPr>
          </a:p>
          <a:p>
            <a:pPr marL="1028700" lvl="1" indent="-342900"/>
            <a:r>
              <a:rPr lang="en-US" dirty="0" smtClean="0"/>
              <a:t>3-4 p.m. </a:t>
            </a:r>
            <a:r>
              <a:rPr lang="en-US" dirty="0"/>
              <a:t>on Tuesdays starting in </a:t>
            </a:r>
            <a:r>
              <a:rPr lang="en-US" dirty="0" smtClean="0"/>
              <a:t>November</a:t>
            </a:r>
          </a:p>
          <a:p>
            <a:pPr marL="1028700" lvl="1" indent="-342900"/>
            <a:r>
              <a:rPr lang="en-US" dirty="0" smtClean="0"/>
              <a:t>Similar </a:t>
            </a:r>
            <a:r>
              <a:rPr lang="en-US" dirty="0"/>
              <a:t>to last year we will have more frequent office hours as test day becomes </a:t>
            </a:r>
            <a:r>
              <a:rPr lang="en-US" dirty="0" smtClean="0"/>
              <a:t>closer</a:t>
            </a:r>
            <a:endParaRPr lang="en-US" dirty="0"/>
          </a:p>
          <a:p>
            <a:pPr marL="342900" indent="-342900"/>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51</a:t>
            </a:fld>
            <a:endParaRPr lang="en-US" dirty="0"/>
          </a:p>
        </p:txBody>
      </p:sp>
    </p:spTree>
    <p:extLst>
      <p:ext uri="{BB962C8B-B14F-4D97-AF65-F5344CB8AC3E}">
        <p14:creationId xmlns:p14="http://schemas.microsoft.com/office/powerpoint/2010/main" val="26477144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541968" cy="756418"/>
          </a:xfrm>
        </p:spPr>
        <p:txBody>
          <a:bodyPr anchor="ctr">
            <a:noAutofit/>
          </a:bodyPr>
          <a:lstStyle/>
          <a:p>
            <a:r>
              <a:rPr lang="en-US" sz="3200" dirty="0">
                <a:solidFill>
                  <a:schemeClr val="tx1"/>
                </a:solidFill>
              </a:rPr>
              <a:t>Colorado PSAT and </a:t>
            </a:r>
            <a:r>
              <a:rPr lang="en-US" sz="3200" dirty="0" smtClean="0">
                <a:solidFill>
                  <a:schemeClr val="tx1"/>
                </a:solidFill>
              </a:rPr>
              <a:t>SAT New </a:t>
            </a:r>
            <a:r>
              <a:rPr lang="en-US" sz="3200" dirty="0">
                <a:solidFill>
                  <a:schemeClr val="tx1"/>
                </a:solidFill>
              </a:rPr>
              <a:t>in </a:t>
            </a:r>
            <a:r>
              <a:rPr lang="en-US" sz="3200" dirty="0" smtClean="0">
                <a:solidFill>
                  <a:schemeClr val="tx1"/>
                </a:solidFill>
              </a:rPr>
              <a:t>2019-2020</a:t>
            </a:r>
            <a:endParaRPr lang="en-US" sz="3200" dirty="0">
              <a:solidFill>
                <a:schemeClr val="tx1"/>
              </a:solidFill>
            </a:endParaRPr>
          </a:p>
        </p:txBody>
      </p:sp>
      <p:sp>
        <p:nvSpPr>
          <p:cNvPr id="3" name="Content Placeholder 2"/>
          <p:cNvSpPr>
            <a:spLocks noGrp="1"/>
          </p:cNvSpPr>
          <p:nvPr>
            <p:ph idx="1"/>
          </p:nvPr>
        </p:nvSpPr>
        <p:spPr>
          <a:xfrm>
            <a:off x="274320" y="1342768"/>
            <a:ext cx="8243090" cy="4499413"/>
          </a:xfrm>
        </p:spPr>
        <p:txBody>
          <a:bodyPr>
            <a:normAutofit/>
          </a:bodyPr>
          <a:lstStyle/>
          <a:p>
            <a:pPr lvl="0"/>
            <a:r>
              <a:rPr lang="en-US" sz="2000" dirty="0" smtClean="0"/>
              <a:t>Schools </a:t>
            </a:r>
            <a:r>
              <a:rPr lang="en-US" sz="2000" dirty="0"/>
              <a:t>that administer the April school day administration of the PSAT in grades 9 and 10 will be required to return all test books after </a:t>
            </a:r>
            <a:r>
              <a:rPr lang="en-US" sz="2000" dirty="0" smtClean="0"/>
              <a:t>testing</a:t>
            </a:r>
          </a:p>
          <a:p>
            <a:pPr lvl="1"/>
            <a:r>
              <a:rPr lang="en-US" sz="1800" dirty="0" smtClean="0"/>
              <a:t>For both PSAT and SAT, Test Coordinators will need to order make-up test books for students who did not test on the initial test date.</a:t>
            </a:r>
          </a:p>
          <a:p>
            <a:pPr lvl="0"/>
            <a:endParaRPr lang="en-US" sz="2000" dirty="0" smtClean="0"/>
          </a:p>
          <a:p>
            <a:pPr lvl="0"/>
            <a:r>
              <a:rPr lang="en-US" sz="2000" dirty="0" smtClean="0"/>
              <a:t>PSAT </a:t>
            </a:r>
            <a:r>
              <a:rPr lang="en-US" sz="2000" dirty="0"/>
              <a:t>will have a designated initial and makeup date similar to </a:t>
            </a:r>
            <a:r>
              <a:rPr lang="en-US" sz="2000" dirty="0" smtClean="0"/>
              <a:t>SAT</a:t>
            </a:r>
          </a:p>
          <a:p>
            <a:pPr lvl="0"/>
            <a:endParaRPr lang="en-US" sz="2000" dirty="0"/>
          </a:p>
          <a:p>
            <a:pPr lvl="0"/>
            <a:r>
              <a:rPr lang="en-US" sz="2000" dirty="0" smtClean="0"/>
              <a:t>In </a:t>
            </a:r>
            <a:r>
              <a:rPr lang="en-US" sz="2000" dirty="0"/>
              <a:t>response to </a:t>
            </a:r>
            <a:r>
              <a:rPr lang="en-US" sz="2000" dirty="0" smtClean="0"/>
              <a:t>feedback from the field, seating </a:t>
            </a:r>
            <a:r>
              <a:rPr lang="en-US" sz="2000" dirty="0"/>
              <a:t>requirements are changing from 4 feet to 3 </a:t>
            </a:r>
            <a:r>
              <a:rPr lang="en-US" sz="2000" dirty="0" smtClean="0"/>
              <a:t>feet </a:t>
            </a:r>
            <a:r>
              <a:rPr lang="en-US" sz="2000" dirty="0"/>
              <a:t>(measured from center of desk) to allow for greater flexibility </a:t>
            </a:r>
            <a:r>
              <a:rPr lang="en-US" sz="2000" dirty="0" smtClean="0"/>
              <a:t>of student </a:t>
            </a:r>
            <a:r>
              <a:rPr lang="en-US" sz="2000" dirty="0"/>
              <a:t>seating (i.e. two students can now sit at a 6-foot table</a:t>
            </a:r>
            <a:r>
              <a:rPr lang="en-US" sz="2000" dirty="0" smtClean="0"/>
              <a:t>)</a:t>
            </a:r>
            <a:endParaRPr lang="en-US" sz="2000"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52</a:t>
            </a:fld>
            <a:endParaRPr lang="en-US" dirty="0"/>
          </a:p>
        </p:txBody>
      </p:sp>
    </p:spTree>
    <p:extLst>
      <p:ext uri="{BB962C8B-B14F-4D97-AF65-F5344CB8AC3E}">
        <p14:creationId xmlns:p14="http://schemas.microsoft.com/office/powerpoint/2010/main" val="26194062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ormAutofit/>
          </a:bodyPr>
          <a:lstStyle/>
          <a:p>
            <a:r>
              <a:rPr lang="en-US" sz="3200" dirty="0" smtClean="0">
                <a:solidFill>
                  <a:schemeClr val="tx1"/>
                </a:solidFill>
              </a:rPr>
              <a:t>Fee Waivers for Income Eligible Students</a:t>
            </a:r>
            <a:endParaRPr lang="en-US" sz="3200" dirty="0">
              <a:solidFill>
                <a:schemeClr val="tx1"/>
              </a:solidFill>
            </a:endParaRPr>
          </a:p>
        </p:txBody>
      </p:sp>
      <p:sp>
        <p:nvSpPr>
          <p:cNvPr id="3" name="Content Placeholder 2"/>
          <p:cNvSpPr>
            <a:spLocks noGrp="1"/>
          </p:cNvSpPr>
          <p:nvPr>
            <p:ph idx="1"/>
          </p:nvPr>
        </p:nvSpPr>
        <p:spPr/>
        <p:txBody>
          <a:bodyPr/>
          <a:lstStyle/>
          <a:p>
            <a:r>
              <a:rPr lang="en-US" dirty="0" smtClean="0"/>
              <a:t>Students </a:t>
            </a:r>
            <a:r>
              <a:rPr lang="en-US" dirty="0"/>
              <a:t>eligible for free/reduced lunch </a:t>
            </a:r>
            <a:r>
              <a:rPr lang="en-US" dirty="0" smtClean="0"/>
              <a:t>have access to </a:t>
            </a:r>
            <a:r>
              <a:rPr lang="en-US" dirty="0"/>
              <a:t>additional benefits and opportunities</a:t>
            </a:r>
            <a:r>
              <a:rPr lang="en-US" dirty="0" smtClean="0"/>
              <a:t>:</a:t>
            </a:r>
          </a:p>
          <a:p>
            <a:pPr lvl="1"/>
            <a:r>
              <a:rPr lang="en-US" dirty="0" smtClean="0"/>
              <a:t>Free test registrations</a:t>
            </a:r>
          </a:p>
          <a:p>
            <a:pPr lvl="1"/>
            <a:r>
              <a:rPr lang="en-US" dirty="0" smtClean="0"/>
              <a:t>Unlimited score reporting (no end date)</a:t>
            </a:r>
          </a:p>
          <a:p>
            <a:pPr lvl="1"/>
            <a:r>
              <a:rPr lang="en-US" dirty="0" smtClean="0"/>
              <a:t>Application fee waivers to participating colleges</a:t>
            </a:r>
          </a:p>
          <a:p>
            <a:r>
              <a:rPr lang="en-US" dirty="0" smtClean="0"/>
              <a:t>In past years, these benefits have gone under-utilized by eligible students.  Please help your Test Coordinators understand about the benefits and opportunities provided to students through College Board’s Fee Waiver program</a:t>
            </a:r>
            <a:endParaRPr lang="en-US" dirty="0"/>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3476190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2218" cy="756418"/>
          </a:xfrm>
        </p:spPr>
        <p:txBody>
          <a:bodyPr anchor="ctr">
            <a:noAutofit/>
          </a:bodyPr>
          <a:lstStyle/>
          <a:p>
            <a:r>
              <a:rPr lang="en-US" sz="3200" dirty="0">
                <a:solidFill>
                  <a:schemeClr val="tx1"/>
                </a:solidFill>
              </a:rPr>
              <a:t>Colorado PSAT and </a:t>
            </a:r>
            <a:r>
              <a:rPr lang="en-US" sz="3200" dirty="0" smtClean="0">
                <a:solidFill>
                  <a:schemeClr val="tx1"/>
                </a:solidFill>
              </a:rPr>
              <a:t>SAT New </a:t>
            </a:r>
            <a:r>
              <a:rPr lang="en-US" sz="3200" dirty="0">
                <a:solidFill>
                  <a:schemeClr val="tx1"/>
                </a:solidFill>
              </a:rPr>
              <a:t>in </a:t>
            </a:r>
            <a:r>
              <a:rPr lang="en-US" sz="3200" dirty="0" smtClean="0">
                <a:solidFill>
                  <a:schemeClr val="tx1"/>
                </a:solidFill>
              </a:rPr>
              <a:t>2019-20</a:t>
            </a:r>
            <a:endParaRPr lang="en-US" sz="3200" dirty="0">
              <a:solidFill>
                <a:schemeClr val="tx1"/>
              </a:solidFill>
            </a:endParaRPr>
          </a:p>
        </p:txBody>
      </p:sp>
      <p:sp>
        <p:nvSpPr>
          <p:cNvPr id="3" name="Content Placeholder 2"/>
          <p:cNvSpPr>
            <a:spLocks noGrp="1"/>
          </p:cNvSpPr>
          <p:nvPr>
            <p:ph idx="1"/>
          </p:nvPr>
        </p:nvSpPr>
        <p:spPr>
          <a:xfrm>
            <a:off x="274320" y="1342768"/>
            <a:ext cx="8243090" cy="4499413"/>
          </a:xfrm>
        </p:spPr>
        <p:txBody>
          <a:bodyPr>
            <a:normAutofit/>
          </a:bodyPr>
          <a:lstStyle/>
          <a:p>
            <a:r>
              <a:rPr lang="en-US" dirty="0" smtClean="0"/>
              <a:t>Modifying current approach for Online Test Day Training</a:t>
            </a:r>
          </a:p>
          <a:p>
            <a:pPr lvl="1"/>
            <a:r>
              <a:rPr lang="en-US" dirty="0" smtClean="0"/>
              <a:t>Test Coordinators will still be required to complete the online test day training and related quizzes</a:t>
            </a:r>
          </a:p>
          <a:p>
            <a:pPr lvl="1"/>
            <a:r>
              <a:rPr lang="en-US" dirty="0" smtClean="0"/>
              <a:t>Proctors and hall and room monitors will only be required to take the related quizzes</a:t>
            </a:r>
          </a:p>
          <a:p>
            <a:pPr lvl="1"/>
            <a:endParaRPr lang="en-US" dirty="0" smtClean="0"/>
          </a:p>
          <a:p>
            <a:r>
              <a:rPr lang="en-US" dirty="0" smtClean="0"/>
              <a:t>MP3 Audio Format will be a downloadable file in place of a thumb drive</a:t>
            </a:r>
          </a:p>
          <a:p>
            <a:pPr lvl="1"/>
            <a:r>
              <a:rPr lang="en-US" dirty="0" smtClean="0">
                <a:solidFill>
                  <a:schemeClr val="tx1"/>
                </a:solidFill>
              </a:rPr>
              <a:t>Thumb drives will be available as a backup if school cannot download the materials</a:t>
            </a:r>
            <a:endParaRPr lang="en-US" dirty="0">
              <a:solidFill>
                <a:schemeClr val="tx1"/>
              </a:solidFill>
            </a:endParaRPr>
          </a:p>
          <a:p>
            <a:pPr lvl="1" indent="0">
              <a:buNone/>
            </a:pPr>
            <a:endParaRPr lang="en-US" dirty="0">
              <a:solidFill>
                <a:srgbClr val="FF0000"/>
              </a:solidFill>
            </a:endParaRP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54</a:t>
            </a:fld>
            <a:endParaRPr lang="en-US" dirty="0"/>
          </a:p>
        </p:txBody>
      </p:sp>
    </p:spTree>
    <p:extLst>
      <p:ext uri="{BB962C8B-B14F-4D97-AF65-F5344CB8AC3E}">
        <p14:creationId xmlns:p14="http://schemas.microsoft.com/office/powerpoint/2010/main" val="16427106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solidFill>
                  <a:schemeClr val="tx1"/>
                </a:solidFill>
                <a:ea typeface="Roboto Slab" charset="0"/>
              </a:rPr>
              <a:t>College Board Opportunity </a:t>
            </a:r>
            <a:r>
              <a:rPr lang="en-US" sz="3200" dirty="0" smtClean="0">
                <a:solidFill>
                  <a:schemeClr val="tx1"/>
                </a:solidFill>
                <a:ea typeface="Roboto Slab" charset="0"/>
              </a:rPr>
              <a:t>Scholarships </a:t>
            </a:r>
            <a:endParaRPr lang="en-US" sz="3200" dirty="0">
              <a:solidFill>
                <a:schemeClr val="tx1"/>
              </a:solidFill>
              <a:ea typeface="Roboto Slab" charset="0"/>
            </a:endParaRPr>
          </a:p>
        </p:txBody>
      </p:sp>
      <p:sp>
        <p:nvSpPr>
          <p:cNvPr id="2" name="Slide Number Placeholder 1">
            <a:extLst>
              <a:ext uri="{FF2B5EF4-FFF2-40B4-BE49-F238E27FC236}">
                <a16:creationId xmlns="" xmlns:a16="http://schemas.microsoft.com/office/drawing/2014/main" id="{6B3EC3D0-83C2-CF4D-8C3E-4325F8C9DD7A}"/>
              </a:ext>
            </a:extLst>
          </p:cNvPr>
          <p:cNvSpPr>
            <a:spLocks noGrp="1"/>
          </p:cNvSpPr>
          <p:nvPr>
            <p:ph type="sldNum" sz="quarter" idx="12"/>
          </p:nvPr>
        </p:nvSpPr>
        <p:spPr/>
        <p:txBody>
          <a:bodyPr/>
          <a:lstStyle/>
          <a:p>
            <a:pPr algn="r" defTabSz="685800">
              <a:defRPr/>
            </a:pPr>
            <a:fld id="{C1E9C267-FC72-D447-BF05-09A3351C68CB}" type="slidenum">
              <a:rPr lang="en-US" sz="900">
                <a:solidFill>
                  <a:prstClr val="black">
                    <a:tint val="75000"/>
                  </a:prstClr>
                </a:solidFill>
                <a:latin typeface="Calibri"/>
              </a:rPr>
              <a:pPr algn="r" defTabSz="685800">
                <a:defRPr/>
              </a:pPr>
              <a:t>55</a:t>
            </a:fld>
            <a:endParaRPr lang="en-US" sz="900">
              <a:solidFill>
                <a:prstClr val="black">
                  <a:tint val="75000"/>
                </a:prstClr>
              </a:solidFill>
              <a:latin typeface="Calibri"/>
            </a:endParaRPr>
          </a:p>
        </p:txBody>
      </p:sp>
      <p:sp>
        <p:nvSpPr>
          <p:cNvPr id="5" name="Content Placeholder 2">
            <a:extLst>
              <a:ext uri="{FF2B5EF4-FFF2-40B4-BE49-F238E27FC236}">
                <a16:creationId xmlns="" xmlns:a16="http://schemas.microsoft.com/office/drawing/2014/main" id="{945BD055-3E7C-CB41-BAB9-4F68725F7D32}"/>
              </a:ext>
            </a:extLst>
          </p:cNvPr>
          <p:cNvSpPr txBox="1">
            <a:spLocks/>
          </p:cNvSpPr>
          <p:nvPr/>
        </p:nvSpPr>
        <p:spPr>
          <a:xfrm>
            <a:off x="490379" y="2505573"/>
            <a:ext cx="6240927" cy="709107"/>
          </a:xfrm>
          <a:prstGeom prst="rect">
            <a:avLst/>
          </a:prstGeom>
        </p:spPr>
        <p:txBody>
          <a:bodyPr lIns="0" tIns="171450" rIns="0" bIns="0" anchor="t"/>
          <a:lstStyle>
            <a:lvl1pPr marL="2857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1pPr>
            <a:lvl2pPr marL="7429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2pPr>
            <a:lvl3pPr marL="12001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3pPr>
            <a:lvl4pPr marL="16573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4pPr>
            <a:lvl5pPr marL="21145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defTabSz="342900">
              <a:spcBef>
                <a:spcPts val="450"/>
              </a:spcBef>
              <a:spcAft>
                <a:spcPts val="1350"/>
              </a:spcAft>
              <a:buFont typeface="Wingdings" panose="05000000000000000000" pitchFamily="2" charset="2"/>
              <a:buChar char="§"/>
              <a:defRPr/>
            </a:pPr>
            <a:r>
              <a:rPr lang="en-US" sz="2400" dirty="0">
                <a:solidFill>
                  <a:prstClr val="black"/>
                </a:solidFill>
                <a:latin typeface="+mn-lt"/>
                <a:ea typeface="Roboto Slab" pitchFamily="2" charset="0"/>
              </a:rPr>
              <a:t>Simplify the college planning process </a:t>
            </a:r>
          </a:p>
        </p:txBody>
      </p:sp>
      <p:sp>
        <p:nvSpPr>
          <p:cNvPr id="6" name="Content Placeholder 2">
            <a:extLst>
              <a:ext uri="{FF2B5EF4-FFF2-40B4-BE49-F238E27FC236}">
                <a16:creationId xmlns="" xmlns:a16="http://schemas.microsoft.com/office/drawing/2014/main" id="{114931E1-7028-475F-804E-23D26FFCBF2B}"/>
              </a:ext>
            </a:extLst>
          </p:cNvPr>
          <p:cNvSpPr txBox="1">
            <a:spLocks/>
          </p:cNvSpPr>
          <p:nvPr/>
        </p:nvSpPr>
        <p:spPr>
          <a:xfrm>
            <a:off x="490379" y="3141311"/>
            <a:ext cx="6240927" cy="590550"/>
          </a:xfrm>
          <a:prstGeom prst="rect">
            <a:avLst/>
          </a:prstGeom>
        </p:spPr>
        <p:txBody>
          <a:bodyPr lIns="0" tIns="171450" rIns="0" bIns="0" anchor="t"/>
          <a:lstStyle>
            <a:lvl1pPr marL="2857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1pPr>
            <a:lvl2pPr marL="7429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2pPr>
            <a:lvl3pPr marL="12001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3pPr>
            <a:lvl4pPr marL="16573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4pPr>
            <a:lvl5pPr marL="21145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defTabSz="342900">
              <a:spcBef>
                <a:spcPts val="450"/>
              </a:spcBef>
              <a:spcAft>
                <a:spcPts val="1350"/>
              </a:spcAft>
              <a:buFont typeface="Wingdings" panose="05000000000000000000" pitchFamily="2" charset="2"/>
              <a:buChar char="§"/>
              <a:defRPr/>
            </a:pPr>
            <a:r>
              <a:rPr lang="en-US" sz="2400" dirty="0">
                <a:solidFill>
                  <a:prstClr val="black"/>
                </a:solidFill>
                <a:latin typeface="+mn-lt"/>
                <a:ea typeface="Roboto Slab" pitchFamily="2" charset="0"/>
              </a:rPr>
              <a:t>Reward effort and action </a:t>
            </a:r>
          </a:p>
        </p:txBody>
      </p:sp>
      <p:sp>
        <p:nvSpPr>
          <p:cNvPr id="9" name="Content Placeholder 2">
            <a:extLst>
              <a:ext uri="{FF2B5EF4-FFF2-40B4-BE49-F238E27FC236}">
                <a16:creationId xmlns="" xmlns:a16="http://schemas.microsoft.com/office/drawing/2014/main" id="{5BD4053A-8451-45B5-8A23-08DD126FFC89}"/>
              </a:ext>
            </a:extLst>
          </p:cNvPr>
          <p:cNvSpPr txBox="1">
            <a:spLocks/>
          </p:cNvSpPr>
          <p:nvPr/>
        </p:nvSpPr>
        <p:spPr>
          <a:xfrm>
            <a:off x="490379" y="1536508"/>
            <a:ext cx="8374527" cy="931013"/>
          </a:xfrm>
          <a:prstGeom prst="rect">
            <a:avLst/>
          </a:prstGeom>
        </p:spPr>
        <p:txBody>
          <a:bodyPr lIns="0" tIns="171450" rIns="0" bIns="0" anchor="t"/>
          <a:lstStyle>
            <a:lvl1pPr marL="2857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1pPr>
            <a:lvl2pPr marL="7429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2pPr>
            <a:lvl3pPr marL="12001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3pPr>
            <a:lvl4pPr marL="16573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4pPr>
            <a:lvl5pPr marL="21145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defTabSz="342900">
              <a:spcBef>
                <a:spcPts val="450"/>
              </a:spcBef>
              <a:spcAft>
                <a:spcPts val="1350"/>
              </a:spcAft>
              <a:buFont typeface="Wingdings" panose="05000000000000000000" pitchFamily="2" charset="2"/>
              <a:buChar char="§"/>
              <a:defRPr/>
            </a:pPr>
            <a:r>
              <a:rPr lang="en-US" sz="2400" dirty="0">
                <a:solidFill>
                  <a:prstClr val="black"/>
                </a:solidFill>
                <a:latin typeface="+mn-lt"/>
                <a:ea typeface="Roboto Slab" pitchFamily="2" charset="0"/>
              </a:rPr>
              <a:t>Are open to </a:t>
            </a:r>
            <a:r>
              <a:rPr lang="en-US" sz="2400" b="1" dirty="0">
                <a:solidFill>
                  <a:prstClr val="black"/>
                </a:solidFill>
                <a:latin typeface="+mn-lt"/>
                <a:ea typeface="Roboto Slab" pitchFamily="2" charset="0"/>
              </a:rPr>
              <a:t>all</a:t>
            </a:r>
            <a:r>
              <a:rPr lang="en-US" sz="2400" dirty="0">
                <a:solidFill>
                  <a:prstClr val="black"/>
                </a:solidFill>
                <a:latin typeface="+mn-lt"/>
                <a:ea typeface="Roboto Slab" pitchFamily="2" charset="0"/>
              </a:rPr>
              <a:t> students, regardless of GPA, test scores, and family income</a:t>
            </a:r>
            <a:r>
              <a:rPr lang="en-US" sz="1800" dirty="0">
                <a:solidFill>
                  <a:prstClr val="black"/>
                </a:solidFill>
                <a:latin typeface="Roboto Slab" pitchFamily="2" charset="0"/>
                <a:ea typeface="Roboto Slab" pitchFamily="2" charset="0"/>
              </a:rPr>
              <a:t/>
            </a:r>
            <a:br>
              <a:rPr lang="en-US" sz="1800" dirty="0">
                <a:solidFill>
                  <a:prstClr val="black"/>
                </a:solidFill>
                <a:latin typeface="Roboto Slab" pitchFamily="2" charset="0"/>
                <a:ea typeface="Roboto Slab" pitchFamily="2" charset="0"/>
              </a:rPr>
            </a:br>
            <a:endParaRPr lang="en-US" sz="1800" dirty="0">
              <a:solidFill>
                <a:prstClr val="black"/>
              </a:solidFill>
              <a:latin typeface="Roboto Slab" pitchFamily="2" charset="0"/>
              <a:ea typeface="Roboto Slab" pitchFamily="2" charset="0"/>
            </a:endParaRPr>
          </a:p>
        </p:txBody>
      </p:sp>
      <p:sp>
        <p:nvSpPr>
          <p:cNvPr id="10" name="Content Placeholder 2">
            <a:extLst>
              <a:ext uri="{FF2B5EF4-FFF2-40B4-BE49-F238E27FC236}">
                <a16:creationId xmlns="" xmlns:a16="http://schemas.microsoft.com/office/drawing/2014/main" id="{A0F6B99B-3519-4530-9741-CE62814D1727}"/>
              </a:ext>
            </a:extLst>
          </p:cNvPr>
          <p:cNvSpPr txBox="1">
            <a:spLocks/>
          </p:cNvSpPr>
          <p:nvPr/>
        </p:nvSpPr>
        <p:spPr>
          <a:xfrm>
            <a:off x="490379" y="3840648"/>
            <a:ext cx="8007235" cy="1238791"/>
          </a:xfrm>
          <a:prstGeom prst="rect">
            <a:avLst/>
          </a:prstGeom>
        </p:spPr>
        <p:txBody>
          <a:bodyPr lIns="0" tIns="171450" rIns="0" bIns="0" anchor="t"/>
          <a:lstStyle>
            <a:lvl1pPr marL="2857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1pPr>
            <a:lvl2pPr marL="7429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2pPr>
            <a:lvl3pPr marL="12001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3pPr>
            <a:lvl4pPr marL="16573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4pPr>
            <a:lvl5pPr marL="21145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defTabSz="342900">
              <a:spcBef>
                <a:spcPts val="450"/>
              </a:spcBef>
              <a:spcAft>
                <a:spcPts val="1350"/>
              </a:spcAft>
              <a:buFont typeface="Wingdings" panose="05000000000000000000" pitchFamily="2" charset="2"/>
              <a:buChar char="§"/>
              <a:defRPr/>
            </a:pPr>
            <a:r>
              <a:rPr lang="en-US" sz="2400" dirty="0">
                <a:solidFill>
                  <a:prstClr val="black"/>
                </a:solidFill>
                <a:latin typeface="+mn-lt"/>
                <a:ea typeface="Roboto Slab" pitchFamily="2" charset="0"/>
              </a:rPr>
              <a:t>Promote practice</a:t>
            </a:r>
          </a:p>
          <a:p>
            <a:pPr marL="342900" indent="-342900" defTabSz="342900">
              <a:spcBef>
                <a:spcPts val="450"/>
              </a:spcBef>
              <a:spcAft>
                <a:spcPts val="1350"/>
              </a:spcAft>
              <a:buFont typeface="Wingdings" panose="05000000000000000000" pitchFamily="2" charset="2"/>
              <a:buChar char="§"/>
              <a:defRPr/>
            </a:pPr>
            <a:r>
              <a:rPr lang="en-US" sz="2400" dirty="0">
                <a:solidFill>
                  <a:prstClr val="black"/>
                </a:solidFill>
                <a:latin typeface="+mn-lt"/>
                <a:ea typeface="Roboto Slab" pitchFamily="2" charset="0"/>
              </a:rPr>
              <a:t>Don’t require an application or essay — the program is all about rewarding students for taking the actions they need to access college</a:t>
            </a:r>
            <a:br>
              <a:rPr lang="en-US" sz="2400" dirty="0">
                <a:solidFill>
                  <a:prstClr val="black"/>
                </a:solidFill>
                <a:latin typeface="+mn-lt"/>
                <a:ea typeface="Roboto Slab" pitchFamily="2" charset="0"/>
              </a:rPr>
            </a:br>
            <a:endParaRPr lang="en-US" sz="2400" dirty="0">
              <a:solidFill>
                <a:prstClr val="black"/>
              </a:solidFill>
              <a:latin typeface="+mn-lt"/>
              <a:ea typeface="Roboto Slab" pitchFamily="2" charset="0"/>
            </a:endParaRPr>
          </a:p>
        </p:txBody>
      </p:sp>
    </p:spTree>
    <p:extLst>
      <p:ext uri="{BB962C8B-B14F-4D97-AF65-F5344CB8AC3E}">
        <p14:creationId xmlns:p14="http://schemas.microsoft.com/office/powerpoint/2010/main" val="13162189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945BD055-3E7C-CB41-BAB9-4F68725F7D32}"/>
              </a:ext>
            </a:extLst>
          </p:cNvPr>
          <p:cNvSpPr txBox="1">
            <a:spLocks/>
          </p:cNvSpPr>
          <p:nvPr/>
        </p:nvSpPr>
        <p:spPr>
          <a:xfrm>
            <a:off x="223071" y="1364432"/>
            <a:ext cx="2743200" cy="5062586"/>
          </a:xfrm>
          <a:prstGeom prst="rect">
            <a:avLst/>
          </a:prstGeom>
        </p:spPr>
        <p:txBody>
          <a:bodyPr lIns="0" tIns="171450" rIns="0" bIns="0" anchor="t"/>
          <a:lstStyle>
            <a:lvl1pPr marL="2857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1pPr>
            <a:lvl2pPr marL="7429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2pPr>
            <a:lvl3pPr marL="12001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3pPr>
            <a:lvl4pPr marL="16573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4pPr>
            <a:lvl5pPr marL="21145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spcBef>
                <a:spcPts val="450"/>
              </a:spcBef>
              <a:spcAft>
                <a:spcPts val="1350"/>
              </a:spcAft>
              <a:buFont typeface="+mj-lt"/>
              <a:buAutoNum type="arabicPeriod"/>
              <a:defRPr/>
            </a:pPr>
            <a:r>
              <a:rPr lang="en-US" sz="1800" b="1" dirty="0">
                <a:solidFill>
                  <a:srgbClr val="006298"/>
                </a:solidFill>
                <a:latin typeface="+mn-lt"/>
                <a:ea typeface="Roboto Slab" pitchFamily="2" charset="0"/>
              </a:rPr>
              <a:t>Build Your College List</a:t>
            </a:r>
            <a:br>
              <a:rPr lang="en-US" sz="1800" b="1" dirty="0">
                <a:solidFill>
                  <a:srgbClr val="006298"/>
                </a:solidFill>
                <a:latin typeface="+mn-lt"/>
                <a:ea typeface="Roboto Slab" pitchFamily="2" charset="0"/>
              </a:rPr>
            </a:br>
            <a:r>
              <a:rPr lang="en-US" sz="1800" dirty="0">
                <a:solidFill>
                  <a:prstClr val="black"/>
                </a:solidFill>
                <a:latin typeface="+mn-lt"/>
                <a:ea typeface="Roboto" panose="02000000000000000000" pitchFamily="2" charset="0"/>
                <a:cs typeface="Roboto" panose="02000000000000000000" pitchFamily="2" charset="0"/>
              </a:rPr>
              <a:t>Get started by exploring colleges you’re interested in with </a:t>
            </a:r>
            <a:r>
              <a:rPr lang="en-US" sz="1800" dirty="0" err="1">
                <a:solidFill>
                  <a:prstClr val="black"/>
                </a:solidFill>
                <a:latin typeface="+mn-lt"/>
                <a:ea typeface="Roboto" panose="02000000000000000000" pitchFamily="2" charset="0"/>
                <a:cs typeface="Roboto" panose="02000000000000000000" pitchFamily="2" charset="0"/>
              </a:rPr>
              <a:t>BigFuture</a:t>
            </a:r>
            <a:r>
              <a:rPr lang="en-US" sz="1800" dirty="0">
                <a:solidFill>
                  <a:prstClr val="black"/>
                </a:solidFill>
                <a:latin typeface="+mn-lt"/>
                <a:ea typeface="Roboto" panose="02000000000000000000" pitchFamily="2" charset="0"/>
                <a:cs typeface="Roboto" panose="02000000000000000000" pitchFamily="2" charset="0"/>
              </a:rPr>
              <a:t>™.</a:t>
            </a:r>
            <a:br>
              <a:rPr lang="en-US" sz="1800" dirty="0">
                <a:solidFill>
                  <a:prstClr val="black"/>
                </a:solidFill>
                <a:latin typeface="+mn-lt"/>
                <a:ea typeface="Roboto" panose="02000000000000000000" pitchFamily="2" charset="0"/>
                <a:cs typeface="Roboto" panose="02000000000000000000" pitchFamily="2" charset="0"/>
              </a:rPr>
            </a:br>
            <a:r>
              <a:rPr lang="en-US" sz="1800" b="1" dirty="0">
                <a:solidFill>
                  <a:prstClr val="black"/>
                </a:solidFill>
                <a:latin typeface="+mn-lt"/>
                <a:ea typeface="Roboto Slab" pitchFamily="2" charset="0"/>
                <a:cs typeface="Roboto" panose="02000000000000000000" pitchFamily="2" charset="0"/>
              </a:rPr>
              <a:t>$500  </a:t>
            </a:r>
            <a:r>
              <a:rPr lang="en-US" sz="1800" i="1" dirty="0">
                <a:solidFill>
                  <a:prstClr val="black"/>
                </a:solidFill>
                <a:latin typeface="+mn-lt"/>
                <a:ea typeface="Roboto" panose="02000000000000000000" pitchFamily="2" charset="0"/>
                <a:cs typeface="Roboto" panose="02000000000000000000" pitchFamily="2" charset="0"/>
              </a:rPr>
              <a:t>(600 scholarships)</a:t>
            </a:r>
            <a:r>
              <a:rPr lang="en-US" sz="1800" dirty="0">
                <a:solidFill>
                  <a:prstClr val="black"/>
                </a:solidFill>
                <a:latin typeface="+mn-lt"/>
                <a:ea typeface="Roboto" panose="02000000000000000000" pitchFamily="2" charset="0"/>
                <a:cs typeface="Roboto" panose="02000000000000000000" pitchFamily="2" charset="0"/>
              </a:rPr>
              <a:t> </a:t>
            </a:r>
          </a:p>
          <a:p>
            <a:pPr marL="257175" indent="-257175" defTabSz="342900">
              <a:spcBef>
                <a:spcPts val="450"/>
              </a:spcBef>
              <a:spcAft>
                <a:spcPts val="1350"/>
              </a:spcAft>
              <a:buFont typeface="+mj-lt"/>
              <a:buAutoNum type="arabicPeriod"/>
              <a:defRPr/>
            </a:pPr>
            <a:r>
              <a:rPr lang="en-US" sz="1800" b="1" dirty="0">
                <a:solidFill>
                  <a:srgbClr val="006298"/>
                </a:solidFill>
                <a:latin typeface="+mn-lt"/>
                <a:ea typeface="Roboto Slab" pitchFamily="2" charset="0"/>
              </a:rPr>
              <a:t>Practice for the SAT</a:t>
            </a:r>
            <a:r>
              <a:rPr lang="en-US" sz="1800" b="1" baseline="30000" dirty="0">
                <a:solidFill>
                  <a:srgbClr val="006298"/>
                </a:solidFill>
                <a:latin typeface="+mn-lt"/>
                <a:ea typeface="Roboto Slab" pitchFamily="2" charset="0"/>
              </a:rPr>
              <a:t>®</a:t>
            </a:r>
            <a:br>
              <a:rPr lang="en-US" sz="1800" b="1" baseline="30000" dirty="0">
                <a:solidFill>
                  <a:srgbClr val="006298"/>
                </a:solidFill>
                <a:latin typeface="+mn-lt"/>
                <a:ea typeface="Roboto Slab" pitchFamily="2" charset="0"/>
              </a:rPr>
            </a:br>
            <a:r>
              <a:rPr lang="en-US" sz="1800" dirty="0">
                <a:solidFill>
                  <a:prstClr val="black"/>
                </a:solidFill>
                <a:latin typeface="+mn-lt"/>
                <a:ea typeface="Roboto Slab" pitchFamily="2" charset="0"/>
              </a:rPr>
              <a:t>Get ready for test day with Official</a:t>
            </a:r>
            <a:r>
              <a:rPr lang="en-US" sz="1800" dirty="0">
                <a:solidFill>
                  <a:prstClr val="black"/>
                </a:solidFill>
                <a:latin typeface="+mn-lt"/>
                <a:ea typeface="Roboto" panose="02000000000000000000" pitchFamily="2" charset="0"/>
                <a:cs typeface="Roboto" panose="02000000000000000000" pitchFamily="2" charset="0"/>
              </a:rPr>
              <a:t> SAT Practice on Khan Academy</a:t>
            </a:r>
            <a:r>
              <a:rPr lang="en-US" sz="1800" baseline="30000" dirty="0">
                <a:solidFill>
                  <a:prstClr val="black"/>
                </a:solidFill>
                <a:latin typeface="+mn-lt"/>
                <a:ea typeface="Roboto" panose="02000000000000000000" pitchFamily="2" charset="0"/>
                <a:cs typeface="Roboto" panose="02000000000000000000" pitchFamily="2" charset="0"/>
              </a:rPr>
              <a:t>®</a:t>
            </a:r>
            <a:r>
              <a:rPr lang="en-US" sz="1800" dirty="0">
                <a:solidFill>
                  <a:prstClr val="black"/>
                </a:solidFill>
                <a:latin typeface="+mn-lt"/>
                <a:ea typeface="Roboto" panose="02000000000000000000" pitchFamily="2" charset="0"/>
                <a:cs typeface="Roboto" panose="02000000000000000000" pitchFamily="2" charset="0"/>
              </a:rPr>
              <a:t>.</a:t>
            </a:r>
            <a:br>
              <a:rPr lang="en-US" sz="1800" dirty="0">
                <a:solidFill>
                  <a:prstClr val="black"/>
                </a:solidFill>
                <a:latin typeface="+mn-lt"/>
                <a:ea typeface="Roboto" panose="02000000000000000000" pitchFamily="2" charset="0"/>
                <a:cs typeface="Roboto" panose="02000000000000000000" pitchFamily="2" charset="0"/>
              </a:rPr>
            </a:br>
            <a:r>
              <a:rPr lang="en-US" sz="1800" b="1" dirty="0">
                <a:solidFill>
                  <a:prstClr val="black"/>
                </a:solidFill>
                <a:latin typeface="+mn-lt"/>
                <a:ea typeface="Roboto Slab" pitchFamily="2" charset="0"/>
                <a:cs typeface="Roboto" panose="02000000000000000000" pitchFamily="2" charset="0"/>
              </a:rPr>
              <a:t>$1,000 </a:t>
            </a:r>
            <a:r>
              <a:rPr lang="en-US" sz="1800" i="1" dirty="0">
                <a:solidFill>
                  <a:prstClr val="black"/>
                </a:solidFill>
                <a:latin typeface="+mn-lt"/>
                <a:ea typeface="Roboto" panose="02000000000000000000" pitchFamily="2" charset="0"/>
                <a:cs typeface="Roboto" panose="02000000000000000000" pitchFamily="2" charset="0"/>
              </a:rPr>
              <a:t>(1,500 scholarships)</a:t>
            </a:r>
            <a:r>
              <a:rPr lang="en-US" sz="1800" dirty="0">
                <a:solidFill>
                  <a:prstClr val="black"/>
                </a:solidFill>
                <a:latin typeface="+mn-lt"/>
                <a:ea typeface="Roboto" panose="02000000000000000000" pitchFamily="2" charset="0"/>
                <a:cs typeface="Roboto" panose="02000000000000000000" pitchFamily="2" charset="0"/>
              </a:rPr>
              <a:t> </a:t>
            </a:r>
          </a:p>
          <a:p>
            <a:pPr marL="257175" indent="-257175" defTabSz="342900">
              <a:spcBef>
                <a:spcPts val="450"/>
              </a:spcBef>
              <a:spcAft>
                <a:spcPts val="1350"/>
              </a:spcAft>
              <a:buFont typeface="+mj-lt"/>
              <a:buAutoNum type="arabicPeriod"/>
              <a:defRPr/>
            </a:pPr>
            <a:r>
              <a:rPr lang="en-US" sz="1800" b="1" dirty="0">
                <a:solidFill>
                  <a:srgbClr val="006298"/>
                </a:solidFill>
                <a:latin typeface="+mn-lt"/>
                <a:ea typeface="Roboto Slab" pitchFamily="2" charset="0"/>
              </a:rPr>
              <a:t>Improve Your Score</a:t>
            </a:r>
            <a:br>
              <a:rPr lang="en-US" sz="1800" b="1" dirty="0">
                <a:solidFill>
                  <a:srgbClr val="006298"/>
                </a:solidFill>
                <a:latin typeface="+mn-lt"/>
                <a:ea typeface="Roboto Slab" pitchFamily="2" charset="0"/>
              </a:rPr>
            </a:br>
            <a:r>
              <a:rPr lang="en-US" sz="1800" dirty="0">
                <a:solidFill>
                  <a:prstClr val="black"/>
                </a:solidFill>
                <a:latin typeface="+mn-lt"/>
                <a:ea typeface="Roboto" panose="02000000000000000000" pitchFamily="2" charset="0"/>
                <a:cs typeface="Roboto" panose="02000000000000000000" pitchFamily="2" charset="0"/>
              </a:rPr>
              <a:t>Show how practice pays off by improving your SAT score.</a:t>
            </a:r>
            <a:br>
              <a:rPr lang="en-US" sz="1800" dirty="0">
                <a:solidFill>
                  <a:prstClr val="black"/>
                </a:solidFill>
                <a:latin typeface="+mn-lt"/>
                <a:ea typeface="Roboto" panose="02000000000000000000" pitchFamily="2" charset="0"/>
                <a:cs typeface="Roboto" panose="02000000000000000000" pitchFamily="2" charset="0"/>
              </a:rPr>
            </a:br>
            <a:r>
              <a:rPr lang="en-US" sz="1800" b="1" dirty="0">
                <a:solidFill>
                  <a:prstClr val="black"/>
                </a:solidFill>
                <a:latin typeface="+mn-lt"/>
                <a:ea typeface="Roboto Slab" pitchFamily="2" charset="0"/>
                <a:cs typeface="Roboto" panose="02000000000000000000" pitchFamily="2" charset="0"/>
              </a:rPr>
              <a:t>$2,000 </a:t>
            </a:r>
            <a:r>
              <a:rPr lang="en-US" sz="1800" i="1" dirty="0">
                <a:solidFill>
                  <a:prstClr val="black"/>
                </a:solidFill>
                <a:latin typeface="+mn-lt"/>
                <a:ea typeface="Roboto" panose="02000000000000000000" pitchFamily="2" charset="0"/>
                <a:cs typeface="Roboto" panose="02000000000000000000" pitchFamily="2" charset="0"/>
              </a:rPr>
              <a:t>(</a:t>
            </a:r>
            <a:r>
              <a:rPr lang="en-US" sz="1800" i="1" dirty="0" smtClean="0">
                <a:solidFill>
                  <a:prstClr val="black"/>
                </a:solidFill>
                <a:latin typeface="+mn-lt"/>
                <a:ea typeface="Roboto" panose="02000000000000000000" pitchFamily="2" charset="0"/>
                <a:cs typeface="Roboto" panose="02000000000000000000" pitchFamily="2" charset="0"/>
              </a:rPr>
              <a:t>150 scholarships)</a:t>
            </a:r>
            <a:r>
              <a:rPr lang="en-US" sz="1800" dirty="0">
                <a:solidFill>
                  <a:prstClr val="black"/>
                </a:solidFill>
                <a:latin typeface="+mn-lt"/>
                <a:ea typeface="Roboto" panose="02000000000000000000" pitchFamily="2" charset="0"/>
                <a:cs typeface="Roboto" panose="02000000000000000000" pitchFamily="2" charset="0"/>
              </a:rPr>
              <a:t> </a:t>
            </a: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257175" indent="-257175" defTabSz="342900">
              <a:spcBef>
                <a:spcPts val="450"/>
              </a:spcBef>
              <a:spcAft>
                <a:spcPts val="1350"/>
              </a:spcAft>
              <a:buFont typeface="+mj-lt"/>
              <a:buAutoNum type="arabicPeriod"/>
              <a:defRPr/>
            </a:pPr>
            <a:endParaRPr lang="en-US" sz="1350" b="1" dirty="0">
              <a:solidFill>
                <a:srgbClr val="006298"/>
              </a:solidFill>
              <a:latin typeface="Roboto Slab" pitchFamily="2" charset="0"/>
              <a:ea typeface="Roboto Slab" pitchFamily="2" charset="0"/>
            </a:endParaRPr>
          </a:p>
          <a:p>
            <a:pPr marL="0" indent="0" defTabSz="342900">
              <a:spcBef>
                <a:spcPts val="450"/>
              </a:spcBef>
              <a:spcAft>
                <a:spcPts val="1350"/>
              </a:spcAft>
              <a:buNone/>
              <a:defRPr/>
            </a:pPr>
            <a:r>
              <a:rPr lang="en-US" sz="1350" dirty="0">
                <a:solidFill>
                  <a:srgbClr val="006298"/>
                </a:solidFill>
                <a:latin typeface="Roboto Slab" pitchFamily="2" charset="0"/>
                <a:ea typeface="Roboto Slab" pitchFamily="2" charset="0"/>
              </a:rPr>
              <a:t/>
            </a:r>
            <a:br>
              <a:rPr lang="en-US" sz="1350" dirty="0">
                <a:solidFill>
                  <a:srgbClr val="006298"/>
                </a:solidFill>
                <a:latin typeface="Roboto Slab" pitchFamily="2" charset="0"/>
                <a:ea typeface="Roboto Slab" pitchFamily="2" charset="0"/>
              </a:rPr>
            </a:br>
            <a:endParaRPr lang="en-US" sz="1350" dirty="0">
              <a:solidFill>
                <a:srgbClr val="006298"/>
              </a:solidFill>
              <a:latin typeface="Roboto Slab" pitchFamily="2" charset="0"/>
              <a:ea typeface="Roboto Slab" pitchFamily="2" charset="0"/>
            </a:endParaRPr>
          </a:p>
        </p:txBody>
      </p:sp>
      <p:sp>
        <p:nvSpPr>
          <p:cNvPr id="4" name="Title 3"/>
          <p:cNvSpPr>
            <a:spLocks noGrp="1"/>
          </p:cNvSpPr>
          <p:nvPr>
            <p:ph type="title"/>
          </p:nvPr>
        </p:nvSpPr>
        <p:spPr>
          <a:xfrm>
            <a:off x="76200" y="46207"/>
            <a:ext cx="9067800" cy="1172995"/>
          </a:xfrm>
        </p:spPr>
        <p:txBody>
          <a:bodyPr>
            <a:noAutofit/>
          </a:bodyPr>
          <a:lstStyle/>
          <a:p>
            <a:r>
              <a:rPr lang="en-US" sz="3200" dirty="0" smtClean="0">
                <a:solidFill>
                  <a:schemeClr val="tx1"/>
                </a:solidFill>
                <a:ea typeface="Roboto Slab" charset="0"/>
              </a:rPr>
              <a:t>College </a:t>
            </a:r>
            <a:r>
              <a:rPr lang="en-US" sz="3200" dirty="0">
                <a:solidFill>
                  <a:schemeClr val="tx1"/>
                </a:solidFill>
                <a:ea typeface="Roboto Slab" charset="0"/>
              </a:rPr>
              <a:t>Board Opportunity </a:t>
            </a:r>
            <a:r>
              <a:rPr lang="en-US" sz="3200" dirty="0" smtClean="0">
                <a:solidFill>
                  <a:schemeClr val="tx1"/>
                </a:solidFill>
                <a:ea typeface="Roboto Slab" charset="0"/>
              </a:rPr>
              <a:t>Scholarship</a:t>
            </a:r>
            <a:r>
              <a:rPr lang="en-US" sz="3200" dirty="0">
                <a:solidFill>
                  <a:schemeClr val="tx1"/>
                </a:solidFill>
                <a:ea typeface="Roboto Slab" charset="0"/>
              </a:rPr>
              <a:t> </a:t>
            </a:r>
            <a:r>
              <a:rPr lang="en-US" sz="3200" dirty="0" smtClean="0">
                <a:solidFill>
                  <a:schemeClr val="tx1"/>
                </a:solidFill>
                <a:ea typeface="Roboto Slab" charset="0"/>
              </a:rPr>
              <a:t>Eligibility: Six Key Actions</a:t>
            </a:r>
            <a:endParaRPr lang="en-US" sz="3200" dirty="0">
              <a:solidFill>
                <a:schemeClr val="tx1"/>
              </a:solidFill>
            </a:endParaRPr>
          </a:p>
        </p:txBody>
      </p:sp>
      <p:sp>
        <p:nvSpPr>
          <p:cNvPr id="2" name="Slide Number Placeholder 1">
            <a:extLst>
              <a:ext uri="{FF2B5EF4-FFF2-40B4-BE49-F238E27FC236}">
                <a16:creationId xmlns="" xmlns:a16="http://schemas.microsoft.com/office/drawing/2014/main" id="{6B3EC3D0-83C2-CF4D-8C3E-4325F8C9DD7A}"/>
              </a:ext>
            </a:extLst>
          </p:cNvPr>
          <p:cNvSpPr>
            <a:spLocks noGrp="1"/>
          </p:cNvSpPr>
          <p:nvPr>
            <p:ph type="sldNum" sz="quarter" idx="12"/>
          </p:nvPr>
        </p:nvSpPr>
        <p:spPr/>
        <p:txBody>
          <a:bodyPr/>
          <a:lstStyle/>
          <a:p>
            <a:pPr defTabSz="685800">
              <a:defRPr/>
            </a:pPr>
            <a:fld id="{C1E9C267-FC72-D447-BF05-09A3351C68CB}" type="slidenum">
              <a:rPr lang="en-US">
                <a:solidFill>
                  <a:prstClr val="black">
                    <a:tint val="75000"/>
                  </a:prstClr>
                </a:solidFill>
                <a:latin typeface="Calibri"/>
              </a:rPr>
              <a:pPr defTabSz="685800">
                <a:defRPr/>
              </a:pPr>
              <a:t>56</a:t>
            </a:fld>
            <a:endParaRPr lang="en-US" sz="900" dirty="0">
              <a:solidFill>
                <a:prstClr val="black">
                  <a:tint val="75000"/>
                </a:prstClr>
              </a:solidFill>
              <a:latin typeface="Calibri"/>
            </a:endParaRPr>
          </a:p>
        </p:txBody>
      </p:sp>
      <p:sp>
        <p:nvSpPr>
          <p:cNvPr id="7" name="Text Placeholder 23">
            <a:extLst>
              <a:ext uri="{FF2B5EF4-FFF2-40B4-BE49-F238E27FC236}">
                <a16:creationId xmlns="" xmlns:a16="http://schemas.microsoft.com/office/drawing/2014/main" id="{45D9B8CE-B6EB-8044-A56B-48E05FEBF4E6}"/>
              </a:ext>
            </a:extLst>
          </p:cNvPr>
          <p:cNvSpPr txBox="1">
            <a:spLocks/>
          </p:cNvSpPr>
          <p:nvPr/>
        </p:nvSpPr>
        <p:spPr>
          <a:xfrm>
            <a:off x="350045" y="1342490"/>
            <a:ext cx="8686381" cy="371073"/>
          </a:xfrm>
          <a:prstGeom prst="rect">
            <a:avLst/>
          </a:prstGeom>
        </p:spPr>
        <p:txBody>
          <a:bodyPr vert="horz" lIns="0" tIns="0" rIns="0" bIns="0" anchor="t"/>
          <a:lstStyle>
            <a:lvl1pPr marL="0" indent="0" algn="l" defTabSz="457200" rtl="0" eaLnBrk="1" latinLnBrk="0" hangingPunct="1">
              <a:spcBef>
                <a:spcPct val="20000"/>
              </a:spcBef>
              <a:buFont typeface="Arial"/>
              <a:buNone/>
              <a:defRPr sz="3600" kern="1200" baseline="0">
                <a:solidFill>
                  <a:schemeClr val="tx1"/>
                </a:solidFill>
                <a:latin typeface="Roboto Slab Regular"/>
                <a:ea typeface="+mn-ea"/>
                <a:cs typeface="Roboto Slab 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defRPr/>
            </a:pPr>
            <a:endParaRPr lang="en-US" sz="2550" dirty="0">
              <a:solidFill>
                <a:prstClr val="black"/>
              </a:solidFill>
              <a:latin typeface="Roboto Slab" pitchFamily="2" charset="0"/>
              <a:ea typeface="Roboto Slab" pitchFamily="2" charset="0"/>
            </a:endParaRPr>
          </a:p>
        </p:txBody>
      </p:sp>
      <p:sp>
        <p:nvSpPr>
          <p:cNvPr id="8" name="Content Placeholder 2">
            <a:extLst>
              <a:ext uri="{FF2B5EF4-FFF2-40B4-BE49-F238E27FC236}">
                <a16:creationId xmlns="" xmlns:a16="http://schemas.microsoft.com/office/drawing/2014/main" id="{E6B18422-4A9B-4F4A-BA0A-B9E7C6A75FE6}"/>
              </a:ext>
            </a:extLst>
          </p:cNvPr>
          <p:cNvSpPr txBox="1">
            <a:spLocks/>
          </p:cNvSpPr>
          <p:nvPr/>
        </p:nvSpPr>
        <p:spPr>
          <a:xfrm>
            <a:off x="3355728" y="1364432"/>
            <a:ext cx="2743200" cy="4114800"/>
          </a:xfrm>
          <a:prstGeom prst="rect">
            <a:avLst/>
          </a:prstGeom>
        </p:spPr>
        <p:txBody>
          <a:bodyPr lIns="0" tIns="171450" rIns="0" bIns="0"/>
          <a:lstStyle>
            <a:lvl1pPr marL="2857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1pPr>
            <a:lvl2pPr marL="7429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2pPr>
            <a:lvl3pPr marL="12001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3pPr>
            <a:lvl4pPr marL="16573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4pPr>
            <a:lvl5pPr marL="2114550" indent="-285750" algn="l" defTabSz="457200" rtl="0" eaLnBrk="1" latinLnBrk="0" hangingPunct="1">
              <a:spcBef>
                <a:spcPct val="20000"/>
              </a:spcBef>
              <a:buClr>
                <a:srgbClr val="006298"/>
              </a:buClr>
              <a:buFont typeface="Arial"/>
              <a:buChar char="•"/>
              <a:defRPr sz="1600" kern="1200">
                <a:solidFill>
                  <a:schemeClr val="tx1"/>
                </a:solidFill>
                <a:latin typeface="Roboto" charset="0"/>
                <a:ea typeface="Roboto" charset="0"/>
                <a:cs typeface="Roboto"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spcBef>
                <a:spcPts val="450"/>
              </a:spcBef>
              <a:spcAft>
                <a:spcPts val="1350"/>
              </a:spcAft>
              <a:buFont typeface="+mj-lt"/>
              <a:buAutoNum type="arabicPeriod" startAt="4"/>
              <a:defRPr/>
            </a:pPr>
            <a:r>
              <a:rPr lang="en-US" sz="1800" b="1" dirty="0">
                <a:solidFill>
                  <a:srgbClr val="006298"/>
                </a:solidFill>
                <a:latin typeface="+mn-lt"/>
                <a:ea typeface="Roboto Slab" pitchFamily="2" charset="0"/>
              </a:rPr>
              <a:t>Strengthen Your College List</a:t>
            </a:r>
            <a:br>
              <a:rPr lang="en-US" sz="1800" b="1" dirty="0">
                <a:solidFill>
                  <a:srgbClr val="006298"/>
                </a:solidFill>
                <a:latin typeface="+mn-lt"/>
                <a:ea typeface="Roboto Slab" pitchFamily="2" charset="0"/>
              </a:rPr>
            </a:br>
            <a:r>
              <a:rPr lang="en-US" sz="1800" dirty="0">
                <a:solidFill>
                  <a:prstClr val="black"/>
                </a:solidFill>
                <a:latin typeface="+mn-lt"/>
              </a:rPr>
              <a:t>Make sure your college list has a mix of academic safety, match, and reach schools.</a:t>
            </a:r>
            <a:r>
              <a:rPr lang="en-US" sz="1800" dirty="0">
                <a:solidFill>
                  <a:prstClr val="black"/>
                </a:solidFill>
                <a:latin typeface="+mn-lt"/>
                <a:ea typeface="Roboto" panose="02000000000000000000" pitchFamily="2" charset="0"/>
                <a:cs typeface="Roboto" panose="02000000000000000000" pitchFamily="2" charset="0"/>
              </a:rPr>
              <a:t/>
            </a:r>
            <a:br>
              <a:rPr lang="en-US" sz="1800" dirty="0">
                <a:solidFill>
                  <a:prstClr val="black"/>
                </a:solidFill>
                <a:latin typeface="+mn-lt"/>
                <a:ea typeface="Roboto" panose="02000000000000000000" pitchFamily="2" charset="0"/>
                <a:cs typeface="Roboto" panose="02000000000000000000" pitchFamily="2" charset="0"/>
              </a:rPr>
            </a:br>
            <a:r>
              <a:rPr lang="en-US" sz="1800" b="1" dirty="0">
                <a:solidFill>
                  <a:prstClr val="black"/>
                </a:solidFill>
                <a:latin typeface="+mn-lt"/>
                <a:ea typeface="Roboto Slab" pitchFamily="2" charset="0"/>
                <a:cs typeface="Roboto" panose="02000000000000000000" pitchFamily="2" charset="0"/>
              </a:rPr>
              <a:t>$500  </a:t>
            </a:r>
            <a:r>
              <a:rPr lang="en-US" sz="1800" i="1" dirty="0">
                <a:solidFill>
                  <a:prstClr val="black"/>
                </a:solidFill>
                <a:latin typeface="+mn-lt"/>
                <a:ea typeface="Roboto" panose="02000000000000000000" pitchFamily="2" charset="0"/>
                <a:cs typeface="Roboto" panose="02000000000000000000" pitchFamily="2" charset="0"/>
              </a:rPr>
              <a:t>(400 scholarships)</a:t>
            </a:r>
            <a:r>
              <a:rPr lang="en-US" sz="1800" dirty="0">
                <a:solidFill>
                  <a:prstClr val="black"/>
                </a:solidFill>
                <a:latin typeface="+mn-lt"/>
                <a:ea typeface="Roboto" panose="02000000000000000000" pitchFamily="2" charset="0"/>
                <a:cs typeface="Roboto" panose="02000000000000000000" pitchFamily="2" charset="0"/>
              </a:rPr>
              <a:t> </a:t>
            </a:r>
          </a:p>
          <a:p>
            <a:pPr marL="257175" indent="-257175" defTabSz="342900">
              <a:spcBef>
                <a:spcPts val="450"/>
              </a:spcBef>
              <a:spcAft>
                <a:spcPts val="1350"/>
              </a:spcAft>
              <a:buFont typeface="+mj-lt"/>
              <a:buAutoNum type="arabicPeriod" startAt="4"/>
              <a:defRPr/>
            </a:pPr>
            <a:r>
              <a:rPr lang="en-US" sz="1800" b="1" dirty="0">
                <a:solidFill>
                  <a:srgbClr val="006298"/>
                </a:solidFill>
                <a:latin typeface="+mn-lt"/>
                <a:ea typeface="Roboto Slab" pitchFamily="2" charset="0"/>
              </a:rPr>
              <a:t>Complete the FAFSA</a:t>
            </a:r>
            <a:br>
              <a:rPr lang="en-US" sz="1800" b="1" dirty="0">
                <a:solidFill>
                  <a:srgbClr val="006298"/>
                </a:solidFill>
                <a:latin typeface="+mn-lt"/>
                <a:ea typeface="Roboto Slab" pitchFamily="2" charset="0"/>
              </a:rPr>
            </a:br>
            <a:r>
              <a:rPr lang="en-US" sz="1800" dirty="0">
                <a:solidFill>
                  <a:prstClr val="black"/>
                </a:solidFill>
                <a:latin typeface="+mn-lt"/>
              </a:rPr>
              <a:t>Fill out the free government form to apply for financial aid.</a:t>
            </a:r>
            <a:r>
              <a:rPr lang="en-US" sz="1800" dirty="0">
                <a:solidFill>
                  <a:prstClr val="black"/>
                </a:solidFill>
                <a:latin typeface="+mn-lt"/>
                <a:ea typeface="Roboto" panose="02000000000000000000" pitchFamily="2" charset="0"/>
                <a:cs typeface="Roboto" panose="02000000000000000000" pitchFamily="2" charset="0"/>
              </a:rPr>
              <a:t/>
            </a:r>
            <a:br>
              <a:rPr lang="en-US" sz="1800" dirty="0">
                <a:solidFill>
                  <a:prstClr val="black"/>
                </a:solidFill>
                <a:latin typeface="+mn-lt"/>
                <a:ea typeface="Roboto" panose="02000000000000000000" pitchFamily="2" charset="0"/>
                <a:cs typeface="Roboto" panose="02000000000000000000" pitchFamily="2" charset="0"/>
              </a:rPr>
            </a:br>
            <a:r>
              <a:rPr lang="en-US" sz="1800" b="1" dirty="0">
                <a:solidFill>
                  <a:prstClr val="black"/>
                </a:solidFill>
                <a:latin typeface="+mn-lt"/>
                <a:ea typeface="Roboto Slab" pitchFamily="2" charset="0"/>
                <a:cs typeface="Roboto" panose="02000000000000000000" pitchFamily="2" charset="0"/>
              </a:rPr>
              <a:t>$1,000 </a:t>
            </a:r>
            <a:r>
              <a:rPr lang="en-US" sz="1800" i="1" dirty="0">
                <a:solidFill>
                  <a:prstClr val="black"/>
                </a:solidFill>
                <a:latin typeface="+mn-lt"/>
                <a:ea typeface="Roboto" panose="02000000000000000000" pitchFamily="2" charset="0"/>
                <a:cs typeface="Roboto" panose="02000000000000000000" pitchFamily="2" charset="0"/>
              </a:rPr>
              <a:t>(800 scholarships)</a:t>
            </a:r>
            <a:r>
              <a:rPr lang="en-US" sz="1800" dirty="0">
                <a:solidFill>
                  <a:prstClr val="black"/>
                </a:solidFill>
                <a:latin typeface="+mn-lt"/>
                <a:ea typeface="Roboto" panose="02000000000000000000" pitchFamily="2" charset="0"/>
                <a:cs typeface="Roboto" panose="02000000000000000000" pitchFamily="2" charset="0"/>
              </a:rPr>
              <a:t> </a:t>
            </a:r>
          </a:p>
          <a:p>
            <a:pPr marL="257175" indent="-257175" defTabSz="342900">
              <a:spcBef>
                <a:spcPts val="450"/>
              </a:spcBef>
              <a:spcAft>
                <a:spcPts val="1350"/>
              </a:spcAft>
              <a:buFont typeface="+mj-lt"/>
              <a:buAutoNum type="arabicPeriod" startAt="4"/>
              <a:defRPr/>
            </a:pPr>
            <a:r>
              <a:rPr lang="en-US" sz="1800" b="1" dirty="0">
                <a:solidFill>
                  <a:srgbClr val="006298"/>
                </a:solidFill>
                <a:latin typeface="+mn-lt"/>
                <a:ea typeface="Roboto Slab" pitchFamily="2" charset="0"/>
              </a:rPr>
              <a:t>Apply to Colleges</a:t>
            </a:r>
            <a:br>
              <a:rPr lang="en-US" sz="1800" b="1" dirty="0">
                <a:solidFill>
                  <a:srgbClr val="006298"/>
                </a:solidFill>
                <a:latin typeface="+mn-lt"/>
                <a:ea typeface="Roboto Slab" pitchFamily="2" charset="0"/>
              </a:rPr>
            </a:br>
            <a:r>
              <a:rPr lang="en-US" sz="1800" dirty="0">
                <a:solidFill>
                  <a:prstClr val="black"/>
                </a:solidFill>
                <a:latin typeface="+mn-lt"/>
                <a:ea typeface="Roboto" panose="02000000000000000000" pitchFamily="2" charset="0"/>
                <a:cs typeface="Roboto" panose="02000000000000000000" pitchFamily="2" charset="0"/>
              </a:rPr>
              <a:t>Apply to the schools you want to attend. </a:t>
            </a:r>
            <a:br>
              <a:rPr lang="en-US" sz="1800" dirty="0">
                <a:solidFill>
                  <a:prstClr val="black"/>
                </a:solidFill>
                <a:latin typeface="+mn-lt"/>
                <a:ea typeface="Roboto" panose="02000000000000000000" pitchFamily="2" charset="0"/>
                <a:cs typeface="Roboto" panose="02000000000000000000" pitchFamily="2" charset="0"/>
              </a:rPr>
            </a:br>
            <a:r>
              <a:rPr lang="en-US" sz="1800" b="1" dirty="0">
                <a:solidFill>
                  <a:prstClr val="black"/>
                </a:solidFill>
                <a:latin typeface="+mn-lt"/>
                <a:ea typeface="Roboto Slab" pitchFamily="2" charset="0"/>
                <a:cs typeface="Roboto" panose="02000000000000000000" pitchFamily="2" charset="0"/>
              </a:rPr>
              <a:t>$1,000 </a:t>
            </a:r>
            <a:r>
              <a:rPr lang="en-US" sz="1800" i="1" dirty="0">
                <a:solidFill>
                  <a:prstClr val="black"/>
                </a:solidFill>
                <a:latin typeface="+mn-lt"/>
                <a:ea typeface="Roboto" panose="02000000000000000000" pitchFamily="2" charset="0"/>
                <a:cs typeface="Roboto" panose="02000000000000000000" pitchFamily="2" charset="0"/>
              </a:rPr>
              <a:t>(500 scholarships)</a:t>
            </a:r>
            <a:r>
              <a:rPr lang="en-US" sz="1800" dirty="0">
                <a:solidFill>
                  <a:prstClr val="black"/>
                </a:solidFill>
                <a:latin typeface="+mn-lt"/>
                <a:ea typeface="Roboto" panose="02000000000000000000" pitchFamily="2" charset="0"/>
                <a:cs typeface="Roboto" panose="02000000000000000000" pitchFamily="2" charset="0"/>
              </a:rPr>
              <a:t> </a:t>
            </a:r>
          </a:p>
          <a:p>
            <a:pPr marL="257175" indent="-257175" defTabSz="342900">
              <a:spcBef>
                <a:spcPts val="450"/>
              </a:spcBef>
              <a:spcAft>
                <a:spcPts val="1350"/>
              </a:spcAft>
              <a:buFont typeface="+mj-lt"/>
              <a:buAutoNum type="arabicPeriod" startAt="4"/>
              <a:defRPr/>
            </a:pPr>
            <a:endParaRPr lang="en-US" sz="135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257175" indent="-257175" defTabSz="342900">
              <a:spcBef>
                <a:spcPts val="450"/>
              </a:spcBef>
              <a:spcAft>
                <a:spcPts val="1350"/>
              </a:spcAft>
              <a:buFont typeface="+mj-lt"/>
              <a:buAutoNum type="arabicPeriod" startAt="4"/>
              <a:defRPr/>
            </a:pPr>
            <a:endParaRPr lang="en-US" sz="1350" b="1" dirty="0">
              <a:solidFill>
                <a:srgbClr val="006298"/>
              </a:solidFill>
              <a:latin typeface="Roboto Slab" pitchFamily="2" charset="0"/>
              <a:ea typeface="Roboto Slab" pitchFamily="2" charset="0"/>
            </a:endParaRPr>
          </a:p>
          <a:p>
            <a:pPr marL="0" indent="0" defTabSz="342900">
              <a:spcBef>
                <a:spcPts val="450"/>
              </a:spcBef>
              <a:spcAft>
                <a:spcPts val="1350"/>
              </a:spcAft>
              <a:buNone/>
              <a:defRPr/>
            </a:pPr>
            <a:r>
              <a:rPr lang="en-US" sz="1350" dirty="0">
                <a:solidFill>
                  <a:srgbClr val="006298"/>
                </a:solidFill>
                <a:latin typeface="Roboto Slab" pitchFamily="2" charset="0"/>
                <a:ea typeface="Roboto Slab" pitchFamily="2" charset="0"/>
              </a:rPr>
              <a:t/>
            </a:r>
            <a:br>
              <a:rPr lang="en-US" sz="1350" dirty="0">
                <a:solidFill>
                  <a:srgbClr val="006298"/>
                </a:solidFill>
                <a:latin typeface="Roboto Slab" pitchFamily="2" charset="0"/>
                <a:ea typeface="Roboto Slab" pitchFamily="2" charset="0"/>
              </a:rPr>
            </a:br>
            <a:endParaRPr lang="en-US" sz="1350" dirty="0">
              <a:solidFill>
                <a:srgbClr val="006298"/>
              </a:solidFill>
              <a:latin typeface="Roboto Slab" pitchFamily="2" charset="0"/>
              <a:ea typeface="Roboto Slab" pitchFamily="2" charset="0"/>
            </a:endParaRPr>
          </a:p>
        </p:txBody>
      </p:sp>
      <p:sp>
        <p:nvSpPr>
          <p:cNvPr id="3" name="Rectangle 2">
            <a:extLst>
              <a:ext uri="{FF2B5EF4-FFF2-40B4-BE49-F238E27FC236}">
                <a16:creationId xmlns="" xmlns:a16="http://schemas.microsoft.com/office/drawing/2014/main" id="{5788B6D2-66A5-AF46-A07C-4DCDF773BAA7}"/>
              </a:ext>
            </a:extLst>
          </p:cNvPr>
          <p:cNvSpPr/>
          <p:nvPr/>
        </p:nvSpPr>
        <p:spPr>
          <a:xfrm>
            <a:off x="6257365" y="1364432"/>
            <a:ext cx="2743200" cy="4114800"/>
          </a:xfrm>
          <a:prstGeom prst="rect">
            <a:avLst/>
          </a:prstGeom>
          <a:ln w="38100">
            <a:solidFill>
              <a:srgbClr val="006298"/>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a:defRPr/>
            </a:pPr>
            <a:endParaRPr lang="en-US" sz="1350" b="1" dirty="0">
              <a:solidFill>
                <a:srgbClr val="006298"/>
              </a:solidFill>
              <a:ea typeface="Roboto Slab" pitchFamily="2" charset="0"/>
            </a:endParaRPr>
          </a:p>
          <a:p>
            <a:pPr algn="ctr" defTabSz="685800">
              <a:defRPr/>
            </a:pPr>
            <a:r>
              <a:rPr lang="en-US" sz="1350" b="1" dirty="0">
                <a:solidFill>
                  <a:srgbClr val="006298"/>
                </a:solidFill>
                <a:ea typeface="Roboto Slab" pitchFamily="2" charset="0"/>
              </a:rPr>
              <a:t/>
            </a:r>
            <a:br>
              <a:rPr lang="en-US" sz="1350" b="1" dirty="0">
                <a:solidFill>
                  <a:srgbClr val="006298"/>
                </a:solidFill>
                <a:ea typeface="Roboto Slab" pitchFamily="2" charset="0"/>
              </a:rPr>
            </a:br>
            <a:endParaRPr lang="en-US" sz="1350" b="1" dirty="0">
              <a:solidFill>
                <a:srgbClr val="006298"/>
              </a:solidFill>
              <a:ea typeface="Roboto Slab" pitchFamily="2" charset="0"/>
            </a:endParaRPr>
          </a:p>
          <a:p>
            <a:pPr algn="ctr" defTabSz="685800">
              <a:defRPr/>
            </a:pPr>
            <a:endParaRPr lang="en-US" sz="1350" b="1" dirty="0">
              <a:solidFill>
                <a:srgbClr val="006298"/>
              </a:solidFill>
              <a:ea typeface="Roboto Slab" pitchFamily="2" charset="0"/>
            </a:endParaRPr>
          </a:p>
          <a:p>
            <a:pPr algn="ctr" defTabSz="685800">
              <a:defRPr/>
            </a:pPr>
            <a:r>
              <a:rPr lang="en-US" sz="1350" b="1" dirty="0">
                <a:solidFill>
                  <a:srgbClr val="006298"/>
                </a:solidFill>
                <a:ea typeface="Roboto Slab" pitchFamily="2" charset="0"/>
              </a:rPr>
              <a:t/>
            </a:r>
            <a:br>
              <a:rPr lang="en-US" sz="1350" b="1" dirty="0">
                <a:solidFill>
                  <a:srgbClr val="006298"/>
                </a:solidFill>
                <a:ea typeface="Roboto Slab" pitchFamily="2" charset="0"/>
              </a:rPr>
            </a:br>
            <a:r>
              <a:rPr lang="en-US" sz="2400" dirty="0">
                <a:solidFill>
                  <a:prstClr val="black"/>
                </a:solidFill>
                <a:ea typeface="Roboto" panose="02000000000000000000" pitchFamily="2" charset="0"/>
                <a:cs typeface="Roboto" panose="02000000000000000000" pitchFamily="2" charset="0"/>
              </a:rPr>
              <a:t>Complete all six key actions to be eligible for the </a:t>
            </a:r>
          </a:p>
          <a:p>
            <a:pPr algn="ctr" defTabSz="685800">
              <a:defRPr/>
            </a:pPr>
            <a:r>
              <a:rPr lang="en-US" sz="2400" b="1" dirty="0">
                <a:solidFill>
                  <a:srgbClr val="006298"/>
                </a:solidFill>
                <a:ea typeface="Roboto Slab" pitchFamily="2" charset="0"/>
              </a:rPr>
              <a:t>Complete Your Journey Scholarship</a:t>
            </a:r>
            <a:r>
              <a:rPr lang="en-US" dirty="0">
                <a:solidFill>
                  <a:prstClr val="black"/>
                </a:solidFill>
                <a:ea typeface="Roboto" panose="02000000000000000000" pitchFamily="2" charset="0"/>
                <a:cs typeface="Roboto" panose="02000000000000000000" pitchFamily="2" charset="0"/>
              </a:rPr>
              <a:t/>
            </a:r>
            <a:br>
              <a:rPr lang="en-US" dirty="0">
                <a:solidFill>
                  <a:prstClr val="black"/>
                </a:solidFill>
                <a:ea typeface="Roboto" panose="02000000000000000000" pitchFamily="2" charset="0"/>
                <a:cs typeface="Roboto" panose="02000000000000000000" pitchFamily="2" charset="0"/>
              </a:rPr>
            </a:br>
            <a:r>
              <a:rPr lang="en-US" sz="3200" b="1" dirty="0">
                <a:solidFill>
                  <a:prstClr val="black"/>
                </a:solidFill>
                <a:ea typeface="Roboto Slab" pitchFamily="2" charset="0"/>
                <a:cs typeface="Roboto" panose="02000000000000000000" pitchFamily="2" charset="0"/>
              </a:rPr>
              <a:t>$40,000 </a:t>
            </a:r>
            <a:r>
              <a:rPr lang="en-US" b="1" dirty="0">
                <a:solidFill>
                  <a:prstClr val="black"/>
                </a:solidFill>
                <a:ea typeface="Roboto Slab" pitchFamily="2" charset="0"/>
                <a:cs typeface="Roboto" panose="02000000000000000000" pitchFamily="2" charset="0"/>
              </a:rPr>
              <a:t/>
            </a:r>
            <a:br>
              <a:rPr lang="en-US" b="1" dirty="0">
                <a:solidFill>
                  <a:prstClr val="black"/>
                </a:solidFill>
                <a:ea typeface="Roboto Slab" pitchFamily="2" charset="0"/>
                <a:cs typeface="Roboto" panose="02000000000000000000" pitchFamily="2" charset="0"/>
              </a:rPr>
            </a:br>
            <a:r>
              <a:rPr lang="en-US" sz="1100" b="1" dirty="0">
                <a:solidFill>
                  <a:prstClr val="black"/>
                </a:solidFill>
                <a:ea typeface="Roboto Slab" pitchFamily="2" charset="0"/>
                <a:cs typeface="Roboto" panose="02000000000000000000" pitchFamily="2" charset="0"/>
              </a:rPr>
              <a:t> </a:t>
            </a:r>
            <a:r>
              <a:rPr lang="en-US" sz="1100" i="1" dirty="0">
                <a:solidFill>
                  <a:prstClr val="black"/>
                </a:solidFill>
                <a:ea typeface="Roboto" panose="02000000000000000000" pitchFamily="2" charset="0"/>
                <a:cs typeface="Roboto" panose="02000000000000000000" pitchFamily="2" charset="0"/>
              </a:rPr>
              <a:t>(25 scholarships)</a:t>
            </a:r>
            <a:r>
              <a:rPr lang="en-US" sz="1100" dirty="0">
                <a:solidFill>
                  <a:prstClr val="black"/>
                </a:solidFill>
                <a:ea typeface="Roboto" panose="02000000000000000000" pitchFamily="2" charset="0"/>
                <a:cs typeface="Roboto" panose="02000000000000000000" pitchFamily="2" charset="0"/>
              </a:rPr>
              <a:t> </a:t>
            </a:r>
          </a:p>
          <a:p>
            <a:pPr algn="ctr" defTabSz="685800">
              <a:defRPr/>
            </a:pPr>
            <a:endParaRPr lang="en-US" sz="1350" dirty="0">
              <a:solidFill>
                <a:prstClr val="black"/>
              </a:solidFill>
              <a:latin typeface="Calibri"/>
            </a:endParaRPr>
          </a:p>
        </p:txBody>
      </p:sp>
      <p:pic>
        <p:nvPicPr>
          <p:cNvPr id="13" name="Picture 12">
            <a:extLst>
              <a:ext uri="{FF2B5EF4-FFF2-40B4-BE49-F238E27FC236}">
                <a16:creationId xmlns="" xmlns:a16="http://schemas.microsoft.com/office/drawing/2014/main" id="{ABE9B117-5DDA-0B42-A379-9649AB7A8E27}"/>
              </a:ext>
            </a:extLst>
          </p:cNvPr>
          <p:cNvPicPr>
            <a:picLocks noChangeAspect="1"/>
          </p:cNvPicPr>
          <p:nvPr/>
        </p:nvPicPr>
        <p:blipFill>
          <a:blip r:embed="rId3"/>
          <a:stretch>
            <a:fillRect/>
          </a:stretch>
        </p:blipFill>
        <p:spPr>
          <a:xfrm>
            <a:off x="7268305" y="1735505"/>
            <a:ext cx="721325" cy="721325"/>
          </a:xfrm>
          <a:prstGeom prst="rect">
            <a:avLst/>
          </a:prstGeom>
        </p:spPr>
      </p:pic>
    </p:spTree>
    <p:extLst>
      <p:ext uri="{BB962C8B-B14F-4D97-AF65-F5344CB8AC3E}">
        <p14:creationId xmlns:p14="http://schemas.microsoft.com/office/powerpoint/2010/main" val="3262890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CoAlt</a:t>
            </a:r>
            <a:br>
              <a:rPr lang="en-US" dirty="0" smtClean="0">
                <a:solidFill>
                  <a:schemeClr val="tx1"/>
                </a:solidFill>
              </a:rPr>
            </a:br>
            <a:r>
              <a:rPr lang="en-US" sz="2700" dirty="0" smtClean="0">
                <a:solidFill>
                  <a:schemeClr val="tx1"/>
                </a:solidFill>
              </a:rPr>
              <a:t>Science </a:t>
            </a:r>
            <a:r>
              <a:rPr lang="en-US" sz="2700" dirty="0">
                <a:solidFill>
                  <a:schemeClr val="tx1"/>
                </a:solidFill>
              </a:rPr>
              <a:t>and Social Studies</a:t>
            </a:r>
            <a:br>
              <a:rPr lang="en-US" sz="2700" dirty="0">
                <a:solidFill>
                  <a:schemeClr val="tx1"/>
                </a:solidFill>
              </a:rPr>
            </a:br>
            <a:r>
              <a:rPr lang="en-US" sz="2700" dirty="0" smtClean="0">
                <a:solidFill>
                  <a:schemeClr val="tx1"/>
                </a:solidFill>
              </a:rPr>
              <a:t>English </a:t>
            </a:r>
            <a:r>
              <a:rPr lang="en-US" sz="2700" dirty="0">
                <a:solidFill>
                  <a:schemeClr val="tx1"/>
                </a:solidFill>
              </a:rPr>
              <a:t>Language </a:t>
            </a:r>
            <a:r>
              <a:rPr lang="en-US" sz="2700" dirty="0" smtClean="0">
                <a:solidFill>
                  <a:schemeClr val="tx1"/>
                </a:solidFill>
              </a:rPr>
              <a:t>Arts and Mathematics </a:t>
            </a:r>
            <a:r>
              <a:rPr lang="en-US" sz="2000" dirty="0" smtClean="0">
                <a:solidFill>
                  <a:schemeClr val="tx1"/>
                </a:solidFill>
              </a:rPr>
              <a:t>(DLM)</a:t>
            </a:r>
            <a:endParaRPr lang="en-US" sz="4900"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57</a:t>
            </a:fld>
            <a:endParaRPr lang="en-US" dirty="0"/>
          </a:p>
        </p:txBody>
      </p:sp>
    </p:spTree>
    <p:extLst>
      <p:ext uri="{BB962C8B-B14F-4D97-AF65-F5344CB8AC3E}">
        <p14:creationId xmlns:p14="http://schemas.microsoft.com/office/powerpoint/2010/main" val="1807199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200" dirty="0" smtClean="0">
                <a:solidFill>
                  <a:schemeClr val="tx1"/>
                </a:solidFill>
              </a:rPr>
              <a:t>CoAlt Assessment Administration</a:t>
            </a:r>
            <a:endParaRPr lang="en-US" sz="3200" dirty="0">
              <a:solidFill>
                <a:schemeClr val="tx1"/>
              </a:solidFill>
            </a:endParaRPr>
          </a:p>
        </p:txBody>
      </p:sp>
      <p:sp>
        <p:nvSpPr>
          <p:cNvPr id="3" name="Content Placeholder 2"/>
          <p:cNvSpPr>
            <a:spLocks noGrp="1"/>
          </p:cNvSpPr>
          <p:nvPr>
            <p:ph idx="1"/>
          </p:nvPr>
        </p:nvSpPr>
        <p:spPr>
          <a:xfrm>
            <a:off x="274320" y="1463040"/>
            <a:ext cx="8241030" cy="5006126"/>
          </a:xfrm>
        </p:spPr>
        <p:txBody>
          <a:bodyPr>
            <a:normAutofit/>
          </a:bodyPr>
          <a:lstStyle/>
          <a:p>
            <a:r>
              <a:rPr lang="en-US" dirty="0">
                <a:solidFill>
                  <a:schemeClr val="tx1"/>
                </a:solidFill>
              </a:rPr>
              <a:t>Students with the most significant cognitive disabilities take the Colorado Alternate </a:t>
            </a:r>
            <a:r>
              <a:rPr lang="en-US" dirty="0"/>
              <a:t>(</a:t>
            </a:r>
            <a:r>
              <a:rPr lang="en-US" dirty="0" err="1"/>
              <a:t>CoAlt</a:t>
            </a:r>
            <a:r>
              <a:rPr lang="en-US" dirty="0" smtClean="0"/>
              <a:t>) Assessments</a:t>
            </a:r>
            <a:endParaRPr lang="en-US" dirty="0">
              <a:solidFill>
                <a:schemeClr val="tx1"/>
              </a:solidFill>
            </a:endParaRPr>
          </a:p>
          <a:p>
            <a:pPr marL="1028700" lvl="1" indent="-342900"/>
            <a:r>
              <a:rPr lang="en-US" dirty="0">
                <a:solidFill>
                  <a:schemeClr val="tx1"/>
                </a:solidFill>
              </a:rPr>
              <a:t>Less than 1% of </a:t>
            </a:r>
            <a:r>
              <a:rPr lang="en-US" dirty="0" smtClean="0">
                <a:solidFill>
                  <a:schemeClr val="tx1"/>
                </a:solidFill>
              </a:rPr>
              <a:t>students</a:t>
            </a:r>
            <a:endParaRPr lang="en-US" dirty="0">
              <a:solidFill>
                <a:schemeClr val="tx1"/>
              </a:solidFill>
            </a:endParaRPr>
          </a:p>
          <a:p>
            <a:r>
              <a:rPr lang="en-US" dirty="0">
                <a:solidFill>
                  <a:schemeClr val="tx1"/>
                </a:solidFill>
              </a:rPr>
              <a:t>Science and Social Studies (Colorado-developed)</a:t>
            </a:r>
          </a:p>
          <a:p>
            <a:pPr marL="1028700" lvl="1" indent="-342900"/>
            <a:r>
              <a:rPr lang="en-US" dirty="0">
                <a:solidFill>
                  <a:schemeClr val="tx1"/>
                </a:solidFill>
              </a:rPr>
              <a:t>Elementary, </a:t>
            </a:r>
            <a:r>
              <a:rPr lang="en-US" dirty="0" smtClean="0">
                <a:solidFill>
                  <a:schemeClr val="tx1"/>
                </a:solidFill>
              </a:rPr>
              <a:t>middle </a:t>
            </a:r>
            <a:r>
              <a:rPr lang="en-US" dirty="0">
                <a:solidFill>
                  <a:schemeClr val="tx1"/>
                </a:solidFill>
              </a:rPr>
              <a:t>and </a:t>
            </a:r>
            <a:r>
              <a:rPr lang="en-US" dirty="0" smtClean="0">
                <a:solidFill>
                  <a:schemeClr val="tx1"/>
                </a:solidFill>
              </a:rPr>
              <a:t>high school assessments</a:t>
            </a:r>
            <a:endParaRPr lang="en-US" dirty="0">
              <a:solidFill>
                <a:schemeClr val="tx1"/>
              </a:solidFill>
            </a:endParaRPr>
          </a:p>
          <a:p>
            <a:pPr marL="1485900" lvl="2" indent="-342900"/>
            <a:r>
              <a:rPr lang="en-US" sz="2000" dirty="0">
                <a:solidFill>
                  <a:schemeClr val="tx1"/>
                </a:solidFill>
              </a:rPr>
              <a:t>Science: grades 5, </a:t>
            </a:r>
            <a:r>
              <a:rPr lang="en-US" sz="2000" dirty="0" smtClean="0">
                <a:solidFill>
                  <a:schemeClr val="tx1"/>
                </a:solidFill>
              </a:rPr>
              <a:t>8 </a:t>
            </a:r>
            <a:r>
              <a:rPr lang="en-US" sz="2000" dirty="0">
                <a:solidFill>
                  <a:schemeClr val="tx1"/>
                </a:solidFill>
              </a:rPr>
              <a:t>and 11</a:t>
            </a:r>
          </a:p>
          <a:p>
            <a:pPr marL="1485900" lvl="2" indent="-342900"/>
            <a:r>
              <a:rPr lang="en-US" sz="2000" dirty="0">
                <a:solidFill>
                  <a:schemeClr val="tx1"/>
                </a:solidFill>
              </a:rPr>
              <a:t>Social studies: grades </a:t>
            </a:r>
            <a:r>
              <a:rPr lang="en-US" sz="2000" dirty="0" smtClean="0">
                <a:solidFill>
                  <a:schemeClr val="tx1"/>
                </a:solidFill>
              </a:rPr>
              <a:t>4</a:t>
            </a:r>
            <a:r>
              <a:rPr lang="en-US" sz="2000" dirty="0"/>
              <a:t> </a:t>
            </a:r>
            <a:r>
              <a:rPr lang="en-US" sz="2000" dirty="0" smtClean="0"/>
              <a:t>and 7</a:t>
            </a:r>
            <a:endParaRPr lang="en-US" sz="2000" dirty="0">
              <a:solidFill>
                <a:schemeClr val="tx1"/>
              </a:solidFill>
            </a:endParaRPr>
          </a:p>
          <a:p>
            <a:pPr marL="1943100" lvl="3" indent="-342900"/>
            <a:r>
              <a:rPr lang="en-US" sz="2000" dirty="0">
                <a:solidFill>
                  <a:schemeClr val="tx1"/>
                </a:solidFill>
              </a:rPr>
              <a:t>A sample of schools will administer the social studies </a:t>
            </a:r>
            <a:r>
              <a:rPr lang="en-US" sz="2000" dirty="0" smtClean="0">
                <a:solidFill>
                  <a:schemeClr val="tx1"/>
                </a:solidFill>
              </a:rPr>
              <a:t>assessments</a:t>
            </a:r>
            <a:endParaRPr lang="en-US" sz="2000" dirty="0">
              <a:solidFill>
                <a:schemeClr val="tx1"/>
              </a:solidFill>
            </a:endParaRPr>
          </a:p>
          <a:p>
            <a:r>
              <a:rPr lang="en-US" dirty="0">
                <a:solidFill>
                  <a:schemeClr val="tx1"/>
                </a:solidFill>
              </a:rPr>
              <a:t>English language arts and mathematics (DLM-developed)</a:t>
            </a:r>
          </a:p>
          <a:p>
            <a:pPr marL="1028700" lvl="1" indent="-342900"/>
            <a:r>
              <a:rPr lang="en-US" dirty="0">
                <a:solidFill>
                  <a:schemeClr val="tx1"/>
                </a:solidFill>
              </a:rPr>
              <a:t>Grades 3-11</a:t>
            </a:r>
          </a:p>
          <a:p>
            <a:pPr marL="1485900" lvl="2" indent="-342900"/>
            <a:r>
              <a:rPr lang="en-US" sz="2000" dirty="0">
                <a:solidFill>
                  <a:schemeClr val="tx1"/>
                </a:solidFill>
              </a:rPr>
              <a:t>Alternate for </a:t>
            </a:r>
            <a:r>
              <a:rPr lang="en-US" sz="2000" dirty="0" smtClean="0"/>
              <a:t>CMAS </a:t>
            </a:r>
            <a:r>
              <a:rPr lang="en-US" sz="2000" dirty="0" smtClean="0">
                <a:solidFill>
                  <a:schemeClr val="tx1"/>
                </a:solidFill>
              </a:rPr>
              <a:t>math and </a:t>
            </a:r>
            <a:r>
              <a:rPr lang="en-US" sz="2000" dirty="0">
                <a:solidFill>
                  <a:schemeClr val="tx1"/>
                </a:solidFill>
              </a:rPr>
              <a:t>ELA, </a:t>
            </a:r>
            <a:r>
              <a:rPr lang="en-US" sz="2000" dirty="0" smtClean="0">
                <a:solidFill>
                  <a:schemeClr val="tx1"/>
                </a:solidFill>
              </a:rPr>
              <a:t>PSAT </a:t>
            </a:r>
            <a:r>
              <a:rPr lang="en-US" sz="2000" dirty="0">
                <a:solidFill>
                  <a:schemeClr val="tx1"/>
                </a:solidFill>
              </a:rPr>
              <a:t>and </a:t>
            </a:r>
            <a:r>
              <a:rPr lang="en-US" sz="2000" dirty="0" smtClean="0">
                <a:solidFill>
                  <a:schemeClr val="tx1"/>
                </a:solidFill>
              </a:rPr>
              <a:t>SAT</a:t>
            </a: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58</a:t>
            </a:fld>
            <a:endParaRPr lang="en-US" dirty="0"/>
          </a:p>
        </p:txBody>
      </p:sp>
    </p:spTree>
    <p:extLst>
      <p:ext uri="{BB962C8B-B14F-4D97-AF65-F5344CB8AC3E}">
        <p14:creationId xmlns:p14="http://schemas.microsoft.com/office/powerpoint/2010/main" val="2351666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200" dirty="0" smtClean="0">
                <a:solidFill>
                  <a:schemeClr val="tx1"/>
                </a:solidFill>
              </a:rPr>
              <a:t>CoAlt Assessment Administration</a:t>
            </a:r>
            <a:endParaRPr lang="en-US" sz="3200" dirty="0">
              <a:solidFill>
                <a:schemeClr val="tx1"/>
              </a:solidFill>
            </a:endParaRPr>
          </a:p>
        </p:txBody>
      </p:sp>
      <p:sp>
        <p:nvSpPr>
          <p:cNvPr id="3" name="Content Placeholder 2"/>
          <p:cNvSpPr>
            <a:spLocks noGrp="1"/>
          </p:cNvSpPr>
          <p:nvPr>
            <p:ph idx="1"/>
          </p:nvPr>
        </p:nvSpPr>
        <p:spPr>
          <a:xfrm>
            <a:off x="245193" y="1342768"/>
            <a:ext cx="8270157" cy="5378708"/>
          </a:xfrm>
        </p:spPr>
        <p:txBody>
          <a:bodyPr>
            <a:normAutofit lnSpcReduction="10000"/>
          </a:bodyPr>
          <a:lstStyle/>
          <a:p>
            <a:pPr marL="342900" indent="-342900">
              <a:buFont typeface="Arial" panose="020B0604020202020204" pitchFamily="34" charset="0"/>
              <a:buChar char="•"/>
            </a:pPr>
            <a:r>
              <a:rPr lang="en-US" dirty="0">
                <a:solidFill>
                  <a:schemeClr val="tx1"/>
                </a:solidFill>
              </a:rPr>
              <a:t>CoAlt Science and Social Studies</a:t>
            </a:r>
          </a:p>
          <a:p>
            <a:pPr marL="1028700" lvl="1" indent="-342900"/>
            <a:r>
              <a:rPr lang="en-US" dirty="0"/>
              <a:t>Paper-based assessment </a:t>
            </a:r>
          </a:p>
          <a:p>
            <a:pPr marL="1028700" lvl="1" indent="-342900"/>
            <a:r>
              <a:rPr lang="en-US" dirty="0"/>
              <a:t>Individually administered</a:t>
            </a:r>
          </a:p>
          <a:p>
            <a:pPr marL="1028700" lvl="1" indent="-342900"/>
            <a:r>
              <a:rPr lang="en-US" dirty="0"/>
              <a:t>Scored locally by the Test Examiner</a:t>
            </a:r>
          </a:p>
          <a:p>
            <a:pPr marL="1028700" lvl="1" indent="-342900"/>
            <a:r>
              <a:rPr lang="en-US" dirty="0"/>
              <a:t>Scores are entered into PearsonAccess</a:t>
            </a:r>
            <a:r>
              <a:rPr lang="en-US" baseline="30000" dirty="0"/>
              <a:t>next</a:t>
            </a:r>
            <a:r>
              <a:rPr lang="en-US" dirty="0"/>
              <a:t> by Test Examiner, </a:t>
            </a:r>
            <a:r>
              <a:rPr lang="en-US" dirty="0" smtClean="0"/>
              <a:t>DAC </a:t>
            </a:r>
            <a:r>
              <a:rPr lang="en-US" dirty="0"/>
              <a:t>or </a:t>
            </a:r>
            <a:r>
              <a:rPr lang="en-US" dirty="0" smtClean="0"/>
              <a:t>SAC</a:t>
            </a:r>
          </a:p>
          <a:p>
            <a:pPr marL="1028700" lvl="1" indent="-342900"/>
            <a:endParaRPr lang="en-US" sz="800" dirty="0"/>
          </a:p>
          <a:p>
            <a:pPr marL="342900" indent="-342900">
              <a:buFont typeface="Arial" panose="020B0604020202020204" pitchFamily="34" charset="0"/>
              <a:buChar char="•"/>
            </a:pPr>
            <a:r>
              <a:rPr lang="en-US" dirty="0">
                <a:solidFill>
                  <a:schemeClr val="tx1"/>
                </a:solidFill>
              </a:rPr>
              <a:t>CoAlt ELA and Math (DLM)</a:t>
            </a:r>
          </a:p>
          <a:p>
            <a:pPr marL="1028700" lvl="1" indent="-342900"/>
            <a:r>
              <a:rPr lang="en-US" dirty="0"/>
              <a:t>Computer-based assessment</a:t>
            </a:r>
          </a:p>
          <a:p>
            <a:pPr marL="1028700" lvl="1" indent="-342900"/>
            <a:r>
              <a:rPr lang="en-US" dirty="0"/>
              <a:t>Individually administered</a:t>
            </a:r>
          </a:p>
          <a:p>
            <a:pPr marL="1028700" lvl="1" indent="-342900"/>
            <a:r>
              <a:rPr lang="en-US" dirty="0"/>
              <a:t>Test Administrators/DACs use Educator Portal for student management</a:t>
            </a:r>
          </a:p>
          <a:p>
            <a:pPr marL="1028700" lvl="1" indent="-342900"/>
            <a:r>
              <a:rPr lang="en-US" dirty="0"/>
              <a:t>Students test using KITE Client</a:t>
            </a:r>
          </a:p>
          <a:p>
            <a:pPr marL="1028700" lvl="1" indent="-342900"/>
            <a:r>
              <a:rPr lang="en-US" dirty="0"/>
              <a:t>Same window as CMAS math and ELA</a:t>
            </a:r>
          </a:p>
          <a:p>
            <a:pPr marL="1485900" lvl="2" indent="-342900"/>
            <a:r>
              <a:rPr lang="en-US" sz="1900" dirty="0"/>
              <a:t>If using the 3 week window (paper-based or online), have the same 3 week window for DLM </a:t>
            </a:r>
          </a:p>
          <a:p>
            <a:pPr marL="1485900" lvl="2" indent="-342900"/>
            <a:r>
              <a:rPr lang="en-US" sz="1900" dirty="0"/>
              <a:t>If using the extended window for the CMAS math and ELA online assessments, have the same window for DLM</a:t>
            </a: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59</a:t>
            </a:fld>
            <a:endParaRPr lang="en-US" dirty="0"/>
          </a:p>
        </p:txBody>
      </p:sp>
    </p:spTree>
    <p:extLst>
      <p:ext uri="{BB962C8B-B14F-4D97-AF65-F5344CB8AC3E}">
        <p14:creationId xmlns:p14="http://schemas.microsoft.com/office/powerpoint/2010/main" val="4077187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674" y="233990"/>
            <a:ext cx="8742288" cy="756418"/>
          </a:xfrm>
        </p:spPr>
        <p:txBody>
          <a:bodyPr anchor="ctr">
            <a:noAutofit/>
          </a:bodyPr>
          <a:lstStyle/>
          <a:p>
            <a:r>
              <a:rPr lang="en-US" sz="3200" dirty="0" smtClean="0">
                <a:solidFill>
                  <a:schemeClr val="tx1"/>
                </a:solidFill>
              </a:rPr>
              <a:t>2019-2020 State Assessments: Grades 3-8</a:t>
            </a:r>
            <a:endParaRPr lang="en-US" sz="3200" dirty="0">
              <a:solidFill>
                <a:schemeClr val="tx1"/>
              </a:solidFill>
            </a:endParaRPr>
          </a:p>
        </p:txBody>
      </p:sp>
      <p:sp>
        <p:nvSpPr>
          <p:cNvPr id="5" name="Slide Number Placeholder 4"/>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51051308"/>
              </p:ext>
            </p:extLst>
          </p:nvPr>
        </p:nvGraphicFramePr>
        <p:xfrm>
          <a:off x="1391429" y="1926062"/>
          <a:ext cx="6315074" cy="2627277"/>
        </p:xfrm>
        <a:graphic>
          <a:graphicData uri="http://schemas.openxmlformats.org/drawingml/2006/table">
            <a:tbl>
              <a:tblPr firstRow="1" bandRow="1">
                <a:tableStyleId>{5C22544A-7EE6-4342-B048-85BDC9FD1C3A}</a:tableStyleId>
              </a:tblPr>
              <a:tblGrid>
                <a:gridCol w="850245">
                  <a:extLst>
                    <a:ext uri="{9D8B030D-6E8A-4147-A177-3AD203B41FA5}">
                      <a16:colId xmlns="" xmlns:a16="http://schemas.microsoft.com/office/drawing/2014/main" val="20000"/>
                    </a:ext>
                  </a:extLst>
                </a:gridCol>
                <a:gridCol w="1140479">
                  <a:extLst>
                    <a:ext uri="{9D8B030D-6E8A-4147-A177-3AD203B41FA5}">
                      <a16:colId xmlns="" xmlns:a16="http://schemas.microsoft.com/office/drawing/2014/main" val="20001"/>
                    </a:ext>
                  </a:extLst>
                </a:gridCol>
                <a:gridCol w="1285875">
                  <a:extLst>
                    <a:ext uri="{9D8B030D-6E8A-4147-A177-3AD203B41FA5}">
                      <a16:colId xmlns="" xmlns:a16="http://schemas.microsoft.com/office/drawing/2014/main" val="20002"/>
                    </a:ext>
                  </a:extLst>
                </a:gridCol>
                <a:gridCol w="1266825">
                  <a:extLst>
                    <a:ext uri="{9D8B030D-6E8A-4147-A177-3AD203B41FA5}">
                      <a16:colId xmlns="" xmlns:a16="http://schemas.microsoft.com/office/drawing/2014/main" val="20003"/>
                    </a:ext>
                  </a:extLst>
                </a:gridCol>
                <a:gridCol w="1771650">
                  <a:extLst>
                    <a:ext uri="{9D8B030D-6E8A-4147-A177-3AD203B41FA5}">
                      <a16:colId xmlns="" xmlns:a16="http://schemas.microsoft.com/office/drawing/2014/main" val="20004"/>
                    </a:ext>
                  </a:extLst>
                </a:gridCol>
              </a:tblGrid>
              <a:tr h="370840">
                <a:tc>
                  <a:txBody>
                    <a:bodyPr/>
                    <a:lstStyle/>
                    <a:p>
                      <a:pPr algn="ctr"/>
                      <a:r>
                        <a:rPr lang="en-US" dirty="0" smtClean="0"/>
                        <a:t>Grade</a:t>
                      </a:r>
                      <a:endParaRPr lang="en-US" dirty="0"/>
                    </a:p>
                  </a:txBody>
                  <a:tcPr anchor="ctr"/>
                </a:tc>
                <a:tc>
                  <a:txBody>
                    <a:bodyPr/>
                    <a:lstStyle/>
                    <a:p>
                      <a:pPr algn="ctr"/>
                      <a:r>
                        <a:rPr lang="en-US" dirty="0" smtClean="0"/>
                        <a:t>ELA</a:t>
                      </a:r>
                      <a:endParaRPr lang="en-US" baseline="30000" dirty="0"/>
                    </a:p>
                  </a:txBody>
                  <a:tcPr anchor="ctr"/>
                </a:tc>
                <a:tc>
                  <a:txBody>
                    <a:bodyPr/>
                    <a:lstStyle/>
                    <a:p>
                      <a:pPr algn="ctr"/>
                      <a:r>
                        <a:rPr lang="en-US" dirty="0" smtClean="0"/>
                        <a:t>Math</a:t>
                      </a:r>
                      <a:endParaRPr lang="en-US" baseline="30000" dirty="0"/>
                    </a:p>
                  </a:txBody>
                  <a:tcPr anchor="ctr"/>
                </a:tc>
                <a:tc>
                  <a:txBody>
                    <a:bodyPr/>
                    <a:lstStyle/>
                    <a:p>
                      <a:pPr algn="ctr"/>
                      <a:r>
                        <a:rPr lang="en-US" dirty="0" smtClean="0"/>
                        <a:t>Science</a:t>
                      </a:r>
                      <a:endParaRPr lang="en-US" dirty="0"/>
                    </a:p>
                  </a:txBody>
                  <a:tcPr anchor="ctr"/>
                </a:tc>
                <a:tc>
                  <a:txBody>
                    <a:bodyPr/>
                    <a:lstStyle/>
                    <a:p>
                      <a:pPr algn="ctr"/>
                      <a:r>
                        <a:rPr lang="en-US" dirty="0" smtClean="0"/>
                        <a:t>Social Studies</a:t>
                      </a:r>
                      <a:r>
                        <a:rPr lang="en-US" baseline="30000" dirty="0" smtClean="0"/>
                        <a:t>*</a:t>
                      </a:r>
                      <a:endParaRPr lang="en-US" baseline="30000" dirty="0"/>
                    </a:p>
                  </a:txBody>
                  <a:tcPr anchor="ctr"/>
                </a:tc>
                <a:extLst>
                  <a:ext uri="{0D108BD9-81ED-4DB2-BD59-A6C34878D82A}">
                    <a16:rowId xmlns="" xmlns:a16="http://schemas.microsoft.com/office/drawing/2014/main" val="10000"/>
                  </a:ext>
                </a:extLst>
              </a:tr>
              <a:tr h="370840">
                <a:tc>
                  <a:txBody>
                    <a:bodyPr/>
                    <a:lstStyle/>
                    <a:p>
                      <a:pPr algn="ctr"/>
                      <a:r>
                        <a:rPr lang="en-US" dirty="0" smtClean="0"/>
                        <a:t>3</a:t>
                      </a:r>
                      <a:endParaRPr lang="en-US" dirty="0" smtClean="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 xmlns:a16="http://schemas.microsoft.com/office/drawing/2014/main" val="10001"/>
                  </a:ext>
                </a:extLst>
              </a:tr>
              <a:tr h="370840">
                <a:tc>
                  <a:txBody>
                    <a:bodyPr/>
                    <a:lstStyle/>
                    <a:p>
                      <a:pPr algn="ctr"/>
                      <a:r>
                        <a:rPr lang="en-US" dirty="0" smtClean="0"/>
                        <a:t>4</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 xmlns:a16="http://schemas.microsoft.com/office/drawing/2014/main" val="10002"/>
                  </a:ext>
                </a:extLst>
              </a:tr>
              <a:tr h="370840">
                <a:tc>
                  <a:txBody>
                    <a:bodyPr/>
                    <a:lstStyle/>
                    <a:p>
                      <a:pPr algn="ctr"/>
                      <a:r>
                        <a:rPr lang="en-US" dirty="0" smtClean="0"/>
                        <a:t>5</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 xmlns:a16="http://schemas.microsoft.com/office/drawing/2014/main" val="10003"/>
                  </a:ext>
                </a:extLst>
              </a:tr>
              <a:tr h="370840">
                <a:tc>
                  <a:txBody>
                    <a:bodyPr/>
                    <a:lstStyle/>
                    <a:p>
                      <a:pPr algn="ctr"/>
                      <a:r>
                        <a:rPr lang="en-US" dirty="0" smtClean="0"/>
                        <a:t>6</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 xmlns:a16="http://schemas.microsoft.com/office/drawing/2014/main" val="10004"/>
                  </a:ext>
                </a:extLst>
              </a:tr>
              <a:tr h="399852">
                <a:tc>
                  <a:txBody>
                    <a:bodyPr/>
                    <a:lstStyle/>
                    <a:p>
                      <a:pPr algn="ctr"/>
                      <a:r>
                        <a:rPr lang="en-US" dirty="0" smtClean="0"/>
                        <a:t>7</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 xmlns:a16="http://schemas.microsoft.com/office/drawing/2014/main" val="10005"/>
                  </a:ext>
                </a:extLst>
              </a:tr>
              <a:tr h="373225">
                <a:tc>
                  <a:txBody>
                    <a:bodyPr/>
                    <a:lstStyle/>
                    <a:p>
                      <a:pPr algn="ctr"/>
                      <a:r>
                        <a:rPr lang="en-US" dirty="0" smtClean="0"/>
                        <a:t>8</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smtClean="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 xmlns:a16="http://schemas.microsoft.com/office/drawing/2014/main" val="10006"/>
                  </a:ext>
                </a:extLst>
              </a:tr>
            </a:tbl>
          </a:graphicData>
        </a:graphic>
      </p:graphicFrame>
      <p:grpSp>
        <p:nvGrpSpPr>
          <p:cNvPr id="8" name="Group 7"/>
          <p:cNvGrpSpPr/>
          <p:nvPr/>
        </p:nvGrpSpPr>
        <p:grpSpPr>
          <a:xfrm>
            <a:off x="2619930" y="2322879"/>
            <a:ext cx="4398696" cy="2199284"/>
            <a:chOff x="2657252" y="1613755"/>
            <a:chExt cx="4398696" cy="2199284"/>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1613755"/>
              <a:ext cx="323269" cy="323269"/>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1977577"/>
              <a:ext cx="323269" cy="323269"/>
            </a:xfrm>
            <a:prstGeom prst="rect">
              <a:avLst/>
            </a:prstGeom>
          </p:spPr>
        </p:pic>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2356897"/>
              <a:ext cx="323269" cy="323269"/>
            </a:xfrm>
            <a:prstGeom prst="rect">
              <a:avLst/>
            </a:prstGeom>
          </p:spPr>
        </p:pic>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2728532"/>
              <a:ext cx="323269" cy="323269"/>
            </a:xfrm>
            <a:prstGeom prst="rect">
              <a:avLst/>
            </a:prstGeom>
          </p:spPr>
        </p:pic>
        <p:pic>
          <p:nvPicPr>
            <p:cNvPr id="13" name="Picture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3125462"/>
              <a:ext cx="323269" cy="323269"/>
            </a:xfrm>
            <a:prstGeom prst="rect">
              <a:avLst/>
            </a:prstGeom>
          </p:spPr>
        </p:pic>
        <p:pic>
          <p:nvPicPr>
            <p:cNvPr id="14"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2" y="3489770"/>
              <a:ext cx="323269" cy="323269"/>
            </a:xfrm>
            <a:prstGeom prst="rect">
              <a:avLst/>
            </a:prstGeom>
          </p:spPr>
        </p:pic>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0794" y="3125462"/>
              <a:ext cx="323269" cy="323269"/>
            </a:xfrm>
            <a:prstGeom prst="rect">
              <a:avLst/>
            </a:prstGeom>
          </p:spPr>
        </p:pic>
        <p:pic>
          <p:nvPicPr>
            <p:cNvPr id="16"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1615739"/>
              <a:ext cx="323269" cy="323269"/>
            </a:xfrm>
            <a:prstGeom prst="rect">
              <a:avLst/>
            </a:prstGeom>
          </p:spPr>
        </p:pic>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1972193"/>
              <a:ext cx="323269" cy="323269"/>
            </a:xfrm>
            <a:prstGeom prst="rect">
              <a:avLst/>
            </a:prstGeom>
          </p:spPr>
        </p:pic>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2351512"/>
              <a:ext cx="323269" cy="323269"/>
            </a:xfrm>
            <a:prstGeom prst="rect">
              <a:avLst/>
            </a:prstGeom>
          </p:spPr>
        </p:pic>
        <p:pic>
          <p:nvPicPr>
            <p:cNvPr id="19" name="Picture 1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2723147"/>
              <a:ext cx="323269" cy="323269"/>
            </a:xfrm>
            <a:prstGeom prst="rect">
              <a:avLst/>
            </a:prstGeom>
          </p:spPr>
        </p:pic>
        <p:pic>
          <p:nvPicPr>
            <p:cNvPr id="20" name="Picture 1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0793" y="3489770"/>
              <a:ext cx="323269" cy="323269"/>
            </a:xfrm>
            <a:prstGeom prst="rect">
              <a:avLst/>
            </a:prstGeom>
          </p:spPr>
        </p:pic>
        <p:pic>
          <p:nvPicPr>
            <p:cNvPr id="21" name="Picture 2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3847" y="2351512"/>
              <a:ext cx="323269" cy="323269"/>
            </a:xfrm>
            <a:prstGeom prst="rect">
              <a:avLst/>
            </a:prstGeom>
          </p:spPr>
        </p:pic>
        <p:pic>
          <p:nvPicPr>
            <p:cNvPr id="22"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3847" y="3489770"/>
              <a:ext cx="323269" cy="323269"/>
            </a:xfrm>
            <a:prstGeom prst="rect">
              <a:avLst/>
            </a:prstGeom>
          </p:spPr>
        </p:pic>
        <p:pic>
          <p:nvPicPr>
            <p:cNvPr id="23" name="Picture 2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32679" y="1979801"/>
              <a:ext cx="323269" cy="323269"/>
            </a:xfrm>
            <a:prstGeom prst="rect">
              <a:avLst/>
            </a:prstGeom>
          </p:spPr>
        </p:pic>
        <p:pic>
          <p:nvPicPr>
            <p:cNvPr id="24" name="Picture 2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32678" y="3125461"/>
              <a:ext cx="323269" cy="323269"/>
            </a:xfrm>
            <a:prstGeom prst="rect">
              <a:avLst/>
            </a:prstGeom>
          </p:spPr>
        </p:pic>
      </p:grpSp>
      <p:sp>
        <p:nvSpPr>
          <p:cNvPr id="25" name="TextBox 24"/>
          <p:cNvSpPr txBox="1"/>
          <p:nvPr/>
        </p:nvSpPr>
        <p:spPr>
          <a:xfrm>
            <a:off x="274320" y="4987854"/>
            <a:ext cx="8835775" cy="1477328"/>
          </a:xfrm>
          <a:prstGeom prst="rect">
            <a:avLst/>
          </a:prstGeom>
          <a:noFill/>
        </p:spPr>
        <p:txBody>
          <a:bodyPr wrap="square" rtlCol="0">
            <a:spAutoFit/>
          </a:bodyPr>
          <a:lstStyle/>
          <a:p>
            <a:r>
              <a:rPr lang="en-US" b="1" dirty="0" smtClean="0">
                <a:solidFill>
                  <a:srgbClr val="000000"/>
                </a:solidFill>
              </a:rPr>
              <a:t>Note</a:t>
            </a:r>
            <a:r>
              <a:rPr lang="en-US" dirty="0" smtClean="0">
                <a:solidFill>
                  <a:srgbClr val="000000"/>
                </a:solidFill>
              </a:rPr>
              <a:t>: CoAlt science and social studies and CoAlt DLM assessments are the </a:t>
            </a:r>
            <a:r>
              <a:rPr lang="en-US" dirty="0">
                <a:solidFill>
                  <a:srgbClr val="000000"/>
                </a:solidFill>
              </a:rPr>
              <a:t>corresponding </a:t>
            </a:r>
            <a:r>
              <a:rPr lang="en-US" dirty="0" smtClean="0">
                <a:solidFill>
                  <a:srgbClr val="000000"/>
                </a:solidFill>
              </a:rPr>
              <a:t>assessments to CMAS science, social studies, math and ELA for </a:t>
            </a:r>
            <a:r>
              <a:rPr lang="en-US" dirty="0">
                <a:solidFill>
                  <a:srgbClr val="000000"/>
                </a:solidFill>
              </a:rPr>
              <a:t>students with the most significant cognitive disabilities</a:t>
            </a:r>
            <a:r>
              <a:rPr lang="en-US" dirty="0" smtClean="0">
                <a:solidFill>
                  <a:srgbClr val="000000"/>
                </a:solidFill>
              </a:rPr>
              <a:t>.</a:t>
            </a:r>
          </a:p>
          <a:p>
            <a:endParaRPr lang="en-US" dirty="0">
              <a:solidFill>
                <a:srgbClr val="000000"/>
              </a:solidFill>
            </a:endParaRPr>
          </a:p>
          <a:p>
            <a:r>
              <a:rPr lang="en-US" baseline="30000" dirty="0">
                <a:solidFill>
                  <a:srgbClr val="000000"/>
                </a:solidFill>
              </a:rPr>
              <a:t>*</a:t>
            </a:r>
            <a:r>
              <a:rPr lang="en-US" dirty="0" smtClean="0">
                <a:solidFill>
                  <a:srgbClr val="000000"/>
                </a:solidFill>
              </a:rPr>
              <a:t>Social studies will be assessed on a sampling basis for grades 4 and 7.</a:t>
            </a:r>
          </a:p>
        </p:txBody>
      </p:sp>
    </p:spTree>
    <p:extLst>
      <p:ext uri="{BB962C8B-B14F-4D97-AF65-F5344CB8AC3E}">
        <p14:creationId xmlns:p14="http://schemas.microsoft.com/office/powerpoint/2010/main" val="285574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70211" cy="756418"/>
          </a:xfrm>
        </p:spPr>
        <p:txBody>
          <a:bodyPr anchor="ctr">
            <a:noAutofit/>
          </a:bodyPr>
          <a:lstStyle/>
          <a:p>
            <a:r>
              <a:rPr lang="en-US" sz="3200" dirty="0" smtClean="0">
                <a:solidFill>
                  <a:schemeClr val="tx1"/>
                </a:solidFill>
              </a:rPr>
              <a:t>DLM Admin System: KITE Components</a:t>
            </a:r>
            <a:endParaRPr lang="en-US" sz="32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61270585"/>
              </p:ext>
            </p:extLst>
          </p:nvPr>
        </p:nvGraphicFramePr>
        <p:xfrm>
          <a:off x="228600" y="1295400"/>
          <a:ext cx="8686804" cy="3029174"/>
        </p:xfrm>
        <a:graphic>
          <a:graphicData uri="http://schemas.openxmlformats.org/drawingml/2006/table">
            <a:tbl>
              <a:tblPr firstRow="1" bandRow="1">
                <a:tableStyleId>{5C22544A-7EE6-4342-B048-85BDC9FD1C3A}</a:tableStyleId>
              </a:tblPr>
              <a:tblGrid>
                <a:gridCol w="1552575">
                  <a:extLst>
                    <a:ext uri="{9D8B030D-6E8A-4147-A177-3AD203B41FA5}">
                      <a16:colId xmlns="" xmlns:a16="http://schemas.microsoft.com/office/drawing/2014/main" val="20000"/>
                    </a:ext>
                  </a:extLst>
                </a:gridCol>
                <a:gridCol w="1333500">
                  <a:extLst>
                    <a:ext uri="{9D8B030D-6E8A-4147-A177-3AD203B41FA5}">
                      <a16:colId xmlns="" xmlns:a16="http://schemas.microsoft.com/office/drawing/2014/main" val="20001"/>
                    </a:ext>
                  </a:extLst>
                </a:gridCol>
                <a:gridCol w="1557339">
                  <a:extLst>
                    <a:ext uri="{9D8B030D-6E8A-4147-A177-3AD203B41FA5}">
                      <a16:colId xmlns="" xmlns:a16="http://schemas.microsoft.com/office/drawing/2014/main" val="20002"/>
                    </a:ext>
                  </a:extLst>
                </a:gridCol>
                <a:gridCol w="1340759">
                  <a:extLst>
                    <a:ext uri="{9D8B030D-6E8A-4147-A177-3AD203B41FA5}">
                      <a16:colId xmlns="" xmlns:a16="http://schemas.microsoft.com/office/drawing/2014/main" val="20003"/>
                    </a:ext>
                  </a:extLst>
                </a:gridCol>
                <a:gridCol w="2902631">
                  <a:extLst>
                    <a:ext uri="{9D8B030D-6E8A-4147-A177-3AD203B41FA5}">
                      <a16:colId xmlns="" xmlns:a16="http://schemas.microsoft.com/office/drawing/2014/main" val="20004"/>
                    </a:ext>
                  </a:extLst>
                </a:gridCol>
              </a:tblGrid>
              <a:tr h="1017494">
                <a:tc>
                  <a:txBody>
                    <a:bodyPr/>
                    <a:lstStyle/>
                    <a:p>
                      <a:pPr algn="ctr"/>
                      <a:r>
                        <a:rPr lang="en-US" sz="2000" dirty="0" smtClean="0"/>
                        <a:t>Component</a:t>
                      </a:r>
                      <a:endParaRPr lang="en-US" sz="2000" dirty="0"/>
                    </a:p>
                  </a:txBody>
                  <a:tcPr anchor="ctr"/>
                </a:tc>
                <a:tc>
                  <a:txBody>
                    <a:bodyPr/>
                    <a:lstStyle/>
                    <a:p>
                      <a:pPr algn="ctr"/>
                      <a:r>
                        <a:rPr lang="en-US" sz="2000" dirty="0" smtClean="0"/>
                        <a:t>Current Software Version</a:t>
                      </a:r>
                      <a:endParaRPr lang="en-US" sz="2000" dirty="0"/>
                    </a:p>
                  </a:txBody>
                  <a:tcPr anchor="ctr"/>
                </a:tc>
                <a:tc>
                  <a:txBody>
                    <a:bodyPr/>
                    <a:lstStyle/>
                    <a:p>
                      <a:pPr algn="ctr"/>
                      <a:r>
                        <a:rPr lang="en-US" sz="2000" dirty="0" smtClean="0"/>
                        <a:t>New Software Version</a:t>
                      </a:r>
                      <a:endParaRPr lang="en-US" sz="2000" dirty="0"/>
                    </a:p>
                  </a:txBody>
                  <a:tcPr anchor="ctr"/>
                </a:tc>
                <a:tc>
                  <a:txBody>
                    <a:bodyPr/>
                    <a:lstStyle/>
                    <a:p>
                      <a:pPr algn="ctr"/>
                      <a:r>
                        <a:rPr lang="en-US" sz="2000" dirty="0" smtClean="0"/>
                        <a:t>Next Release Date</a:t>
                      </a:r>
                      <a:endParaRPr lang="en-US" sz="2000" dirty="0"/>
                    </a:p>
                  </a:txBody>
                  <a:tcPr anchor="ctr"/>
                </a:tc>
                <a:tc>
                  <a:txBody>
                    <a:bodyPr/>
                    <a:lstStyle/>
                    <a:p>
                      <a:pPr algn="ctr"/>
                      <a:r>
                        <a:rPr lang="en-US" sz="2000" dirty="0" smtClean="0"/>
                        <a:t>Recommendations</a:t>
                      </a:r>
                      <a:endParaRPr lang="en-US" sz="2000" dirty="0"/>
                    </a:p>
                  </a:txBody>
                  <a:tcPr anchor="ctr"/>
                </a:tc>
                <a:extLst>
                  <a:ext uri="{0D108BD9-81ED-4DB2-BD59-A6C34878D82A}">
                    <a16:rowId xmlns="" xmlns:a16="http://schemas.microsoft.com/office/drawing/2014/main" val="10000"/>
                  </a:ext>
                </a:extLst>
              </a:tr>
              <a:tr h="546872">
                <a:tc>
                  <a:txBody>
                    <a:bodyPr/>
                    <a:lstStyle/>
                    <a:p>
                      <a:pPr algn="ctr"/>
                      <a:r>
                        <a:rPr lang="en-US" sz="2000" dirty="0" smtClean="0"/>
                        <a:t>KITE Local Caching Server</a:t>
                      </a: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r>
                        <a:rPr lang="en-US" sz="2000" u="sng" dirty="0" smtClean="0"/>
                        <a:t>Not Available</a:t>
                      </a:r>
                      <a:endParaRPr lang="en-US" sz="2000" b="1" u="sng" dirty="0">
                        <a:solidFill>
                          <a:schemeClr val="tx1">
                            <a:lumMod val="50000"/>
                          </a:schemeClr>
                        </a:solidFill>
                      </a:endParaRPr>
                    </a:p>
                  </a:txBody>
                  <a:tcPr anchor="ctr"/>
                </a:tc>
                <a:extLst>
                  <a:ext uri="{0D108BD9-81ED-4DB2-BD59-A6C34878D82A}">
                    <a16:rowId xmlns="" xmlns:a16="http://schemas.microsoft.com/office/drawing/2014/main" val="10001"/>
                  </a:ext>
                </a:extLst>
              </a:tr>
              <a:tr h="604408">
                <a:tc>
                  <a:txBody>
                    <a:bodyPr/>
                    <a:lstStyle/>
                    <a:p>
                      <a:pPr algn="ctr"/>
                      <a:r>
                        <a:rPr lang="en-US" sz="2000" dirty="0" smtClean="0"/>
                        <a:t>KITE Student</a:t>
                      </a:r>
                      <a:r>
                        <a:rPr lang="en-US" sz="2000" baseline="0" dirty="0" smtClean="0"/>
                        <a:t> Portal</a:t>
                      </a:r>
                      <a:endParaRPr lang="en-US" sz="2000" dirty="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6.0</a:t>
                      </a:r>
                    </a:p>
                  </a:txBody>
                  <a:tcPr anchor="ctr"/>
                </a:tc>
                <a:tc>
                  <a:txBody>
                    <a:bodyPr/>
                    <a:lstStyle/>
                    <a:p>
                      <a:pPr algn="ctr"/>
                      <a:r>
                        <a:rPr lang="en-US" sz="2000" b="0" dirty="0" smtClean="0">
                          <a:solidFill>
                            <a:schemeClr val="tx1"/>
                          </a:solidFill>
                        </a:rPr>
                        <a:t>7.0</a:t>
                      </a:r>
                      <a:endParaRPr lang="en-US" sz="20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mn-lt"/>
                          <a:ea typeface="+mn-ea"/>
                          <a:cs typeface="+mn-cs"/>
                        </a:rPr>
                        <a:t>TBD</a:t>
                      </a:r>
                    </a:p>
                  </a:txBody>
                  <a:tcPr anchor="ctr"/>
                </a:tc>
                <a:tc>
                  <a:txBody>
                    <a:bodyPr/>
                    <a:lstStyle/>
                    <a:p>
                      <a:pPr algn="ctr"/>
                      <a:r>
                        <a:rPr lang="en-US" sz="2000" dirty="0" smtClean="0"/>
                        <a:t>Must uninstall and reinstall</a:t>
                      </a:r>
                      <a:r>
                        <a:rPr lang="en-US" sz="2000" baseline="0" dirty="0" smtClean="0"/>
                        <a:t> on all student devices</a:t>
                      </a:r>
                      <a:endParaRPr lang="en-US" sz="2000" dirty="0">
                        <a:solidFill>
                          <a:srgbClr val="000000"/>
                        </a:solidFill>
                      </a:endParaRPr>
                    </a:p>
                  </a:txBody>
                  <a:tcPr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1869430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8387819" cy="756418"/>
          </a:xfrm>
        </p:spPr>
        <p:txBody>
          <a:bodyPr anchor="ctr">
            <a:noAutofit/>
          </a:bodyPr>
          <a:lstStyle/>
          <a:p>
            <a:r>
              <a:rPr lang="en-US" sz="3200" dirty="0" smtClean="0">
                <a:solidFill>
                  <a:schemeClr val="tx1"/>
                </a:solidFill>
              </a:rPr>
              <a:t>CoAlt Training and Office Hours for SWD</a:t>
            </a:r>
            <a:endParaRPr lang="en-US" sz="3200" dirty="0">
              <a:solidFill>
                <a:schemeClr val="tx1"/>
              </a:solidFill>
            </a:endParaRPr>
          </a:p>
        </p:txBody>
      </p:sp>
      <p:sp>
        <p:nvSpPr>
          <p:cNvPr id="9" name="Content Placeholder 8"/>
          <p:cNvSpPr>
            <a:spLocks noGrp="1"/>
          </p:cNvSpPr>
          <p:nvPr>
            <p:ph idx="1"/>
          </p:nvPr>
        </p:nvSpPr>
        <p:spPr>
          <a:xfrm>
            <a:off x="274320" y="1334530"/>
            <a:ext cx="8241030" cy="4769184"/>
          </a:xfrm>
        </p:spPr>
        <p:txBody>
          <a:bodyPr>
            <a:normAutofit/>
          </a:bodyPr>
          <a:lstStyle/>
          <a:p>
            <a:pPr marL="285750" indent="-285750">
              <a:buFont typeface="Arial" panose="020B0604020202020204" pitchFamily="34" charset="0"/>
              <a:buChar char="•"/>
            </a:pPr>
            <a:r>
              <a:rPr lang="en-US" sz="1800" dirty="0">
                <a:solidFill>
                  <a:schemeClr val="tx1"/>
                </a:solidFill>
              </a:rPr>
              <a:t>Training registration information will be sent to DACs</a:t>
            </a:r>
          </a:p>
          <a:p>
            <a:pPr marL="285750" indent="-285750">
              <a:buFont typeface="Arial" panose="020B0604020202020204" pitchFamily="34" charset="0"/>
              <a:buChar char="•"/>
            </a:pPr>
            <a:r>
              <a:rPr lang="en-US" sz="1800" dirty="0">
                <a:solidFill>
                  <a:schemeClr val="tx1"/>
                </a:solidFill>
              </a:rPr>
              <a:t>Trainings </a:t>
            </a:r>
            <a:r>
              <a:rPr lang="en-US" sz="1800" dirty="0" smtClean="0"/>
              <a:t>are</a:t>
            </a:r>
            <a:r>
              <a:rPr lang="en-US" sz="1800" dirty="0" smtClean="0">
                <a:solidFill>
                  <a:schemeClr val="tx1"/>
                </a:solidFill>
              </a:rPr>
              <a:t> </a:t>
            </a:r>
            <a:r>
              <a:rPr lang="en-US" sz="1800" dirty="0">
                <a:solidFill>
                  <a:schemeClr val="tx1"/>
                </a:solidFill>
              </a:rPr>
              <a:t>combined with ACCESS </a:t>
            </a:r>
            <a:r>
              <a:rPr lang="en-US" sz="1800" dirty="0" smtClean="0">
                <a:solidFill>
                  <a:schemeClr val="tx1"/>
                </a:solidFill>
              </a:rPr>
              <a:t>training</a:t>
            </a:r>
            <a:endParaRPr lang="en-US" sz="18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61</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152279107"/>
              </p:ext>
            </p:extLst>
          </p:nvPr>
        </p:nvGraphicFramePr>
        <p:xfrm>
          <a:off x="742103" y="2087585"/>
          <a:ext cx="7837121" cy="4339727"/>
        </p:xfrm>
        <a:graphic>
          <a:graphicData uri="http://schemas.openxmlformats.org/drawingml/2006/table">
            <a:tbl>
              <a:tblPr firstRow="1" bandRow="1">
                <a:tableStyleId>{5C22544A-7EE6-4342-B048-85BDC9FD1C3A}</a:tableStyleId>
              </a:tblPr>
              <a:tblGrid>
                <a:gridCol w="3673672">
                  <a:extLst>
                    <a:ext uri="{9D8B030D-6E8A-4147-A177-3AD203B41FA5}">
                      <a16:colId xmlns="" xmlns:a16="http://schemas.microsoft.com/office/drawing/2014/main" val="20000"/>
                    </a:ext>
                  </a:extLst>
                </a:gridCol>
                <a:gridCol w="2119496">
                  <a:extLst>
                    <a:ext uri="{9D8B030D-6E8A-4147-A177-3AD203B41FA5}">
                      <a16:colId xmlns="" xmlns:a16="http://schemas.microsoft.com/office/drawing/2014/main" val="20001"/>
                    </a:ext>
                  </a:extLst>
                </a:gridCol>
                <a:gridCol w="2043953">
                  <a:extLst>
                    <a:ext uri="{9D8B030D-6E8A-4147-A177-3AD203B41FA5}">
                      <a16:colId xmlns="" xmlns:a16="http://schemas.microsoft.com/office/drawing/2014/main" val="20002"/>
                    </a:ext>
                  </a:extLst>
                </a:gridCol>
              </a:tblGrid>
              <a:tr h="297784">
                <a:tc>
                  <a:txBody>
                    <a:bodyPr/>
                    <a:lstStyle/>
                    <a:p>
                      <a:pPr marL="0" marR="0" algn="ctr">
                        <a:spcBef>
                          <a:spcPts val="0"/>
                        </a:spcBef>
                        <a:spcAft>
                          <a:spcPts val="0"/>
                        </a:spcAft>
                      </a:pPr>
                      <a:r>
                        <a:rPr lang="en-US" sz="1800" dirty="0">
                          <a:effectLst/>
                        </a:rPr>
                        <a:t>Training Resource</a:t>
                      </a:r>
                      <a:endParaRPr lang="en-US" sz="1800" dirty="0">
                        <a:effectLst/>
                        <a:latin typeface="Calibri"/>
                        <a:ea typeface="Calibri"/>
                        <a:cs typeface="Times New Roman"/>
                      </a:endParaRPr>
                    </a:p>
                  </a:txBody>
                  <a:tcPr marL="68580" marR="68580" marT="0" marB="0" anchor="ctr"/>
                </a:tc>
                <a:tc gridSpan="2">
                  <a:txBody>
                    <a:bodyPr/>
                    <a:lstStyle/>
                    <a:p>
                      <a:pPr marL="0" marR="0" algn="ctr">
                        <a:spcBef>
                          <a:spcPts val="0"/>
                        </a:spcBef>
                        <a:spcAft>
                          <a:spcPts val="0"/>
                        </a:spcAft>
                      </a:pPr>
                      <a:r>
                        <a:rPr lang="en-US" sz="1800" dirty="0" smtClean="0">
                          <a:effectLst/>
                        </a:rPr>
                        <a:t>Date and Location</a:t>
                      </a:r>
                      <a:endParaRPr lang="en-US" sz="1800" dirty="0">
                        <a:effectLst/>
                        <a:latin typeface="Calibri"/>
                        <a:ea typeface="Calibri"/>
                        <a:cs typeface="Times New Roman"/>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0000"/>
                  </a:ext>
                </a:extLst>
              </a:tr>
              <a:tr h="1767732">
                <a:tc>
                  <a:txBody>
                    <a:bodyPr/>
                    <a:lstStyle/>
                    <a:p>
                      <a:pPr marL="0" marR="0" algn="ctr">
                        <a:spcBef>
                          <a:spcPts val="0"/>
                        </a:spcBef>
                        <a:spcAft>
                          <a:spcPts val="0"/>
                        </a:spcAft>
                      </a:pPr>
                      <a:r>
                        <a:rPr lang="en-US" sz="1800" dirty="0" smtClean="0">
                          <a:effectLst/>
                        </a:rPr>
                        <a:t>Online Office Hours</a:t>
                      </a:r>
                    </a:p>
                    <a:p>
                      <a:pPr marL="0" marR="0" algn="ctr">
                        <a:spcBef>
                          <a:spcPts val="0"/>
                        </a:spcBef>
                        <a:spcAft>
                          <a:spcPts val="0"/>
                        </a:spcAft>
                      </a:pPr>
                      <a:r>
                        <a:rPr lang="en-US" sz="1800" dirty="0" smtClean="0">
                          <a:effectLst/>
                        </a:rPr>
                        <a:t>Mondays 2:00-3:00</a:t>
                      </a:r>
                      <a:endParaRPr lang="en-US" sz="1800" b="0" dirty="0">
                        <a:solidFill>
                          <a:schemeClr val="tx1">
                            <a:lumMod val="50000"/>
                          </a:schemeClr>
                        </a:solidFill>
                        <a:effectLst/>
                        <a:latin typeface="Calibri"/>
                        <a:ea typeface="Calibri"/>
                        <a:cs typeface="Times New Roman"/>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November</a:t>
                      </a:r>
                      <a:r>
                        <a:rPr lang="en-US" sz="1800" baseline="0" dirty="0" smtClean="0"/>
                        <a:t> 11</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December 9</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January 13</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January 27</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February 10</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February 24</a:t>
                      </a:r>
                      <a:endParaRPr lang="en-US" sz="1800" baseline="0" dirty="0" smtClean="0">
                        <a:solidFill>
                          <a:srgbClr val="000000"/>
                        </a:solidFill>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March 2</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March 16</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March 30</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April 13</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April 27</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May 11 (feedback)</a:t>
                      </a:r>
                      <a:endParaRPr lang="en-US" sz="1800" baseline="0" dirty="0" smtClean="0">
                        <a:solidFill>
                          <a:srgbClr val="000000"/>
                        </a:solidFill>
                      </a:endParaRPr>
                    </a:p>
                  </a:txBody>
                  <a:tcPr marL="68580" marR="68580" marT="0" marB="0" anchor="ctr"/>
                </a:tc>
                <a:extLst>
                  <a:ext uri="{0D108BD9-81ED-4DB2-BD59-A6C34878D82A}">
                    <a16:rowId xmlns="" xmlns:a16="http://schemas.microsoft.com/office/drawing/2014/main" val="10001"/>
                  </a:ext>
                </a:extLst>
              </a:tr>
              <a:tr h="2274211">
                <a:tc>
                  <a:txBody>
                    <a:bodyPr/>
                    <a:lstStyle/>
                    <a:p>
                      <a:pPr marL="0" marR="0" algn="ctr">
                        <a:spcBef>
                          <a:spcPts val="0"/>
                        </a:spcBef>
                        <a:spcAft>
                          <a:spcPts val="0"/>
                        </a:spcAft>
                      </a:pPr>
                      <a:r>
                        <a:rPr lang="en-US" sz="1800" dirty="0" smtClean="0">
                          <a:effectLst/>
                        </a:rPr>
                        <a:t>Regional CoAlt/ACCESS Trainings</a:t>
                      </a:r>
                    </a:p>
                    <a:p>
                      <a:pPr marL="0" marR="0" algn="ctr">
                        <a:spcBef>
                          <a:spcPts val="0"/>
                        </a:spcBef>
                        <a:spcAft>
                          <a:spcPts val="0"/>
                        </a:spcAft>
                      </a:pPr>
                      <a:r>
                        <a:rPr lang="en-US" sz="1800" dirty="0" smtClean="0">
                          <a:effectLst/>
                        </a:rPr>
                        <a:t>½</a:t>
                      </a:r>
                      <a:r>
                        <a:rPr lang="en-US" sz="1800" baseline="0" dirty="0" smtClean="0">
                          <a:effectLst/>
                        </a:rPr>
                        <a:t> Day for Each </a:t>
                      </a:r>
                      <a:endParaRPr lang="en-US" sz="1800" dirty="0" smtClean="0">
                        <a:effectLst/>
                      </a:endParaRPr>
                    </a:p>
                  </a:txBody>
                  <a:tcPr marL="68580" marR="68580" marT="0" marB="0" anchor="ctr"/>
                </a:tc>
                <a:tc gridSpan="2">
                  <a:txBody>
                    <a:bodyPr/>
                    <a:lstStyle/>
                    <a:p>
                      <a:pPr marL="114300" marR="0" indent="0">
                        <a:spcBef>
                          <a:spcPts val="0"/>
                        </a:spcBef>
                        <a:spcAft>
                          <a:spcPts val="0"/>
                        </a:spcAft>
                      </a:pPr>
                      <a:r>
                        <a:rPr lang="en-US" sz="1800" baseline="0" dirty="0" smtClean="0">
                          <a:effectLst/>
                        </a:rPr>
                        <a:t>September 30 – Alamosa</a:t>
                      </a:r>
                    </a:p>
                    <a:p>
                      <a:pPr marL="114300" marR="0" indent="0">
                        <a:spcBef>
                          <a:spcPts val="0"/>
                        </a:spcBef>
                        <a:spcAft>
                          <a:spcPts val="0"/>
                        </a:spcAft>
                      </a:pPr>
                      <a:r>
                        <a:rPr lang="en-US" sz="1800" baseline="0" dirty="0" smtClean="0">
                          <a:effectLst/>
                        </a:rPr>
                        <a:t>October 1 – La Junta</a:t>
                      </a:r>
                    </a:p>
                    <a:p>
                      <a:pPr marL="114300" marR="0" indent="0">
                        <a:spcBef>
                          <a:spcPts val="0"/>
                        </a:spcBef>
                        <a:spcAft>
                          <a:spcPts val="0"/>
                        </a:spcAft>
                      </a:pPr>
                      <a:r>
                        <a:rPr lang="en-US" sz="1800" baseline="0" dirty="0" smtClean="0">
                          <a:effectLst/>
                        </a:rPr>
                        <a:t>October 2 – Limon</a:t>
                      </a:r>
                    </a:p>
                    <a:p>
                      <a:pPr marL="114300" marR="0" indent="0">
                        <a:spcBef>
                          <a:spcPts val="0"/>
                        </a:spcBef>
                        <a:spcAft>
                          <a:spcPts val="0"/>
                        </a:spcAft>
                      </a:pPr>
                      <a:r>
                        <a:rPr lang="en-US" sz="1800" baseline="0" dirty="0" smtClean="0">
                          <a:effectLst/>
                        </a:rPr>
                        <a:t>October 3 – Colorado Springs</a:t>
                      </a:r>
                    </a:p>
                    <a:p>
                      <a:pPr marL="114300" marR="0" indent="0">
                        <a:spcBef>
                          <a:spcPts val="0"/>
                        </a:spcBef>
                        <a:spcAft>
                          <a:spcPts val="0"/>
                        </a:spcAft>
                      </a:pPr>
                      <a:r>
                        <a:rPr lang="en-US" sz="1800" baseline="0" dirty="0" smtClean="0">
                          <a:effectLst/>
                        </a:rPr>
                        <a:t>October 7 – Grand Junction</a:t>
                      </a:r>
                    </a:p>
                    <a:p>
                      <a:pPr marL="114300" marR="0" indent="0">
                        <a:spcBef>
                          <a:spcPts val="0"/>
                        </a:spcBef>
                        <a:spcAft>
                          <a:spcPts val="0"/>
                        </a:spcAft>
                      </a:pPr>
                      <a:r>
                        <a:rPr lang="en-US" sz="1800" baseline="0" dirty="0" smtClean="0">
                          <a:effectLst/>
                        </a:rPr>
                        <a:t>October 8 – Frisco</a:t>
                      </a:r>
                    </a:p>
                    <a:p>
                      <a:pPr marL="114300" marR="0" indent="0">
                        <a:spcBef>
                          <a:spcPts val="0"/>
                        </a:spcBef>
                        <a:spcAft>
                          <a:spcPts val="0"/>
                        </a:spcAft>
                      </a:pPr>
                      <a:r>
                        <a:rPr lang="en-US" sz="1800" baseline="0" dirty="0" smtClean="0">
                          <a:effectLst/>
                        </a:rPr>
                        <a:t>October 9 – Westminster</a:t>
                      </a:r>
                    </a:p>
                    <a:p>
                      <a:pPr marL="114300" marR="0" indent="0">
                        <a:spcBef>
                          <a:spcPts val="0"/>
                        </a:spcBef>
                        <a:spcAft>
                          <a:spcPts val="0"/>
                        </a:spcAft>
                      </a:pPr>
                      <a:r>
                        <a:rPr lang="en-US" sz="1800" baseline="0" dirty="0" smtClean="0">
                          <a:effectLst/>
                        </a:rPr>
                        <a:t>October 10 - Greeley</a:t>
                      </a:r>
                      <a:endParaRPr lang="en-US" sz="1800" baseline="0" dirty="0" smtClean="0">
                        <a:solidFill>
                          <a:schemeClr val="tx1"/>
                        </a:solidFill>
                        <a:effectLst/>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1401121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CoAlt Training</a:t>
            </a:r>
            <a:endParaRPr lang="en-US" sz="3200" dirty="0">
              <a:solidFill>
                <a:schemeClr val="tx1"/>
              </a:solidFill>
            </a:endParaRPr>
          </a:p>
        </p:txBody>
      </p:sp>
      <p:sp>
        <p:nvSpPr>
          <p:cNvPr id="9" name="Content Placeholder 8"/>
          <p:cNvSpPr>
            <a:spLocks noGrp="1"/>
          </p:cNvSpPr>
          <p:nvPr>
            <p:ph idx="1"/>
          </p:nvPr>
        </p:nvSpPr>
        <p:spPr>
          <a:xfrm>
            <a:off x="274320" y="1359243"/>
            <a:ext cx="8241030" cy="5014055"/>
          </a:xfrm>
        </p:spPr>
        <p:txBody>
          <a:bodyPr>
            <a:noAutofit/>
          </a:bodyPr>
          <a:lstStyle/>
          <a:p>
            <a:pPr marL="285750" indent="-285750">
              <a:buFont typeface="Arial" panose="020B0604020202020204" pitchFamily="34" charset="0"/>
              <a:buChar char="•"/>
            </a:pPr>
            <a:r>
              <a:rPr lang="en-US" dirty="0" smtClean="0">
                <a:solidFill>
                  <a:schemeClr val="tx1"/>
                </a:solidFill>
              </a:rPr>
              <a:t>Train teachers in </a:t>
            </a:r>
            <a:r>
              <a:rPr lang="en-US" dirty="0">
                <a:solidFill>
                  <a:schemeClr val="tx1"/>
                </a:solidFill>
              </a:rPr>
              <a:t>all parts of the </a:t>
            </a:r>
            <a:r>
              <a:rPr lang="en-US" dirty="0" err="1">
                <a:solidFill>
                  <a:schemeClr val="tx1"/>
                </a:solidFill>
              </a:rPr>
              <a:t>CoAlt</a:t>
            </a:r>
            <a:r>
              <a:rPr lang="en-US" dirty="0">
                <a:solidFill>
                  <a:schemeClr val="tx1"/>
                </a:solidFill>
              </a:rPr>
              <a:t> </a:t>
            </a:r>
            <a:r>
              <a:rPr lang="en-US" dirty="0" smtClean="0">
                <a:solidFill>
                  <a:schemeClr val="tx1"/>
                </a:solidFill>
              </a:rPr>
              <a:t>assessment</a:t>
            </a:r>
          </a:p>
          <a:p>
            <a:pPr marL="742950" lvl="1" indent="-285750"/>
            <a:r>
              <a:rPr lang="en-US" dirty="0" smtClean="0"/>
              <a:t>One combined module that contains all content areas</a:t>
            </a:r>
          </a:p>
          <a:p>
            <a:pPr marL="742950" lvl="1" indent="-285750"/>
            <a:r>
              <a:rPr lang="en-US" dirty="0" smtClean="0"/>
              <a:t>Two quizzes</a:t>
            </a:r>
          </a:p>
          <a:p>
            <a:pPr marL="1200150" lvl="2" indent="-285750"/>
            <a:r>
              <a:rPr lang="en-US" dirty="0" smtClean="0"/>
              <a:t>One quiz for educators administering all content areas</a:t>
            </a:r>
          </a:p>
          <a:p>
            <a:pPr marL="1200150" lvl="2" indent="-285750"/>
            <a:r>
              <a:rPr lang="en-US" dirty="0" smtClean="0"/>
              <a:t>One quiz for educators only administering ELA/math</a:t>
            </a:r>
          </a:p>
          <a:p>
            <a:pPr marL="742950" lvl="1" indent="-285750"/>
            <a:r>
              <a:rPr lang="en-US" dirty="0" smtClean="0"/>
              <a:t>Hosted on DLM Moodle site</a:t>
            </a:r>
          </a:p>
          <a:p>
            <a:pPr marL="742950" lvl="1" indent="-285750"/>
            <a:r>
              <a:rPr lang="en-US" dirty="0" smtClean="0"/>
              <a:t>Auto enrollment from Educator Portal</a:t>
            </a:r>
          </a:p>
          <a:p>
            <a:pPr marL="742950" lvl="1" indent="-285750"/>
            <a:endParaRPr lang="en-US" sz="800" dirty="0" smtClean="0">
              <a:solidFill>
                <a:schemeClr val="tx1"/>
              </a:solidFill>
            </a:endParaRPr>
          </a:p>
          <a:p>
            <a:pPr marL="342900" indent="-342900">
              <a:buFont typeface="Arial" panose="020B0604020202020204" pitchFamily="34" charset="0"/>
              <a:buChar char="•"/>
            </a:pPr>
            <a:r>
              <a:rPr lang="en-US" dirty="0" smtClean="0">
                <a:solidFill>
                  <a:schemeClr val="tx1"/>
                </a:solidFill>
              </a:rPr>
              <a:t>DAC-specific module</a:t>
            </a:r>
          </a:p>
          <a:p>
            <a:pPr marL="800100" lvl="1" indent="-342900"/>
            <a:r>
              <a:rPr lang="en-US" dirty="0" smtClean="0"/>
              <a:t>Posted on CDE Training page at </a:t>
            </a:r>
            <a:r>
              <a:rPr lang="en-US" dirty="0" smtClean="0">
                <a:hlinkClick r:id="rId2"/>
              </a:rPr>
              <a:t>http</a:t>
            </a:r>
            <a:r>
              <a:rPr lang="en-US" dirty="0">
                <a:hlinkClick r:id="rId2"/>
              </a:rPr>
              <a:t>://www.cde.state.co.us/assessment/training-coalt</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62</a:t>
            </a:fld>
            <a:endParaRPr lang="en-US" dirty="0"/>
          </a:p>
        </p:txBody>
      </p:sp>
    </p:spTree>
    <p:extLst>
      <p:ext uri="{BB962C8B-B14F-4D97-AF65-F5344CB8AC3E}">
        <p14:creationId xmlns:p14="http://schemas.microsoft.com/office/powerpoint/2010/main" val="22695053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National &amp; International Assessments</a:t>
            </a:r>
            <a:br>
              <a:rPr lang="en-US" dirty="0" smtClean="0">
                <a:solidFill>
                  <a:schemeClr val="tx1"/>
                </a:solidFill>
              </a:rPr>
            </a:br>
            <a:r>
              <a:rPr lang="en-US" sz="2700" dirty="0" smtClean="0">
                <a:solidFill>
                  <a:schemeClr val="tx1"/>
                </a:solidFill>
              </a:rPr>
              <a:t>NAEP &amp; TIMSS</a:t>
            </a:r>
            <a:br>
              <a:rPr lang="en-US" sz="2700" dirty="0" smtClean="0">
                <a:solidFill>
                  <a:schemeClr val="tx1"/>
                </a:solidFill>
              </a:rPr>
            </a:br>
            <a:r>
              <a:rPr lang="en-US" sz="2000" dirty="0" smtClean="0">
                <a:solidFill>
                  <a:schemeClr val="tx1"/>
                </a:solidFill>
              </a:rPr>
              <a:t>(Selected Schools Only)</a:t>
            </a:r>
            <a:endParaRPr lang="en-US" sz="4900"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63</a:t>
            </a:fld>
            <a:endParaRPr lang="en-US" dirty="0"/>
          </a:p>
        </p:txBody>
      </p:sp>
    </p:spTree>
    <p:extLst>
      <p:ext uri="{BB962C8B-B14F-4D97-AF65-F5344CB8AC3E}">
        <p14:creationId xmlns:p14="http://schemas.microsoft.com/office/powerpoint/2010/main" val="31385619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422644" cy="756418"/>
          </a:xfrm>
        </p:spPr>
        <p:txBody>
          <a:bodyPr anchor="ctr">
            <a:noAutofit/>
          </a:bodyPr>
          <a:lstStyle/>
          <a:p>
            <a:r>
              <a:rPr lang="en-US" sz="3200" dirty="0" smtClean="0">
                <a:solidFill>
                  <a:schemeClr val="tx1"/>
                </a:solidFill>
              </a:rPr>
              <a:t>National Assessment of Educational Progress (NAEP)</a:t>
            </a:r>
            <a:endParaRPr lang="en-US" sz="32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solidFill>
                  <a:prstClr val="white">
                    <a:lumMod val="65000"/>
                  </a:prstClr>
                </a:solidFill>
              </a:rPr>
              <a:pPr/>
              <a:t>64</a:t>
            </a:fld>
            <a:endParaRPr lang="en-US" dirty="0">
              <a:solidFill>
                <a:prstClr val="white">
                  <a:lumMod val="65000"/>
                </a:prst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020" y="1318507"/>
            <a:ext cx="852136" cy="110276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33938578"/>
              </p:ext>
            </p:extLst>
          </p:nvPr>
        </p:nvGraphicFramePr>
        <p:xfrm>
          <a:off x="508211" y="1659371"/>
          <a:ext cx="7362704" cy="4155371"/>
        </p:xfrm>
        <a:graphic>
          <a:graphicData uri="http://schemas.openxmlformats.org/drawingml/2006/table">
            <a:tbl>
              <a:tblPr firstRow="1" bandRow="1">
                <a:tableStyleId>{5C22544A-7EE6-4342-B048-85BDC9FD1C3A}</a:tableStyleId>
              </a:tblPr>
              <a:tblGrid>
                <a:gridCol w="1356215">
                  <a:extLst>
                    <a:ext uri="{9D8B030D-6E8A-4147-A177-3AD203B41FA5}">
                      <a16:colId xmlns="" xmlns:a16="http://schemas.microsoft.com/office/drawing/2014/main" val="3064689663"/>
                    </a:ext>
                  </a:extLst>
                </a:gridCol>
                <a:gridCol w="1911927">
                  <a:extLst>
                    <a:ext uri="{9D8B030D-6E8A-4147-A177-3AD203B41FA5}">
                      <a16:colId xmlns="" xmlns:a16="http://schemas.microsoft.com/office/drawing/2014/main" val="2010507143"/>
                    </a:ext>
                  </a:extLst>
                </a:gridCol>
                <a:gridCol w="2153800">
                  <a:extLst>
                    <a:ext uri="{9D8B030D-6E8A-4147-A177-3AD203B41FA5}">
                      <a16:colId xmlns="" xmlns:a16="http://schemas.microsoft.com/office/drawing/2014/main" val="2363087349"/>
                    </a:ext>
                  </a:extLst>
                </a:gridCol>
                <a:gridCol w="1940762">
                  <a:extLst>
                    <a:ext uri="{9D8B030D-6E8A-4147-A177-3AD203B41FA5}">
                      <a16:colId xmlns="" xmlns:a16="http://schemas.microsoft.com/office/drawing/2014/main" val="4006876786"/>
                    </a:ext>
                  </a:extLst>
                </a:gridCol>
              </a:tblGrid>
              <a:tr h="60891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smtClean="0">
                          <a:solidFill>
                            <a:schemeClr val="lt1"/>
                          </a:solidFill>
                          <a:effectLst/>
                          <a:latin typeface="+mn-lt"/>
                          <a:ea typeface="+mn-ea"/>
                          <a:cs typeface="+mn-cs"/>
                        </a:rPr>
                        <a:t>NAEP Assessment Schedule</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349012067"/>
                  </a:ext>
                </a:extLst>
              </a:tr>
              <a:tr h="347948">
                <a:tc>
                  <a:txBody>
                    <a:bodyPr/>
                    <a:lstStyle/>
                    <a:p>
                      <a:r>
                        <a:rPr lang="en-US" b="1" dirty="0" smtClean="0"/>
                        <a:t>Year</a:t>
                      </a:r>
                      <a:endParaRPr lang="en-US" b="1" dirty="0"/>
                    </a:p>
                  </a:txBody>
                  <a:tcPr/>
                </a:tc>
                <a:tc>
                  <a:txBody>
                    <a:bodyPr/>
                    <a:lstStyle/>
                    <a:p>
                      <a:r>
                        <a:rPr lang="en-US" dirty="0" smtClean="0"/>
                        <a:t>2019</a:t>
                      </a:r>
                      <a:endParaRPr lang="en-US" dirty="0"/>
                    </a:p>
                  </a:txBody>
                  <a:tcPr/>
                </a:tc>
                <a:tc>
                  <a:txBody>
                    <a:bodyPr/>
                    <a:lstStyle/>
                    <a:p>
                      <a:r>
                        <a:rPr lang="en-US" dirty="0" smtClean="0"/>
                        <a:t>2020</a:t>
                      </a:r>
                      <a:endParaRPr lang="en-US" dirty="0"/>
                    </a:p>
                  </a:txBody>
                  <a:tcPr/>
                </a:tc>
                <a:tc>
                  <a:txBody>
                    <a:bodyPr/>
                    <a:lstStyle/>
                    <a:p>
                      <a:r>
                        <a:rPr lang="en-US" dirty="0" smtClean="0"/>
                        <a:t>2021</a:t>
                      </a:r>
                      <a:endParaRPr lang="en-US" dirty="0"/>
                    </a:p>
                  </a:txBody>
                  <a:tcPr/>
                </a:tc>
                <a:extLst>
                  <a:ext uri="{0D108BD9-81ED-4DB2-BD59-A6C34878D82A}">
                    <a16:rowId xmlns="" xmlns:a16="http://schemas.microsoft.com/office/drawing/2014/main" val="4109311298"/>
                  </a:ext>
                </a:extLst>
              </a:tr>
              <a:tr h="956763">
                <a:tc>
                  <a:txBody>
                    <a:bodyPr/>
                    <a:lstStyle/>
                    <a:p>
                      <a:r>
                        <a:rPr lang="en-US" b="1" dirty="0" smtClean="0"/>
                        <a:t>Assessment</a:t>
                      </a:r>
                      <a:endParaRPr lang="en-US" b="1" dirty="0"/>
                    </a:p>
                  </a:txBody>
                  <a:tcPr/>
                </a:tc>
                <a:tc>
                  <a:txBody>
                    <a:bodyPr/>
                    <a:lstStyle/>
                    <a:p>
                      <a:r>
                        <a:rPr lang="en-US" dirty="0" smtClean="0"/>
                        <a:t>Reading and Math</a:t>
                      </a:r>
                    </a:p>
                    <a:p>
                      <a:r>
                        <a:rPr lang="en-US" sz="1800" b="0" i="0" kern="1200" dirty="0" smtClean="0">
                          <a:solidFill>
                            <a:schemeClr val="dk1"/>
                          </a:solidFill>
                          <a:effectLst/>
                          <a:latin typeface="+mn-lt"/>
                          <a:ea typeface="+mn-ea"/>
                          <a:cs typeface="+mn-cs"/>
                        </a:rPr>
                        <a:t>Results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Long-Term Trend Assessment</a:t>
                      </a:r>
                      <a:r>
                        <a:rPr lang="en-US" sz="1800" b="0" i="0" kern="1200" baseline="0" dirty="0" smtClean="0">
                          <a:solidFill>
                            <a:schemeClr val="dk1"/>
                          </a:solidFill>
                          <a:effectLst/>
                          <a:latin typeface="+mn-lt"/>
                          <a:ea typeface="+mn-ea"/>
                          <a:cs typeface="+mn-cs"/>
                        </a:rPr>
                        <a:t> (LTT)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1970-2012 Trends in</a:t>
                      </a:r>
                      <a:r>
                        <a:rPr lang="en-US" sz="1800" b="0" i="0" kern="1200" baseline="0" dirty="0" smtClean="0">
                          <a:solidFill>
                            <a:schemeClr val="dk1"/>
                          </a:solidFill>
                          <a:effectLst/>
                          <a:latin typeface="+mn-lt"/>
                          <a:ea typeface="+mn-ea"/>
                          <a:cs typeface="+mn-cs"/>
                        </a:rPr>
                        <a:t> </a:t>
                      </a:r>
                      <a:r>
                        <a:rPr lang="en-US" dirty="0" smtClean="0"/>
                        <a:t>Reading and Math</a:t>
                      </a:r>
                    </a:p>
                  </a:txBody>
                  <a:tcPr/>
                </a:tc>
                <a:tc>
                  <a:txBody>
                    <a:bodyPr/>
                    <a:lstStyle/>
                    <a:p>
                      <a:r>
                        <a:rPr lang="en-US" dirty="0" smtClean="0"/>
                        <a:t>Reading and Math Administration</a:t>
                      </a:r>
                    </a:p>
                  </a:txBody>
                  <a:tcPr/>
                </a:tc>
                <a:extLst>
                  <a:ext uri="{0D108BD9-81ED-4DB2-BD59-A6C34878D82A}">
                    <a16:rowId xmlns="" xmlns:a16="http://schemas.microsoft.com/office/drawing/2014/main" val="3881787879"/>
                  </a:ext>
                </a:extLst>
              </a:tr>
              <a:tr h="608910">
                <a:tc>
                  <a:txBody>
                    <a:bodyPr/>
                    <a:lstStyle/>
                    <a:p>
                      <a:r>
                        <a:rPr lang="en-US" b="1" dirty="0" smtClean="0"/>
                        <a:t>Grade/Age</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Grades 4 and 8</a:t>
                      </a:r>
                    </a:p>
                    <a:p>
                      <a:endParaRPr lang="en-US" dirty="0"/>
                    </a:p>
                  </a:txBody>
                  <a:tcPr/>
                </a:tc>
                <a:tc>
                  <a:txBody>
                    <a:bodyPr/>
                    <a:lstStyle/>
                    <a:p>
                      <a:r>
                        <a:rPr lang="en-US" dirty="0" smtClean="0"/>
                        <a:t>Ages 9, 13 and 17</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Grades 4 and 8</a:t>
                      </a:r>
                    </a:p>
                    <a:p>
                      <a:endParaRPr lang="en-US" dirty="0"/>
                    </a:p>
                  </a:txBody>
                  <a:tcPr/>
                </a:tc>
                <a:extLst>
                  <a:ext uri="{0D108BD9-81ED-4DB2-BD59-A6C34878D82A}">
                    <a16:rowId xmlns="" xmlns:a16="http://schemas.microsoft.com/office/drawing/2014/main" val="1618777680"/>
                  </a:ext>
                </a:extLst>
              </a:tr>
              <a:tr h="608910">
                <a:tc>
                  <a:txBody>
                    <a:bodyPr/>
                    <a:lstStyle/>
                    <a:p>
                      <a:r>
                        <a:rPr lang="en-US" b="1" dirty="0" smtClean="0"/>
                        <a:t>Mode</a:t>
                      </a:r>
                      <a:endParaRPr lang="en-US" b="1" dirty="0"/>
                    </a:p>
                  </a:txBody>
                  <a:tcPr/>
                </a:tc>
                <a:tc>
                  <a:txBody>
                    <a:bodyPr/>
                    <a:lstStyle/>
                    <a:p>
                      <a:r>
                        <a:rPr lang="en-US" dirty="0" smtClean="0"/>
                        <a:t>Digitally Based Assessment</a:t>
                      </a:r>
                      <a:endParaRPr lang="en-US" dirty="0"/>
                    </a:p>
                  </a:txBody>
                  <a:tcPr/>
                </a:tc>
                <a:tc>
                  <a:txBody>
                    <a:bodyPr/>
                    <a:lstStyle/>
                    <a:p>
                      <a:r>
                        <a:rPr lang="en-US" dirty="0" smtClean="0"/>
                        <a:t>Paper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Digitally Based Assessment</a:t>
                      </a:r>
                    </a:p>
                  </a:txBody>
                  <a:tcPr/>
                </a:tc>
                <a:extLst>
                  <a:ext uri="{0D108BD9-81ED-4DB2-BD59-A6C34878D82A}">
                    <a16:rowId xmlns="" xmlns:a16="http://schemas.microsoft.com/office/drawing/2014/main" val="2980601390"/>
                  </a:ext>
                </a:extLst>
              </a:tr>
              <a:tr h="711821">
                <a:tc>
                  <a:txBody>
                    <a:bodyPr/>
                    <a:lstStyle/>
                    <a:p>
                      <a:r>
                        <a:rPr lang="en-US" b="1" dirty="0" smtClean="0"/>
                        <a:t>Sampling</a:t>
                      </a:r>
                      <a:endParaRPr lang="en-US" b="1" dirty="0"/>
                    </a:p>
                  </a:txBody>
                  <a:tcPr/>
                </a:tc>
                <a:tc>
                  <a:txBody>
                    <a:bodyPr/>
                    <a:lstStyle/>
                    <a:p>
                      <a:r>
                        <a:rPr lang="en-US" sz="1800" b="0" i="0" kern="1200" dirty="0" smtClean="0">
                          <a:solidFill>
                            <a:schemeClr val="dk1"/>
                          </a:solidFill>
                          <a:effectLst/>
                          <a:latin typeface="+mn-lt"/>
                          <a:ea typeface="+mn-ea"/>
                          <a:cs typeface="+mn-cs"/>
                        </a:rPr>
                        <a:t>States and TUDA District </a:t>
                      </a:r>
                      <a:endParaRPr lang="en-US" dirty="0"/>
                    </a:p>
                  </a:txBody>
                  <a:tcPr/>
                </a:tc>
                <a:tc>
                  <a:txBody>
                    <a:bodyPr/>
                    <a:lstStyle/>
                    <a:p>
                      <a:r>
                        <a:rPr lang="en-US" dirty="0" smtClean="0"/>
                        <a:t>National</a:t>
                      </a:r>
                      <a:endParaRPr lang="en-US" dirty="0"/>
                    </a:p>
                  </a:txBody>
                  <a:tcPr/>
                </a:tc>
                <a:tc>
                  <a:txBody>
                    <a:bodyPr/>
                    <a:lstStyle/>
                    <a:p>
                      <a:r>
                        <a:rPr lang="en-US" sz="1800" b="0" i="0" kern="1200" dirty="0" smtClean="0">
                          <a:solidFill>
                            <a:schemeClr val="dk1"/>
                          </a:solidFill>
                          <a:effectLst/>
                          <a:latin typeface="+mn-lt"/>
                          <a:ea typeface="+mn-ea"/>
                          <a:cs typeface="+mn-cs"/>
                        </a:rPr>
                        <a:t>States and TUDA District </a:t>
                      </a:r>
                      <a:endParaRPr lang="en-US" dirty="0"/>
                    </a:p>
                  </a:txBody>
                  <a:tcPr/>
                </a:tc>
                <a:extLst>
                  <a:ext uri="{0D108BD9-81ED-4DB2-BD59-A6C34878D82A}">
                    <a16:rowId xmlns="" xmlns:a16="http://schemas.microsoft.com/office/drawing/2014/main" val="1889888267"/>
                  </a:ext>
                </a:extLst>
              </a:tr>
            </a:tbl>
          </a:graphicData>
        </a:graphic>
      </p:graphicFrame>
    </p:spTree>
    <p:extLst>
      <p:ext uri="{BB962C8B-B14F-4D97-AF65-F5344CB8AC3E}">
        <p14:creationId xmlns:p14="http://schemas.microsoft.com/office/powerpoint/2010/main" val="16768302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Data and Reporting</a:t>
            </a:r>
            <a:endParaRPr lang="en-US" sz="4900"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65</a:t>
            </a:fld>
            <a:endParaRPr lang="en-US" dirty="0"/>
          </a:p>
        </p:txBody>
      </p:sp>
    </p:spTree>
    <p:extLst>
      <p:ext uri="{BB962C8B-B14F-4D97-AF65-F5344CB8AC3E}">
        <p14:creationId xmlns:p14="http://schemas.microsoft.com/office/powerpoint/2010/main" val="15055338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Assessment Data Collections</a:t>
            </a:r>
            <a:endParaRPr lang="en-US" sz="3200" dirty="0">
              <a:solidFill>
                <a:schemeClr val="tx1"/>
              </a:solidFill>
            </a:endParaRPr>
          </a:p>
        </p:txBody>
      </p:sp>
      <p:sp>
        <p:nvSpPr>
          <p:cNvPr id="5" name="Content Placeholder 4"/>
          <p:cNvSpPr>
            <a:spLocks noGrp="1"/>
          </p:cNvSpPr>
          <p:nvPr>
            <p:ph idx="1"/>
          </p:nvPr>
        </p:nvSpPr>
        <p:spPr>
          <a:xfrm>
            <a:off x="274320" y="1262103"/>
            <a:ext cx="8181857" cy="5595897"/>
          </a:xfrm>
        </p:spPr>
        <p:txBody>
          <a:bodyPr>
            <a:normAutofit fontScale="92500"/>
          </a:bodyPr>
          <a:lstStyle/>
          <a:p>
            <a:pPr marL="342900" indent="-342900">
              <a:buFont typeface="Arial" panose="020B0604020202020204" pitchFamily="34" charset="0"/>
              <a:buChar char="•"/>
            </a:pPr>
            <a:r>
              <a:rPr lang="en-US" dirty="0">
                <a:solidFill>
                  <a:schemeClr val="tx1"/>
                </a:solidFill>
              </a:rPr>
              <a:t>Assessment </a:t>
            </a:r>
            <a:r>
              <a:rPr lang="en-US" dirty="0" smtClean="0">
                <a:solidFill>
                  <a:schemeClr val="tx1"/>
                </a:solidFill>
              </a:rPr>
              <a:t>collections include </a:t>
            </a:r>
            <a:r>
              <a:rPr lang="en-US" dirty="0">
                <a:solidFill>
                  <a:schemeClr val="tx1"/>
                </a:solidFill>
              </a:rPr>
              <a:t>two types of Data Pipeline </a:t>
            </a:r>
            <a:r>
              <a:rPr lang="en-US" dirty="0" smtClean="0">
                <a:solidFill>
                  <a:schemeClr val="tx1"/>
                </a:solidFill>
              </a:rPr>
              <a:t>activities</a:t>
            </a:r>
            <a:endParaRPr lang="en-US" dirty="0">
              <a:solidFill>
                <a:schemeClr val="tx1"/>
              </a:solidFill>
            </a:endParaRPr>
          </a:p>
          <a:p>
            <a:pPr marL="1028700" lvl="1" indent="-342900"/>
            <a:r>
              <a:rPr lang="en-US" sz="2100" dirty="0" smtClean="0">
                <a:solidFill>
                  <a:schemeClr val="tx1"/>
                </a:solidFill>
              </a:rPr>
              <a:t>Pre-coded/pre-ID labels are pulled </a:t>
            </a:r>
            <a:r>
              <a:rPr lang="en-US" sz="2100" dirty="0">
                <a:solidFill>
                  <a:schemeClr val="tx1"/>
                </a:solidFill>
              </a:rPr>
              <a:t>from October Count Collection</a:t>
            </a:r>
          </a:p>
          <a:p>
            <a:pPr marL="1485900" lvl="2" indent="-342900"/>
            <a:r>
              <a:rPr lang="en-US" sz="2100" dirty="0">
                <a:solidFill>
                  <a:schemeClr val="tx1"/>
                </a:solidFill>
              </a:rPr>
              <a:t>There </a:t>
            </a:r>
            <a:r>
              <a:rPr lang="en-US" sz="2100" dirty="0" smtClean="0">
                <a:solidFill>
                  <a:schemeClr val="tx1"/>
                </a:solidFill>
              </a:rPr>
              <a:t>are no </a:t>
            </a:r>
            <a:r>
              <a:rPr lang="en-US" sz="2100" dirty="0">
                <a:solidFill>
                  <a:schemeClr val="tx1"/>
                </a:solidFill>
              </a:rPr>
              <a:t>separate </a:t>
            </a:r>
            <a:r>
              <a:rPr lang="en-US" sz="2100" dirty="0" smtClean="0">
                <a:solidFill>
                  <a:schemeClr val="tx1"/>
                </a:solidFill>
              </a:rPr>
              <a:t>collections </a:t>
            </a:r>
            <a:r>
              <a:rPr lang="en-US" sz="2100" dirty="0">
                <a:solidFill>
                  <a:schemeClr val="tx1"/>
                </a:solidFill>
              </a:rPr>
              <a:t>for </a:t>
            </a:r>
            <a:r>
              <a:rPr lang="en-US" sz="2100" dirty="0" smtClean="0">
                <a:solidFill>
                  <a:schemeClr val="tx1"/>
                </a:solidFill>
              </a:rPr>
              <a:t>labels</a:t>
            </a:r>
            <a:endParaRPr lang="en-US" sz="2100" dirty="0">
              <a:solidFill>
                <a:schemeClr val="tx1"/>
              </a:solidFill>
            </a:endParaRPr>
          </a:p>
          <a:p>
            <a:pPr marL="1028700" lvl="1" indent="-342900"/>
            <a:r>
              <a:rPr lang="en-US" sz="2100" dirty="0">
                <a:solidFill>
                  <a:schemeClr val="tx1"/>
                </a:solidFill>
              </a:rPr>
              <a:t>Student Biographical </a:t>
            </a:r>
            <a:r>
              <a:rPr lang="en-US" sz="2100" dirty="0" smtClean="0">
                <a:solidFill>
                  <a:schemeClr val="tx1"/>
                </a:solidFill>
              </a:rPr>
              <a:t>Data (SBD) reviews</a:t>
            </a:r>
            <a:endParaRPr lang="en-US" sz="2100" dirty="0">
              <a:solidFill>
                <a:schemeClr val="tx1"/>
              </a:solidFill>
            </a:endParaRPr>
          </a:p>
          <a:p>
            <a:pPr marL="1485900" lvl="2" indent="-342900"/>
            <a:r>
              <a:rPr lang="en-US" sz="2100" dirty="0">
                <a:solidFill>
                  <a:schemeClr val="tx1"/>
                </a:solidFill>
              </a:rPr>
              <a:t>WIDA ACCESS for ELLs: April</a:t>
            </a:r>
          </a:p>
          <a:p>
            <a:pPr marL="1485900" lvl="2" indent="-342900"/>
            <a:r>
              <a:rPr lang="en-US" sz="2100" dirty="0" smtClean="0"/>
              <a:t>CMAS, CO SAT/PSAT and DLM</a:t>
            </a:r>
            <a:r>
              <a:rPr lang="en-US" sz="2100" dirty="0" smtClean="0">
                <a:solidFill>
                  <a:schemeClr val="tx1"/>
                </a:solidFill>
              </a:rPr>
              <a:t>: </a:t>
            </a:r>
            <a:r>
              <a:rPr lang="en-US" sz="2100" dirty="0">
                <a:solidFill>
                  <a:schemeClr val="tx1"/>
                </a:solidFill>
              </a:rPr>
              <a:t>May - </a:t>
            </a:r>
            <a:r>
              <a:rPr lang="en-US" sz="2100" dirty="0" smtClean="0">
                <a:solidFill>
                  <a:schemeClr val="tx1"/>
                </a:solidFill>
              </a:rPr>
              <a:t>June</a:t>
            </a:r>
            <a:endParaRPr lang="en-US" sz="2100" dirty="0">
              <a:solidFill>
                <a:schemeClr val="tx1"/>
              </a:solidFill>
            </a:endParaRPr>
          </a:p>
          <a:p>
            <a:pPr marL="342900" indent="-342900">
              <a:buFont typeface="Arial" panose="020B0604020202020204" pitchFamily="34" charset="0"/>
              <a:buChar char="•"/>
            </a:pPr>
            <a:r>
              <a:rPr lang="en-US" dirty="0">
                <a:solidFill>
                  <a:schemeClr val="tx1"/>
                </a:solidFill>
              </a:rPr>
              <a:t>Training </a:t>
            </a:r>
            <a:r>
              <a:rPr lang="en-US" dirty="0" smtClean="0">
                <a:solidFill>
                  <a:schemeClr val="tx1"/>
                </a:solidFill>
              </a:rPr>
              <a:t>materials </a:t>
            </a:r>
            <a:r>
              <a:rPr lang="en-US" dirty="0">
                <a:solidFill>
                  <a:schemeClr val="tx1"/>
                </a:solidFill>
              </a:rPr>
              <a:t>(updated annually)</a:t>
            </a:r>
          </a:p>
          <a:p>
            <a:pPr marL="1028700" lvl="1" indent="-342900"/>
            <a:r>
              <a:rPr lang="en-US" sz="2100" dirty="0">
                <a:solidFill>
                  <a:schemeClr val="tx1"/>
                </a:solidFill>
              </a:rPr>
              <a:t>Assessment </a:t>
            </a:r>
            <a:r>
              <a:rPr lang="en-US" sz="2100" dirty="0" smtClean="0">
                <a:solidFill>
                  <a:schemeClr val="tx1"/>
                </a:solidFill>
              </a:rPr>
              <a:t>Division Data </a:t>
            </a:r>
            <a:r>
              <a:rPr lang="en-US" sz="2100" dirty="0">
                <a:solidFill>
                  <a:schemeClr val="tx1"/>
                </a:solidFill>
              </a:rPr>
              <a:t>Pipeline Manual</a:t>
            </a:r>
          </a:p>
          <a:p>
            <a:pPr marL="1028700" lvl="1" indent="-342900"/>
            <a:r>
              <a:rPr lang="en-US" sz="2100" dirty="0" smtClean="0"/>
              <a:t>SBD </a:t>
            </a:r>
            <a:r>
              <a:rPr lang="en-US" sz="2100" dirty="0" smtClean="0"/>
              <a:t>file layouts and definitions (under Data Pipeline Periodic Collections)</a:t>
            </a:r>
            <a:r>
              <a:rPr lang="en-US" sz="2100" dirty="0" smtClean="0">
                <a:solidFill>
                  <a:schemeClr val="tx1"/>
                </a:solidFill>
              </a:rPr>
              <a:t> </a:t>
            </a:r>
            <a:endParaRPr lang="en-US" sz="2100" dirty="0">
              <a:solidFill>
                <a:schemeClr val="tx1"/>
              </a:solidFill>
            </a:endParaRPr>
          </a:p>
          <a:p>
            <a:pPr marL="342900" indent="-342900">
              <a:buFont typeface="Arial" panose="020B0604020202020204" pitchFamily="34" charset="0"/>
              <a:buChar char="•"/>
            </a:pPr>
            <a:r>
              <a:rPr lang="en-US" dirty="0" smtClean="0">
                <a:solidFill>
                  <a:schemeClr val="tx1"/>
                </a:solidFill>
              </a:rPr>
              <a:t>IMS Town </a:t>
            </a:r>
            <a:r>
              <a:rPr lang="en-US" dirty="0">
                <a:solidFill>
                  <a:schemeClr val="tx1"/>
                </a:solidFill>
              </a:rPr>
              <a:t>Hall </a:t>
            </a:r>
            <a:r>
              <a:rPr lang="en-US" dirty="0" smtClean="0">
                <a:solidFill>
                  <a:schemeClr val="tx1"/>
                </a:solidFill>
              </a:rPr>
              <a:t>virtual meetings</a:t>
            </a:r>
          </a:p>
          <a:p>
            <a:pPr marL="1028700" lvl="1" indent="-342900"/>
            <a:r>
              <a:rPr lang="en-US" sz="2100" dirty="0" smtClean="0"/>
              <a:t>Cover all CDE data collections</a:t>
            </a:r>
          </a:p>
          <a:p>
            <a:pPr marL="1028700" lvl="1" indent="-342900"/>
            <a:r>
              <a:rPr lang="en-US" sz="2100" dirty="0">
                <a:hlinkClick r:id="rId2"/>
              </a:rPr>
              <a:t>http://</a:t>
            </a:r>
            <a:r>
              <a:rPr lang="en-US" sz="2100" dirty="0" smtClean="0">
                <a:hlinkClick r:id="rId2"/>
              </a:rPr>
              <a:t>www.cde.state.co.us/datapipeline/train_schedule</a:t>
            </a:r>
            <a:r>
              <a:rPr lang="en-US" sz="2100" dirty="0" smtClean="0"/>
              <a:t> </a:t>
            </a:r>
            <a:endParaRPr lang="en-US" sz="2100" dirty="0">
              <a:solidFill>
                <a:schemeClr val="tx1"/>
              </a:solidFill>
            </a:endParaRPr>
          </a:p>
          <a:p>
            <a:pPr marL="342900" indent="-342900">
              <a:buFont typeface="Arial" panose="020B0604020202020204" pitchFamily="34" charset="0"/>
              <a:buChar char="•"/>
            </a:pPr>
            <a:r>
              <a:rPr lang="en-US" dirty="0">
                <a:solidFill>
                  <a:schemeClr val="tx1"/>
                </a:solidFill>
              </a:rPr>
              <a:t>Connect with Data </a:t>
            </a:r>
            <a:r>
              <a:rPr lang="en-US" dirty="0" smtClean="0">
                <a:solidFill>
                  <a:schemeClr val="tx1"/>
                </a:solidFill>
              </a:rPr>
              <a:t>Respondents</a:t>
            </a:r>
          </a:p>
          <a:p>
            <a:pPr marL="1028700" lvl="1" indent="-342900"/>
            <a:r>
              <a:rPr lang="en-US" sz="2100" dirty="0" smtClean="0"/>
              <a:t>SBD includes test specific data – work with Data Respondents during SBD so fields are reviewed </a:t>
            </a:r>
            <a:r>
              <a:rPr lang="en-US" sz="2100" dirty="0"/>
              <a:t>correctly and </a:t>
            </a:r>
            <a:r>
              <a:rPr lang="en-US" sz="2100" dirty="0" smtClean="0"/>
              <a:t>updated if needed</a:t>
            </a:r>
            <a:endParaRPr lang="en-US" sz="21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66</a:t>
            </a:fld>
            <a:endParaRPr lang="en-US" dirty="0"/>
          </a:p>
        </p:txBody>
      </p:sp>
    </p:spTree>
    <p:extLst>
      <p:ext uri="{BB962C8B-B14F-4D97-AF65-F5344CB8AC3E}">
        <p14:creationId xmlns:p14="http://schemas.microsoft.com/office/powerpoint/2010/main" val="4911739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277834"/>
            <a:ext cx="8690218" cy="710141"/>
          </a:xfrm>
        </p:spPr>
        <p:txBody>
          <a:bodyPr anchor="ctr">
            <a:noAutofit/>
          </a:bodyPr>
          <a:lstStyle/>
          <a:p>
            <a:r>
              <a:rPr lang="en-US" sz="3200" dirty="0" smtClean="0">
                <a:solidFill>
                  <a:schemeClr val="tx1"/>
                </a:solidFill>
              </a:rPr>
              <a:t>Public Release of Spring 2019 Results</a:t>
            </a:r>
            <a:endParaRPr lang="en-US" sz="3200" dirty="0">
              <a:solidFill>
                <a:schemeClr val="tx1"/>
              </a:solidFill>
            </a:endParaRPr>
          </a:p>
        </p:txBody>
      </p:sp>
      <p:sp>
        <p:nvSpPr>
          <p:cNvPr id="4" name="Content Placeholder 3"/>
          <p:cNvSpPr>
            <a:spLocks noGrp="1"/>
          </p:cNvSpPr>
          <p:nvPr>
            <p:ph idx="1"/>
          </p:nvPr>
        </p:nvSpPr>
        <p:spPr>
          <a:xfrm>
            <a:off x="239486" y="1375720"/>
            <a:ext cx="8275864" cy="4474954"/>
          </a:xfrm>
          <a:solidFill>
            <a:schemeClr val="bg1"/>
          </a:solidFill>
        </p:spPr>
        <p:txBody>
          <a:bodyPr>
            <a:normAutofit lnSpcReduction="10000"/>
          </a:bodyPr>
          <a:lstStyle/>
          <a:p>
            <a:r>
              <a:rPr lang="en-US" dirty="0" smtClean="0">
                <a:solidFill>
                  <a:schemeClr val="tx1"/>
                </a:solidFill>
              </a:rPr>
              <a:t>CMAS</a:t>
            </a:r>
            <a:r>
              <a:rPr lang="en-US" dirty="0">
                <a:solidFill>
                  <a:schemeClr val="tx1"/>
                </a:solidFill>
              </a:rPr>
              <a:t>, CO SAT/PSAT and CoAlt achievement </a:t>
            </a:r>
            <a:r>
              <a:rPr lang="en-US" dirty="0" smtClean="0">
                <a:solidFill>
                  <a:schemeClr val="tx1"/>
                </a:solidFill>
              </a:rPr>
              <a:t>results were publicly released on </a:t>
            </a:r>
            <a:r>
              <a:rPr lang="en-US" dirty="0" smtClean="0">
                <a:solidFill>
                  <a:srgbClr val="488BC9"/>
                </a:solidFill>
              </a:rPr>
              <a:t>August 15</a:t>
            </a:r>
            <a:r>
              <a:rPr lang="en-US" baseline="30000" dirty="0" smtClean="0">
                <a:solidFill>
                  <a:srgbClr val="488BC9"/>
                </a:solidFill>
              </a:rPr>
              <a:t>th</a:t>
            </a:r>
            <a:r>
              <a:rPr lang="en-US" dirty="0" smtClean="0">
                <a:solidFill>
                  <a:srgbClr val="488BC9"/>
                </a:solidFill>
              </a:rPr>
              <a:t> </a:t>
            </a:r>
          </a:p>
          <a:p>
            <a:pPr lvl="1"/>
            <a:r>
              <a:rPr lang="en-US" sz="2200" dirty="0" smtClean="0">
                <a:solidFill>
                  <a:schemeClr val="tx1"/>
                </a:solidFill>
              </a:rPr>
              <a:t>Overall state, district and school results</a:t>
            </a:r>
          </a:p>
          <a:p>
            <a:pPr lvl="1"/>
            <a:r>
              <a:rPr lang="en-US" sz="2200" dirty="0" smtClean="0"/>
              <a:t>State, district and school results disaggregated </a:t>
            </a:r>
            <a:r>
              <a:rPr lang="en-US" sz="2200" dirty="0"/>
              <a:t>b</a:t>
            </a:r>
            <a:r>
              <a:rPr lang="en-US" sz="2200" dirty="0" smtClean="0"/>
              <a:t>y subgroup</a:t>
            </a:r>
          </a:p>
          <a:p>
            <a:pPr lvl="3"/>
            <a:r>
              <a:rPr lang="en-US" sz="1900" dirty="0"/>
              <a:t>Gender </a:t>
            </a:r>
          </a:p>
          <a:p>
            <a:pPr lvl="3"/>
            <a:r>
              <a:rPr lang="en-US" sz="1900" dirty="0" smtClean="0"/>
              <a:t>Race/Ethnicity</a:t>
            </a:r>
            <a:endParaRPr lang="en-US" sz="1900" dirty="0"/>
          </a:p>
          <a:p>
            <a:pPr lvl="3"/>
            <a:r>
              <a:rPr lang="en-US" sz="1900" dirty="0"/>
              <a:t>Economic status (free and reduced lunch)</a:t>
            </a:r>
          </a:p>
          <a:p>
            <a:pPr lvl="3"/>
            <a:r>
              <a:rPr lang="en-US" sz="1900" dirty="0"/>
              <a:t>English Learner status</a:t>
            </a:r>
          </a:p>
          <a:p>
            <a:pPr lvl="3"/>
            <a:r>
              <a:rPr lang="en-US" sz="1900" dirty="0"/>
              <a:t>IEP </a:t>
            </a:r>
            <a:r>
              <a:rPr lang="en-US" sz="1900" dirty="0" smtClean="0"/>
              <a:t>(Disability</a:t>
            </a:r>
            <a:r>
              <a:rPr lang="en-US" sz="1900" dirty="0"/>
              <a:t>) status</a:t>
            </a:r>
          </a:p>
          <a:p>
            <a:pPr lvl="3"/>
            <a:r>
              <a:rPr lang="en-US" sz="1900" dirty="0" smtClean="0"/>
              <a:t>Gifted/Talented</a:t>
            </a:r>
          </a:p>
          <a:p>
            <a:r>
              <a:rPr lang="en-US" sz="2500" dirty="0" smtClean="0"/>
              <a:t>Districts and schools receive results through secure vendor portals or </a:t>
            </a:r>
            <a:r>
              <a:rPr lang="en-US" sz="2500" dirty="0" err="1" smtClean="0"/>
              <a:t>Syncplicity</a:t>
            </a:r>
            <a:r>
              <a:rPr lang="en-US" sz="2500" dirty="0" smtClean="0"/>
              <a:t> in June and July</a:t>
            </a:r>
          </a:p>
          <a:p>
            <a:pPr lvl="1"/>
            <a:r>
              <a:rPr lang="en-US" sz="2100" dirty="0" smtClean="0"/>
              <a:t>These data and reports are confidential and not for public distribution</a:t>
            </a:r>
            <a:endParaRPr lang="en-US" sz="2100" dirty="0"/>
          </a:p>
          <a:p>
            <a:pPr marL="457200" lvl="1" indent="0">
              <a:buNone/>
            </a:pPr>
            <a:endParaRPr lang="en-US" dirty="0"/>
          </a:p>
        </p:txBody>
      </p:sp>
      <p:sp>
        <p:nvSpPr>
          <p:cNvPr id="2" name="Slide Number Placeholder 1"/>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67</a:t>
            </a:fld>
            <a:endParaRPr lang="en-US" dirty="0"/>
          </a:p>
        </p:txBody>
      </p:sp>
    </p:spTree>
    <p:extLst>
      <p:ext uri="{BB962C8B-B14F-4D97-AF65-F5344CB8AC3E}">
        <p14:creationId xmlns:p14="http://schemas.microsoft.com/office/powerpoint/2010/main" val="3336974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Reporting and Data Privacy</a:t>
            </a:r>
            <a:endParaRPr lang="en-US" sz="3200" dirty="0">
              <a:solidFill>
                <a:schemeClr val="tx1"/>
              </a:solidFill>
            </a:endParaRPr>
          </a:p>
        </p:txBody>
      </p:sp>
      <p:sp>
        <p:nvSpPr>
          <p:cNvPr id="3" name="Content Placeholder 2"/>
          <p:cNvSpPr>
            <a:spLocks noGrp="1"/>
          </p:cNvSpPr>
          <p:nvPr>
            <p:ph idx="1"/>
          </p:nvPr>
        </p:nvSpPr>
        <p:spPr>
          <a:xfrm>
            <a:off x="274320" y="1304249"/>
            <a:ext cx="5937675" cy="5218560"/>
          </a:xfrm>
        </p:spPr>
        <p:txBody>
          <a:bodyPr>
            <a:normAutofit fontScale="92500"/>
          </a:bodyPr>
          <a:lstStyle/>
          <a:p>
            <a:r>
              <a:rPr lang="en-US" sz="2100" dirty="0" smtClean="0">
                <a:solidFill>
                  <a:schemeClr val="tx1"/>
                </a:solidFill>
              </a:rPr>
              <a:t>Data </a:t>
            </a:r>
            <a:r>
              <a:rPr lang="en-US" sz="2100" dirty="0">
                <a:solidFill>
                  <a:schemeClr val="tx1"/>
                </a:solidFill>
              </a:rPr>
              <a:t>in school and district files and reports is confidential and for internal district and school use only</a:t>
            </a:r>
          </a:p>
          <a:p>
            <a:pPr marL="1028700" lvl="1" indent="-342900"/>
            <a:r>
              <a:rPr lang="en-US" sz="2100" dirty="0">
                <a:solidFill>
                  <a:schemeClr val="tx1"/>
                </a:solidFill>
              </a:rPr>
              <a:t>Includes state level disaggregations </a:t>
            </a:r>
          </a:p>
          <a:p>
            <a:pPr marL="1028700" lvl="1" indent="-342900"/>
            <a:r>
              <a:rPr lang="en-US" sz="2100" dirty="0">
                <a:solidFill>
                  <a:schemeClr val="tx1"/>
                </a:solidFill>
              </a:rPr>
              <a:t>Public state data reported </a:t>
            </a:r>
          </a:p>
          <a:p>
            <a:pPr marL="1485900" lvl="2" indent="-342900"/>
            <a:r>
              <a:rPr lang="en-US" sz="2100" dirty="0">
                <a:solidFill>
                  <a:schemeClr val="tx1"/>
                </a:solidFill>
              </a:rPr>
              <a:t>See “Data and Results” link under each program page at </a:t>
            </a:r>
            <a:r>
              <a:rPr lang="en-US" sz="2100" dirty="0">
                <a:solidFill>
                  <a:schemeClr val="tx1"/>
                </a:solidFill>
                <a:hlinkClick r:id="rId2"/>
              </a:rPr>
              <a:t>http://</a:t>
            </a:r>
            <a:r>
              <a:rPr lang="en-US" sz="2100" dirty="0" smtClean="0">
                <a:solidFill>
                  <a:schemeClr val="tx1"/>
                </a:solidFill>
                <a:hlinkClick r:id="rId2"/>
              </a:rPr>
              <a:t>www.cde.state.co.us/assessment</a:t>
            </a:r>
            <a:r>
              <a:rPr lang="en-US" sz="2100" dirty="0" smtClean="0">
                <a:solidFill>
                  <a:schemeClr val="tx1"/>
                </a:solidFill>
              </a:rPr>
              <a:t>  </a:t>
            </a:r>
            <a:endParaRPr lang="en-US" sz="2100" dirty="0">
              <a:solidFill>
                <a:schemeClr val="tx1"/>
              </a:solidFill>
            </a:endParaRPr>
          </a:p>
          <a:p>
            <a:pPr marL="342900" indent="-342900">
              <a:buFont typeface="Arial" panose="020B0604020202020204" pitchFamily="34" charset="0"/>
              <a:buChar char="•"/>
            </a:pPr>
            <a:endParaRPr lang="en-US" sz="900" dirty="0">
              <a:solidFill>
                <a:schemeClr val="tx1"/>
              </a:solidFill>
            </a:endParaRPr>
          </a:p>
          <a:p>
            <a:r>
              <a:rPr lang="en-US" sz="2100" dirty="0" smtClean="0">
                <a:solidFill>
                  <a:schemeClr val="tx1"/>
                </a:solidFill>
              </a:rPr>
              <a:t>CDE posts </a:t>
            </a:r>
            <a:r>
              <a:rPr lang="en-US" sz="2100" dirty="0">
                <a:solidFill>
                  <a:schemeClr val="tx1"/>
                </a:solidFill>
              </a:rPr>
              <a:t>school and district overall results with state suppression rules applied</a:t>
            </a:r>
          </a:p>
          <a:p>
            <a:pPr marL="1028700" lvl="1" indent="-342900"/>
            <a:r>
              <a:rPr lang="en-US" sz="2100" dirty="0"/>
              <a:t>Mean scale score</a:t>
            </a:r>
          </a:p>
          <a:p>
            <a:pPr marL="1028700" lvl="1" indent="-342900"/>
            <a:r>
              <a:rPr lang="en-US" sz="2100" dirty="0"/>
              <a:t>Percent met and </a:t>
            </a:r>
            <a:r>
              <a:rPr lang="en-US" sz="2100" dirty="0" smtClean="0"/>
              <a:t>exceeded</a:t>
            </a:r>
          </a:p>
          <a:p>
            <a:pPr marL="1028700" lvl="1" indent="-342900"/>
            <a:r>
              <a:rPr lang="en-US" sz="2100" dirty="0"/>
              <a:t>D</a:t>
            </a:r>
            <a:r>
              <a:rPr lang="en-US" sz="2100" dirty="0" smtClean="0"/>
              <a:t>istrict </a:t>
            </a:r>
            <a:r>
              <a:rPr lang="en-US" sz="2100" dirty="0"/>
              <a:t>and school results </a:t>
            </a:r>
            <a:r>
              <a:rPr lang="en-US" sz="2100" dirty="0" smtClean="0"/>
              <a:t>are aggregated </a:t>
            </a:r>
            <a:r>
              <a:rPr lang="en-US" sz="2100" dirty="0"/>
              <a:t>at the school and district levels for each </a:t>
            </a:r>
            <a:r>
              <a:rPr lang="en-US" sz="2100" dirty="0" smtClean="0"/>
              <a:t>subject</a:t>
            </a:r>
          </a:p>
          <a:p>
            <a:endParaRPr lang="en-US" sz="900" dirty="0" smtClean="0">
              <a:solidFill>
                <a:schemeClr val="tx1"/>
              </a:solidFill>
            </a:endParaRPr>
          </a:p>
          <a:p>
            <a:r>
              <a:rPr lang="en-US" sz="2000" dirty="0" smtClean="0">
                <a:solidFill>
                  <a:schemeClr val="tx1"/>
                </a:solidFill>
              </a:rPr>
              <a:t>Prior </a:t>
            </a:r>
            <a:r>
              <a:rPr lang="en-US" sz="2000" dirty="0">
                <a:solidFill>
                  <a:schemeClr val="tx1"/>
                </a:solidFill>
              </a:rPr>
              <a:t>to making district and school data public, make sure you are in compliance with state and federal </a:t>
            </a:r>
            <a:r>
              <a:rPr lang="en-US" sz="2000" dirty="0" smtClean="0">
                <a:solidFill>
                  <a:schemeClr val="tx1"/>
                </a:solidFill>
              </a:rPr>
              <a:t>law</a:t>
            </a: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673" y="1425770"/>
            <a:ext cx="2524477" cy="4629796"/>
          </a:xfrm>
          <a:prstGeom prst="rect">
            <a:avLst/>
          </a:prstGeom>
          <a:ln>
            <a:solidFill>
              <a:schemeClr val="tx1"/>
            </a:solidFill>
          </a:ln>
        </p:spPr>
      </p:pic>
      <p:pic>
        <p:nvPicPr>
          <p:cNvPr id="12" name="Picture 4" descr="Orange, Circle, Logo, Round, Element, Design, Spl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7673" y="1861141"/>
            <a:ext cx="1172700" cy="4594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Orange, Circle, Logo, Round, Element, Design, Spl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7673" y="2755928"/>
            <a:ext cx="1172700" cy="4594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Orange, Circle, Logo, Round, Element, Design, Spl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7673" y="3526778"/>
            <a:ext cx="1172700" cy="4594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Orange, Circle, Logo, Round, Element, Design, Spl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7673" y="4412958"/>
            <a:ext cx="1172700" cy="4594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Orange, Circle, Logo, Round, Element, Design, Spl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7673" y="5522159"/>
            <a:ext cx="1172700" cy="45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1943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370" y="253223"/>
            <a:ext cx="8815892" cy="710141"/>
          </a:xfrm>
        </p:spPr>
        <p:txBody>
          <a:bodyPr anchor="ctr">
            <a:noAutofit/>
          </a:bodyPr>
          <a:lstStyle/>
          <a:p>
            <a:r>
              <a:rPr lang="en-US" sz="3200" dirty="0" smtClean="0">
                <a:solidFill>
                  <a:schemeClr val="tx1"/>
                </a:solidFill>
              </a:rPr>
              <a:t>Educator </a:t>
            </a:r>
            <a:r>
              <a:rPr lang="en-US" sz="3200" dirty="0">
                <a:solidFill>
                  <a:schemeClr val="tx1"/>
                </a:solidFill>
              </a:rPr>
              <a:t>&amp;</a:t>
            </a:r>
            <a:r>
              <a:rPr lang="en-US" sz="3200" dirty="0" smtClean="0">
                <a:solidFill>
                  <a:schemeClr val="tx1"/>
                </a:solidFill>
              </a:rPr>
              <a:t> Parent </a:t>
            </a:r>
            <a:br>
              <a:rPr lang="en-US" sz="3200" dirty="0" smtClean="0">
                <a:solidFill>
                  <a:schemeClr val="tx1"/>
                </a:solidFill>
              </a:rPr>
            </a:br>
            <a:r>
              <a:rPr lang="en-US" sz="3200" dirty="0" smtClean="0">
                <a:solidFill>
                  <a:schemeClr val="tx1"/>
                </a:solidFill>
              </a:rPr>
              <a:t>Assessment Reporting Resources</a:t>
            </a:r>
            <a:endParaRPr lang="en-US" sz="3200" dirty="0">
              <a:solidFill>
                <a:schemeClr val="tx1"/>
              </a:solidFill>
            </a:endParaRPr>
          </a:p>
        </p:txBody>
      </p:sp>
      <p:sp>
        <p:nvSpPr>
          <p:cNvPr id="2" name="Content Placeholder 1"/>
          <p:cNvSpPr>
            <a:spLocks noGrp="1"/>
          </p:cNvSpPr>
          <p:nvPr>
            <p:ph idx="1"/>
          </p:nvPr>
        </p:nvSpPr>
        <p:spPr>
          <a:xfrm>
            <a:off x="274321" y="1257300"/>
            <a:ext cx="8643768" cy="5099051"/>
          </a:xfrm>
        </p:spPr>
        <p:txBody>
          <a:bodyPr>
            <a:normAutofit/>
          </a:bodyPr>
          <a:lstStyle/>
          <a:p>
            <a:pPr>
              <a:lnSpc>
                <a:spcPct val="100000"/>
              </a:lnSpc>
            </a:pPr>
            <a:r>
              <a:rPr lang="en-US" sz="1800" dirty="0">
                <a:solidFill>
                  <a:srgbClr val="000000"/>
                </a:solidFill>
              </a:rPr>
              <a:t>Resources to help </a:t>
            </a:r>
            <a:r>
              <a:rPr lang="en-US" sz="1800" dirty="0" smtClean="0">
                <a:solidFill>
                  <a:srgbClr val="000000"/>
                </a:solidFill>
              </a:rPr>
              <a:t>educators and parents </a:t>
            </a:r>
            <a:r>
              <a:rPr lang="en-US" sz="1800" dirty="0">
                <a:solidFill>
                  <a:srgbClr val="000000"/>
                </a:solidFill>
              </a:rPr>
              <a:t>understand what their student’s test results mean and how they can be used to support </a:t>
            </a:r>
            <a:r>
              <a:rPr lang="en-US" sz="1800" dirty="0" smtClean="0">
                <a:solidFill>
                  <a:srgbClr val="000000"/>
                </a:solidFill>
              </a:rPr>
              <a:t>academic </a:t>
            </a:r>
            <a:r>
              <a:rPr lang="en-US" sz="1800" dirty="0">
                <a:solidFill>
                  <a:srgbClr val="000000"/>
                </a:solidFill>
              </a:rPr>
              <a:t>success</a:t>
            </a:r>
            <a:r>
              <a:rPr lang="en-US" sz="1800" dirty="0" smtClean="0">
                <a:solidFill>
                  <a:srgbClr val="000000"/>
                </a:solidFill>
              </a:rPr>
              <a:t>:</a:t>
            </a:r>
            <a:endParaRPr lang="en-US" sz="1800" dirty="0">
              <a:solidFill>
                <a:srgbClr val="000000"/>
              </a:solidFill>
            </a:endParaRPr>
          </a:p>
          <a:p>
            <a:pPr lvl="1">
              <a:lnSpc>
                <a:spcPct val="100000"/>
              </a:lnSpc>
            </a:pPr>
            <a:r>
              <a:rPr lang="en-US" sz="1800" b="1" dirty="0" smtClean="0">
                <a:solidFill>
                  <a:schemeClr val="tx1"/>
                </a:solidFill>
              </a:rPr>
              <a:t>Interpretive Guide</a:t>
            </a:r>
            <a:endParaRPr lang="en-US" sz="1600" dirty="0">
              <a:solidFill>
                <a:schemeClr val="tx1"/>
              </a:solidFill>
            </a:endParaRPr>
          </a:p>
          <a:p>
            <a:pPr marL="1141413" lvl="2" indent="-285750">
              <a:lnSpc>
                <a:spcPct val="100000"/>
              </a:lnSpc>
            </a:pPr>
            <a:r>
              <a:rPr lang="en-US" dirty="0" smtClean="0">
                <a:solidFill>
                  <a:schemeClr val="tx1"/>
                </a:solidFill>
              </a:rPr>
              <a:t>English </a:t>
            </a:r>
            <a:r>
              <a:rPr lang="en-US" dirty="0">
                <a:solidFill>
                  <a:schemeClr val="tx1"/>
                </a:solidFill>
              </a:rPr>
              <a:t>– Full </a:t>
            </a:r>
            <a:r>
              <a:rPr lang="en-US" dirty="0"/>
              <a:t>Guide: </a:t>
            </a:r>
            <a:r>
              <a:rPr lang="en-US" spc="-100" dirty="0">
                <a:hlinkClick r:id="rId2"/>
              </a:rPr>
              <a:t>https://</a:t>
            </a:r>
            <a:r>
              <a:rPr lang="en-US" spc="-100" dirty="0" smtClean="0">
                <a:hlinkClick r:id="rId2"/>
              </a:rPr>
              <a:t>www.cde.state.co.us/assessment/cmas_coalt_interpretiveguide_2019</a:t>
            </a:r>
            <a:r>
              <a:rPr lang="en-US" spc="-100" dirty="0" smtClean="0"/>
              <a:t> </a:t>
            </a:r>
            <a:endParaRPr lang="en-US" spc="-100" dirty="0"/>
          </a:p>
          <a:p>
            <a:pPr marL="1141413" lvl="2" indent="-285750">
              <a:lnSpc>
                <a:spcPct val="100000"/>
              </a:lnSpc>
            </a:pPr>
            <a:r>
              <a:rPr lang="en-US" dirty="0" smtClean="0">
                <a:solidFill>
                  <a:schemeClr val="tx1"/>
                </a:solidFill>
              </a:rPr>
              <a:t>Spanish </a:t>
            </a:r>
            <a:r>
              <a:rPr lang="en-US" dirty="0">
                <a:solidFill>
                  <a:schemeClr val="tx1"/>
                </a:solidFill>
              </a:rPr>
              <a:t>– Interpretive Guide for </a:t>
            </a:r>
            <a:r>
              <a:rPr lang="en-US" dirty="0" smtClean="0">
                <a:solidFill>
                  <a:schemeClr val="tx1"/>
                </a:solidFill>
              </a:rPr>
              <a:t>Parents: </a:t>
            </a:r>
            <a:r>
              <a:rPr lang="en-US" spc="-100" dirty="0">
                <a:hlinkClick r:id="rId3"/>
              </a:rPr>
              <a:t>http://www.cde.state.co.us/assessment/cmas_coalt_spanishinterpguide_2019</a:t>
            </a:r>
            <a:endParaRPr lang="en-US" spc="-100" dirty="0"/>
          </a:p>
          <a:p>
            <a:pPr lvl="1">
              <a:lnSpc>
                <a:spcPct val="100000"/>
              </a:lnSpc>
            </a:pPr>
            <a:r>
              <a:rPr lang="en-US" sz="1800" spc="-100" dirty="0">
                <a:hlinkClick r:id="rId4"/>
              </a:rPr>
              <a:t>https://www.cde.state.co.us/assessment/resources</a:t>
            </a:r>
            <a:endParaRPr lang="en-US" sz="1800" spc="-100" dirty="0"/>
          </a:p>
          <a:p>
            <a:pPr lvl="2">
              <a:lnSpc>
                <a:spcPct val="100000"/>
              </a:lnSpc>
            </a:pPr>
            <a:r>
              <a:rPr lang="en-US" b="1" dirty="0" smtClean="0">
                <a:solidFill>
                  <a:schemeClr val="tx1"/>
                </a:solidFill>
              </a:rPr>
              <a:t>One-to-two </a:t>
            </a:r>
            <a:r>
              <a:rPr lang="en-US" b="1" dirty="0">
                <a:solidFill>
                  <a:schemeClr val="tx1"/>
                </a:solidFill>
              </a:rPr>
              <a:t>page </a:t>
            </a:r>
            <a:r>
              <a:rPr lang="en-US" b="1" dirty="0" smtClean="0">
                <a:solidFill>
                  <a:schemeClr val="tx1"/>
                </a:solidFill>
              </a:rPr>
              <a:t>resources in English and Spanish</a:t>
            </a:r>
            <a:endParaRPr lang="en-US" dirty="0">
              <a:solidFill>
                <a:schemeClr val="tx1"/>
              </a:solidFill>
            </a:endParaRPr>
          </a:p>
          <a:p>
            <a:pPr marL="1657350" lvl="3" indent="-285750">
              <a:lnSpc>
                <a:spcPct val="100000"/>
              </a:lnSpc>
            </a:pPr>
            <a:r>
              <a:rPr lang="en-US" dirty="0" smtClean="0">
                <a:solidFill>
                  <a:schemeClr val="tx1"/>
                </a:solidFill>
              </a:rPr>
              <a:t>Parent’s </a:t>
            </a:r>
            <a:r>
              <a:rPr lang="en-US" dirty="0">
                <a:solidFill>
                  <a:schemeClr val="tx1"/>
                </a:solidFill>
              </a:rPr>
              <a:t>Guide to Understand the Score Reports</a:t>
            </a:r>
          </a:p>
          <a:p>
            <a:pPr marL="1657350" lvl="3" indent="-285750">
              <a:lnSpc>
                <a:spcPct val="100000"/>
              </a:lnSpc>
            </a:pPr>
            <a:r>
              <a:rPr lang="en-US" dirty="0" smtClean="0">
                <a:solidFill>
                  <a:schemeClr val="tx1"/>
                </a:solidFill>
              </a:rPr>
              <a:t>How </a:t>
            </a:r>
            <a:r>
              <a:rPr lang="en-US" dirty="0">
                <a:solidFill>
                  <a:schemeClr val="tx1"/>
                </a:solidFill>
              </a:rPr>
              <a:t>to Use the Results to Support Your Student</a:t>
            </a:r>
          </a:p>
          <a:p>
            <a:pPr lvl="2">
              <a:lnSpc>
                <a:spcPct val="100000"/>
              </a:lnSpc>
            </a:pPr>
            <a:r>
              <a:rPr lang="en-US" b="1" dirty="0" smtClean="0">
                <a:solidFill>
                  <a:schemeClr val="tx1"/>
                </a:solidFill>
              </a:rPr>
              <a:t>Drop-in </a:t>
            </a:r>
            <a:r>
              <a:rPr lang="en-US" b="1" dirty="0">
                <a:solidFill>
                  <a:schemeClr val="tx1"/>
                </a:solidFill>
              </a:rPr>
              <a:t>Articles</a:t>
            </a:r>
          </a:p>
          <a:p>
            <a:pPr marL="1657350" lvl="3" indent="-285750">
              <a:lnSpc>
                <a:spcPct val="100000"/>
              </a:lnSpc>
            </a:pPr>
            <a:r>
              <a:rPr lang="en-US" dirty="0" smtClean="0">
                <a:solidFill>
                  <a:schemeClr val="tx1"/>
                </a:solidFill>
              </a:rPr>
              <a:t>Superintendent </a:t>
            </a:r>
            <a:r>
              <a:rPr lang="en-US" dirty="0">
                <a:solidFill>
                  <a:schemeClr val="tx1"/>
                </a:solidFill>
              </a:rPr>
              <a:t>or Principal to Parents about Score Reports</a:t>
            </a:r>
          </a:p>
          <a:p>
            <a:pPr marL="1657350" lvl="3" indent="-285750">
              <a:lnSpc>
                <a:spcPct val="100000"/>
              </a:lnSpc>
            </a:pPr>
            <a:r>
              <a:rPr lang="en-US" dirty="0" smtClean="0">
                <a:solidFill>
                  <a:schemeClr val="tx1"/>
                </a:solidFill>
              </a:rPr>
              <a:t>Superintendent </a:t>
            </a:r>
            <a:r>
              <a:rPr lang="en-US" dirty="0">
                <a:solidFill>
                  <a:schemeClr val="tx1"/>
                </a:solidFill>
              </a:rPr>
              <a:t>or Principal to Educators about Score Reports</a:t>
            </a: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b="1" smtClean="0">
                <a:solidFill>
                  <a:schemeClr val="tx1"/>
                </a:solidFill>
              </a:rPr>
              <a:pPr/>
              <a:t>69</a:t>
            </a:fld>
            <a:endParaRPr lang="en-US" b="1" dirty="0">
              <a:solidFill>
                <a:schemeClr val="tx1"/>
              </a:solidFill>
            </a:endParaRPr>
          </a:p>
        </p:txBody>
      </p:sp>
    </p:spTree>
    <p:extLst>
      <p:ext uri="{BB962C8B-B14F-4D97-AF65-F5344CB8AC3E}">
        <p14:creationId xmlns:p14="http://schemas.microsoft.com/office/powerpoint/2010/main" val="3767690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21563"/>
            <a:ext cx="8898807" cy="756418"/>
          </a:xfrm>
        </p:spPr>
        <p:txBody>
          <a:bodyPr anchor="ctr">
            <a:noAutofit/>
          </a:bodyPr>
          <a:lstStyle/>
          <a:p>
            <a:r>
              <a:rPr lang="en-US" sz="3200" dirty="0" smtClean="0">
                <a:solidFill>
                  <a:schemeClr val="tx1"/>
                </a:solidFill>
              </a:rPr>
              <a:t>2019-2020 State Assessments: Grades 9-11</a:t>
            </a:r>
            <a:endParaRPr lang="en-US" sz="32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70065786"/>
              </p:ext>
            </p:extLst>
          </p:nvPr>
        </p:nvGraphicFramePr>
        <p:xfrm>
          <a:off x="742103" y="1958033"/>
          <a:ext cx="7696199" cy="2286000"/>
        </p:xfrm>
        <a:graphic>
          <a:graphicData uri="http://schemas.openxmlformats.org/drawingml/2006/table">
            <a:tbl>
              <a:tblPr firstRow="1" bandRow="1">
                <a:tableStyleId>{5C22544A-7EE6-4342-B048-85BDC9FD1C3A}</a:tableStyleId>
              </a:tblPr>
              <a:tblGrid>
                <a:gridCol w="838199">
                  <a:extLst>
                    <a:ext uri="{9D8B030D-6E8A-4147-A177-3AD203B41FA5}">
                      <a16:colId xmlns="" xmlns:a16="http://schemas.microsoft.com/office/drawing/2014/main" val="20000"/>
                    </a:ext>
                  </a:extLst>
                </a:gridCol>
                <a:gridCol w="1714500">
                  <a:extLst>
                    <a:ext uri="{9D8B030D-6E8A-4147-A177-3AD203B41FA5}">
                      <a16:colId xmlns="" xmlns:a16="http://schemas.microsoft.com/office/drawing/2014/main" val="20001"/>
                    </a:ext>
                  </a:extLst>
                </a:gridCol>
                <a:gridCol w="1714500">
                  <a:extLst>
                    <a:ext uri="{9D8B030D-6E8A-4147-A177-3AD203B41FA5}">
                      <a16:colId xmlns="" xmlns:a16="http://schemas.microsoft.com/office/drawing/2014/main" val="20002"/>
                    </a:ext>
                  </a:extLst>
                </a:gridCol>
                <a:gridCol w="1714500">
                  <a:extLst>
                    <a:ext uri="{9D8B030D-6E8A-4147-A177-3AD203B41FA5}">
                      <a16:colId xmlns="" xmlns:a16="http://schemas.microsoft.com/office/drawing/2014/main" val="20003"/>
                    </a:ext>
                  </a:extLst>
                </a:gridCol>
                <a:gridCol w="1714500">
                  <a:extLst>
                    <a:ext uri="{9D8B030D-6E8A-4147-A177-3AD203B41FA5}">
                      <a16:colId xmlns="" xmlns:a16="http://schemas.microsoft.com/office/drawing/2014/main" val="20004"/>
                    </a:ext>
                  </a:extLst>
                </a:gridCol>
              </a:tblGrid>
              <a:tr h="655065">
                <a:tc>
                  <a:txBody>
                    <a:bodyPr/>
                    <a:lstStyle/>
                    <a:p>
                      <a:pPr algn="ctr"/>
                      <a:r>
                        <a:rPr lang="en-US" dirty="0" smtClean="0"/>
                        <a:t>Grade</a:t>
                      </a:r>
                      <a:endParaRPr lang="en-US" dirty="0"/>
                    </a:p>
                  </a:txBody>
                  <a:tcPr anchor="ctr"/>
                </a:tc>
                <a:tc>
                  <a:txBody>
                    <a:bodyPr/>
                    <a:lstStyle/>
                    <a:p>
                      <a:pPr algn="ctr"/>
                      <a:r>
                        <a:rPr lang="en-US" dirty="0" smtClean="0"/>
                        <a:t>CO PSAT </a:t>
                      </a:r>
                      <a:endParaRPr lang="en-US" baseline="30000" dirty="0"/>
                    </a:p>
                  </a:txBody>
                  <a:tcPr anchor="ctr"/>
                </a:tc>
                <a:tc>
                  <a:txBody>
                    <a:bodyPr/>
                    <a:lstStyle/>
                    <a:p>
                      <a:pPr algn="ctr"/>
                      <a:r>
                        <a:rPr lang="en-US" dirty="0" smtClean="0"/>
                        <a:t>CO SAT</a:t>
                      </a:r>
                      <a:endParaRPr lang="en-US" baseline="30000" dirty="0"/>
                    </a:p>
                  </a:txBody>
                  <a:tcPr anchor="ctr"/>
                </a:tc>
                <a:tc>
                  <a:txBody>
                    <a:bodyPr/>
                    <a:lstStyle/>
                    <a:p>
                      <a:pPr algn="ctr"/>
                      <a:r>
                        <a:rPr lang="en-US" dirty="0" smtClean="0"/>
                        <a:t>Science</a:t>
                      </a:r>
                      <a:endParaRPr lang="en-US" dirty="0"/>
                    </a:p>
                  </a:txBody>
                  <a:tcPr anchor="ctr"/>
                </a:tc>
                <a:tc>
                  <a:txBody>
                    <a:bodyPr/>
                    <a:lstStyle/>
                    <a:p>
                      <a:pPr algn="ctr"/>
                      <a:r>
                        <a:rPr lang="en-US" dirty="0" smtClean="0"/>
                        <a:t>Social Studies*</a:t>
                      </a:r>
                      <a:endParaRPr lang="en-US" dirty="0"/>
                    </a:p>
                  </a:txBody>
                  <a:tcPr anchor="ctr"/>
                </a:tc>
                <a:extLst>
                  <a:ext uri="{0D108BD9-81ED-4DB2-BD59-A6C34878D82A}">
                    <a16:rowId xmlns="" xmlns:a16="http://schemas.microsoft.com/office/drawing/2014/main" val="10000"/>
                  </a:ext>
                </a:extLst>
              </a:tr>
              <a:tr h="487935">
                <a:tc>
                  <a:txBody>
                    <a:bodyPr/>
                    <a:lstStyle/>
                    <a:p>
                      <a:pPr algn="ctr"/>
                      <a:r>
                        <a:rPr lang="en-US" dirty="0" smtClean="0"/>
                        <a:t>9</a:t>
                      </a:r>
                      <a:endParaRPr lang="en-US" dirty="0" smtClean="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 xmlns:a16="http://schemas.microsoft.com/office/drawing/2014/main" val="10001"/>
                  </a:ext>
                </a:extLst>
              </a:tr>
              <a:tr h="487935">
                <a:tc>
                  <a:txBody>
                    <a:bodyPr/>
                    <a:lstStyle/>
                    <a:p>
                      <a:pPr algn="ctr"/>
                      <a:r>
                        <a:rPr lang="en-US" dirty="0" smtClean="0"/>
                        <a:t>10</a:t>
                      </a:r>
                      <a:endParaRPr lang="en-US" dirty="0" smtClean="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 xmlns:a16="http://schemas.microsoft.com/office/drawing/2014/main" val="10002"/>
                  </a:ext>
                </a:extLst>
              </a:tr>
              <a:tr h="655065">
                <a:tc>
                  <a:txBody>
                    <a:bodyPr/>
                    <a:lstStyle/>
                    <a:p>
                      <a:pPr algn="ctr"/>
                      <a:r>
                        <a:rPr lang="en-US" dirty="0" smtClean="0"/>
                        <a:t>11</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smtClean="0"/>
                    </a:p>
                  </a:txBody>
                  <a:tcPr anchor="ctr"/>
                </a:tc>
                <a:tc>
                  <a:txBody>
                    <a:bodyPr/>
                    <a:lstStyle/>
                    <a:p>
                      <a:pPr algn="ctr"/>
                      <a:endParaRPr lang="en-US" dirty="0" smtClean="0"/>
                    </a:p>
                  </a:txBody>
                  <a:tcPr anchor="ctr"/>
                </a:tc>
                <a:extLst>
                  <a:ext uri="{0D108BD9-81ED-4DB2-BD59-A6C34878D82A}">
                    <a16:rowId xmlns="" xmlns:a16="http://schemas.microsoft.com/office/drawing/2014/main" val="10003"/>
                  </a:ext>
                </a:extLst>
              </a:tr>
            </a:tbl>
          </a:graphicData>
        </a:graphic>
      </p:graphicFrame>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58487" y="2699023"/>
            <a:ext cx="323269" cy="323269"/>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58487" y="3186521"/>
            <a:ext cx="323269" cy="323269"/>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49920" y="3689283"/>
            <a:ext cx="323269" cy="323269"/>
          </a:xfrm>
          <a:prstGeom prst="rect">
            <a:avLst/>
          </a:prstGeom>
        </p:spPr>
      </p:pic>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32302" y="3678576"/>
            <a:ext cx="323269" cy="323269"/>
          </a:xfrm>
          <a:prstGeom prst="rect">
            <a:avLst/>
          </a:prstGeom>
        </p:spPr>
      </p:pic>
      <p:sp>
        <p:nvSpPr>
          <p:cNvPr id="11" name="TextBox 10"/>
          <p:cNvSpPr txBox="1"/>
          <p:nvPr/>
        </p:nvSpPr>
        <p:spPr>
          <a:xfrm>
            <a:off x="274320" y="4661857"/>
            <a:ext cx="8610600" cy="1477328"/>
          </a:xfrm>
          <a:prstGeom prst="rect">
            <a:avLst/>
          </a:prstGeom>
          <a:noFill/>
        </p:spPr>
        <p:txBody>
          <a:bodyPr wrap="square" rtlCol="0">
            <a:spAutoFit/>
          </a:bodyPr>
          <a:lstStyle/>
          <a:p>
            <a:r>
              <a:rPr lang="en-US" dirty="0" smtClean="0"/>
              <a:t>*High school social </a:t>
            </a:r>
            <a:r>
              <a:rPr lang="en-US" dirty="0"/>
              <a:t>studies </a:t>
            </a:r>
            <a:r>
              <a:rPr lang="en-US" dirty="0" smtClean="0"/>
              <a:t>(grade 11) will not be administered in 2020.</a:t>
            </a:r>
            <a:endParaRPr lang="en-US" dirty="0"/>
          </a:p>
          <a:p>
            <a:endParaRPr lang="en-US" b="1" dirty="0" smtClean="0">
              <a:solidFill>
                <a:schemeClr val="tx1">
                  <a:lumMod val="50000"/>
                </a:schemeClr>
              </a:solidFill>
            </a:endParaRPr>
          </a:p>
          <a:p>
            <a:r>
              <a:rPr lang="en-US" b="1" dirty="0" smtClean="0">
                <a:solidFill>
                  <a:schemeClr val="tx1">
                    <a:lumMod val="50000"/>
                  </a:schemeClr>
                </a:solidFill>
              </a:rPr>
              <a:t>Note</a:t>
            </a:r>
            <a:r>
              <a:rPr lang="en-US" dirty="0" smtClean="0">
                <a:solidFill>
                  <a:schemeClr val="tx1">
                    <a:lumMod val="50000"/>
                  </a:schemeClr>
                </a:solidFill>
              </a:rPr>
              <a:t>: </a:t>
            </a:r>
            <a:r>
              <a:rPr lang="en-US" dirty="0" smtClean="0">
                <a:solidFill>
                  <a:srgbClr val="000000"/>
                </a:solidFill>
              </a:rPr>
              <a:t>The student-selected writing portion of the SAT will be administered during the school day. Details about the ordering process will be shared later this fall. </a:t>
            </a:r>
          </a:p>
          <a:p>
            <a:endParaRPr lang="en-US" dirty="0">
              <a:solidFill>
                <a:srgbClr val="000000"/>
              </a:solidFill>
            </a:endParaRPr>
          </a:p>
        </p:txBody>
      </p:sp>
    </p:spTree>
    <p:extLst>
      <p:ext uri="{BB962C8B-B14F-4D97-AF65-F5344CB8AC3E}">
        <p14:creationId xmlns:p14="http://schemas.microsoft.com/office/powerpoint/2010/main" val="17788064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Communication</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70</a:t>
            </a:fld>
            <a:endParaRPr lang="en-US" dirty="0"/>
          </a:p>
        </p:txBody>
      </p:sp>
    </p:spTree>
    <p:extLst>
      <p:ext uri="{BB962C8B-B14F-4D97-AF65-F5344CB8AC3E}">
        <p14:creationId xmlns:p14="http://schemas.microsoft.com/office/powerpoint/2010/main" val="35023379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8503869" cy="756418"/>
          </a:xfrm>
        </p:spPr>
        <p:txBody>
          <a:bodyPr anchor="ctr">
            <a:noAutofit/>
          </a:bodyPr>
          <a:lstStyle/>
          <a:p>
            <a:r>
              <a:rPr lang="en-US" sz="3200" dirty="0">
                <a:solidFill>
                  <a:schemeClr val="tx1"/>
                </a:solidFill>
              </a:rPr>
              <a:t>District </a:t>
            </a:r>
            <a:r>
              <a:rPr lang="en-US" sz="3200" dirty="0" smtClean="0">
                <a:solidFill>
                  <a:schemeClr val="tx1"/>
                </a:solidFill>
              </a:rPr>
              <a:t>Assessment </a:t>
            </a:r>
            <a:r>
              <a:rPr lang="en-US" sz="3200" dirty="0">
                <a:solidFill>
                  <a:schemeClr val="tx1"/>
                </a:solidFill>
              </a:rPr>
              <a:t>Coordinator (</a:t>
            </a:r>
            <a:r>
              <a:rPr lang="en-US" sz="3200" dirty="0" smtClean="0">
                <a:solidFill>
                  <a:schemeClr val="tx1"/>
                </a:solidFill>
              </a:rPr>
              <a:t>DAC</a:t>
            </a:r>
            <a:r>
              <a:rPr lang="en-US" sz="3200" dirty="0">
                <a:solidFill>
                  <a:schemeClr val="tx1"/>
                </a:solidFill>
              </a:rPr>
              <a:t>)</a:t>
            </a:r>
          </a:p>
        </p:txBody>
      </p:sp>
      <p:sp>
        <p:nvSpPr>
          <p:cNvPr id="2" name="Content Placeholder 1"/>
          <p:cNvSpPr>
            <a:spLocks noGrp="1"/>
          </p:cNvSpPr>
          <p:nvPr>
            <p:ph idx="1"/>
          </p:nvPr>
        </p:nvSpPr>
        <p:spPr>
          <a:xfrm>
            <a:off x="274320" y="1342768"/>
            <a:ext cx="8474742" cy="4843848"/>
          </a:xfrm>
        </p:spPr>
        <p:txBody>
          <a:bodyPr>
            <a:noAutofit/>
          </a:bodyPr>
          <a:lstStyle/>
          <a:p>
            <a:r>
              <a:rPr lang="en-US" b="1" dirty="0">
                <a:solidFill>
                  <a:srgbClr val="040404"/>
                </a:solidFill>
              </a:rPr>
              <a:t>District Assessment </a:t>
            </a:r>
            <a:r>
              <a:rPr lang="en-US" b="1" dirty="0" smtClean="0">
                <a:solidFill>
                  <a:srgbClr val="040404"/>
                </a:solidFill>
              </a:rPr>
              <a:t>Coordinator </a:t>
            </a:r>
            <a:r>
              <a:rPr lang="en-US" sz="1800" dirty="0" smtClean="0">
                <a:solidFill>
                  <a:srgbClr val="040404"/>
                </a:solidFill>
                <a:hlinkClick r:id="rId3"/>
              </a:rPr>
              <a:t>http</a:t>
            </a:r>
            <a:r>
              <a:rPr lang="en-US" sz="1800" dirty="0">
                <a:solidFill>
                  <a:srgbClr val="040404"/>
                </a:solidFill>
                <a:hlinkClick r:id="rId3"/>
              </a:rPr>
              <a:t>://www.cde.state.co.us/assessment/DAC</a:t>
            </a:r>
            <a:r>
              <a:rPr lang="en-US" sz="1800" dirty="0">
                <a:solidFill>
                  <a:srgbClr val="040404"/>
                </a:solidFill>
              </a:rPr>
              <a:t> </a:t>
            </a:r>
            <a:endParaRPr lang="en-US" sz="1800" dirty="0" smtClean="0">
              <a:solidFill>
                <a:srgbClr val="040404"/>
              </a:solidFill>
            </a:endParaRPr>
          </a:p>
          <a:p>
            <a:endParaRPr lang="en-US" sz="500" dirty="0">
              <a:solidFill>
                <a:srgbClr val="040404"/>
              </a:solidFill>
            </a:endParaRPr>
          </a:p>
          <a:p>
            <a:pPr lvl="1">
              <a:spcAft>
                <a:spcPts val="600"/>
              </a:spcAft>
            </a:pPr>
            <a:r>
              <a:rPr lang="en-US" dirty="0"/>
              <a:t>Serves as point person for </a:t>
            </a:r>
            <a:r>
              <a:rPr lang="en-US" dirty="0" smtClean="0"/>
              <a:t>CDE </a:t>
            </a:r>
            <a:r>
              <a:rPr lang="en-US" dirty="0"/>
              <a:t>Assessment </a:t>
            </a:r>
            <a:r>
              <a:rPr lang="en-US" dirty="0" smtClean="0"/>
              <a:t>Division communication </a:t>
            </a:r>
          </a:p>
          <a:p>
            <a:pPr lvl="2">
              <a:spcAft>
                <a:spcPts val="600"/>
              </a:spcAft>
            </a:pPr>
            <a:r>
              <a:rPr lang="en-US" dirty="0" smtClean="0"/>
              <a:t>Communicates information to School </a:t>
            </a:r>
            <a:r>
              <a:rPr lang="en-US" dirty="0"/>
              <a:t>A</a:t>
            </a:r>
            <a:r>
              <a:rPr lang="en-US" dirty="0" smtClean="0"/>
              <a:t>ssessment </a:t>
            </a:r>
            <a:r>
              <a:rPr lang="en-US" dirty="0"/>
              <a:t>C</a:t>
            </a:r>
            <a:r>
              <a:rPr lang="en-US" dirty="0" smtClean="0"/>
              <a:t>oordinators</a:t>
            </a:r>
            <a:endParaRPr lang="en-US" dirty="0"/>
          </a:p>
          <a:p>
            <a:pPr lvl="1">
              <a:spcAft>
                <a:spcPts val="600"/>
              </a:spcAft>
            </a:pPr>
            <a:r>
              <a:rPr lang="en-US" dirty="0" smtClean="0"/>
              <a:t>Attends all required trainings</a:t>
            </a:r>
          </a:p>
          <a:p>
            <a:pPr lvl="2">
              <a:spcAft>
                <a:spcPts val="600"/>
              </a:spcAft>
            </a:pPr>
            <a:r>
              <a:rPr lang="en-US" dirty="0"/>
              <a:t>Trains district and school level staff involved in assessment </a:t>
            </a:r>
            <a:r>
              <a:rPr lang="en-US" dirty="0" smtClean="0"/>
              <a:t>administration and materials handling</a:t>
            </a:r>
            <a:endParaRPr lang="en-US" sz="800" dirty="0" smtClean="0"/>
          </a:p>
          <a:p>
            <a:pPr lvl="1">
              <a:spcAft>
                <a:spcPts val="600"/>
              </a:spcAft>
            </a:pPr>
            <a:r>
              <a:rPr lang="en-US" dirty="0" smtClean="0"/>
              <a:t>Submits Unique Accommodations Requests (UARs)</a:t>
            </a:r>
          </a:p>
          <a:p>
            <a:pPr lvl="1">
              <a:spcAft>
                <a:spcPts val="600"/>
              </a:spcAft>
            </a:pPr>
            <a:r>
              <a:rPr lang="en-US" dirty="0" smtClean="0"/>
              <a:t>Notifies CDE of the district’s decision to participate in:</a:t>
            </a:r>
          </a:p>
          <a:p>
            <a:pPr lvl="2">
              <a:spcAft>
                <a:spcPts val="600"/>
              </a:spcAft>
            </a:pPr>
            <a:r>
              <a:rPr lang="en-US" dirty="0" smtClean="0"/>
              <a:t>Early CMAS test window for high school science</a:t>
            </a:r>
          </a:p>
          <a:p>
            <a:pPr lvl="2">
              <a:spcAft>
                <a:spcPts val="600"/>
              </a:spcAft>
            </a:pPr>
            <a:r>
              <a:rPr lang="en-US" dirty="0" smtClean="0"/>
              <a:t>Extended CMAS test window for online ELA and math to address device capacity concerns</a:t>
            </a:r>
          </a:p>
          <a:p>
            <a:pPr lvl="2">
              <a:spcAft>
                <a:spcPts val="600"/>
              </a:spcAft>
            </a:pPr>
            <a:r>
              <a:rPr lang="en-US" dirty="0" smtClean="0"/>
              <a:t>District/school </a:t>
            </a:r>
            <a:r>
              <a:rPr lang="en-US" dirty="0"/>
              <a:t>level online </a:t>
            </a:r>
            <a:r>
              <a:rPr lang="en-US" dirty="0" smtClean="0"/>
              <a:t>or </a:t>
            </a:r>
            <a:r>
              <a:rPr lang="en-US" dirty="0"/>
              <a:t>paper administration </a:t>
            </a:r>
            <a:r>
              <a:rPr lang="en-US" dirty="0" smtClean="0"/>
              <a:t>mode</a:t>
            </a:r>
          </a:p>
          <a:p>
            <a:pPr marL="457200" lvl="1" indent="0">
              <a:buNone/>
            </a:pPr>
            <a:endParaRPr lang="en-US" sz="1800" dirty="0" smtClean="0">
              <a:solidFill>
                <a:srgbClr val="FF0000"/>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71</a:t>
            </a:fld>
            <a:endParaRPr lang="en-US" dirty="0"/>
          </a:p>
        </p:txBody>
      </p:sp>
    </p:spTree>
    <p:extLst>
      <p:ext uri="{BB962C8B-B14F-4D97-AF65-F5344CB8AC3E}">
        <p14:creationId xmlns:p14="http://schemas.microsoft.com/office/powerpoint/2010/main" val="26369676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334531"/>
            <a:ext cx="8526780" cy="5491220"/>
          </a:xfrm>
        </p:spPr>
        <p:txBody>
          <a:bodyPr>
            <a:normAutofit/>
          </a:bodyPr>
          <a:lstStyle/>
          <a:p>
            <a:pPr>
              <a:spcBef>
                <a:spcPts val="0"/>
              </a:spcBef>
            </a:pPr>
            <a:r>
              <a:rPr lang="en-US" sz="2600" b="1" dirty="0">
                <a:solidFill>
                  <a:srgbClr val="040404"/>
                </a:solidFill>
              </a:rPr>
              <a:t>District Assessment </a:t>
            </a:r>
            <a:r>
              <a:rPr lang="en-US" sz="2600" b="1" dirty="0" smtClean="0">
                <a:solidFill>
                  <a:srgbClr val="040404"/>
                </a:solidFill>
              </a:rPr>
              <a:t>Coordinator (continued)</a:t>
            </a:r>
          </a:p>
          <a:p>
            <a:pPr>
              <a:spcBef>
                <a:spcPts val="0"/>
              </a:spcBef>
            </a:pPr>
            <a:endParaRPr lang="en-US" sz="900" b="1" dirty="0" smtClean="0">
              <a:solidFill>
                <a:srgbClr val="040404"/>
              </a:solidFill>
            </a:endParaRPr>
          </a:p>
          <a:p>
            <a:pPr lvl="1">
              <a:spcBef>
                <a:spcPts val="0"/>
              </a:spcBef>
            </a:pPr>
            <a:r>
              <a:rPr lang="en-US" dirty="0" smtClean="0"/>
              <a:t>Interacts </a:t>
            </a:r>
            <a:r>
              <a:rPr lang="en-US" dirty="0"/>
              <a:t>with assessment vendor </a:t>
            </a:r>
            <a:r>
              <a:rPr lang="en-US" dirty="0" smtClean="0"/>
              <a:t>systems</a:t>
            </a:r>
          </a:p>
          <a:p>
            <a:pPr marL="457200" lvl="1" indent="0">
              <a:spcBef>
                <a:spcPts val="0"/>
              </a:spcBef>
              <a:buNone/>
            </a:pPr>
            <a:endParaRPr lang="en-US" sz="900" dirty="0" smtClean="0"/>
          </a:p>
          <a:p>
            <a:pPr lvl="2">
              <a:spcBef>
                <a:spcPts val="0"/>
              </a:spcBef>
            </a:pPr>
            <a:r>
              <a:rPr lang="en-US" sz="1900" dirty="0"/>
              <a:t>Manages student test registration and material ordering </a:t>
            </a:r>
            <a:endParaRPr lang="en-US" sz="1900" dirty="0" smtClean="0"/>
          </a:p>
          <a:p>
            <a:pPr lvl="2">
              <a:spcBef>
                <a:spcPts val="0"/>
              </a:spcBef>
            </a:pPr>
            <a:r>
              <a:rPr lang="en-US" sz="1900" dirty="0" smtClean="0"/>
              <a:t>Assigns user roles</a:t>
            </a:r>
          </a:p>
          <a:p>
            <a:pPr lvl="2">
              <a:spcBef>
                <a:spcPts val="0"/>
              </a:spcBef>
            </a:pPr>
            <a:r>
              <a:rPr lang="en-US" sz="1900" dirty="0" smtClean="0"/>
              <a:t>Manages and monitors administration</a:t>
            </a:r>
          </a:p>
          <a:p>
            <a:pPr lvl="2">
              <a:spcBef>
                <a:spcPts val="0"/>
              </a:spcBef>
            </a:pPr>
            <a:r>
              <a:rPr lang="en-US" sz="1900" b="1" dirty="0" smtClean="0"/>
              <a:t>Has access to demographic and reporting files and reports*</a:t>
            </a:r>
          </a:p>
          <a:p>
            <a:pPr marL="457200" lvl="1" indent="0">
              <a:spcBef>
                <a:spcPts val="0"/>
              </a:spcBef>
              <a:buNone/>
            </a:pPr>
            <a:endParaRPr lang="en-US" sz="900" dirty="0"/>
          </a:p>
          <a:p>
            <a:pPr lvl="1">
              <a:spcBef>
                <a:spcPts val="0"/>
              </a:spcBef>
            </a:pPr>
            <a:r>
              <a:rPr lang="en-US" dirty="0" smtClean="0"/>
              <a:t>Reports, investigates and contains administration and security </a:t>
            </a:r>
            <a:r>
              <a:rPr lang="en-US" dirty="0"/>
              <a:t>issues/concerns (</a:t>
            </a:r>
            <a:r>
              <a:rPr lang="en-US" dirty="0" err="1" smtClean="0"/>
              <a:t>misadministrations</a:t>
            </a:r>
            <a:r>
              <a:rPr lang="en-US" dirty="0" smtClean="0"/>
              <a:t> and breaches)</a:t>
            </a:r>
            <a:endParaRPr lang="en-US" dirty="0"/>
          </a:p>
          <a:p>
            <a:pPr lvl="1">
              <a:spcBef>
                <a:spcPts val="0"/>
              </a:spcBef>
            </a:pPr>
            <a:endParaRPr lang="en-US" sz="900" dirty="0" smtClean="0"/>
          </a:p>
          <a:p>
            <a:pPr lvl="1">
              <a:spcBef>
                <a:spcPts val="0"/>
              </a:spcBef>
            </a:pPr>
            <a:r>
              <a:rPr lang="en-US" dirty="0" smtClean="0"/>
              <a:t>Works </a:t>
            </a:r>
            <a:r>
              <a:rPr lang="en-US" dirty="0"/>
              <a:t>with Data Respondents on final student demographics, especially invalidation/reason not tested codes</a:t>
            </a:r>
          </a:p>
          <a:p>
            <a:pPr lvl="1">
              <a:spcBef>
                <a:spcPts val="0"/>
              </a:spcBef>
            </a:pPr>
            <a:endParaRPr lang="en-US" sz="900" dirty="0" smtClean="0"/>
          </a:p>
          <a:p>
            <a:pPr lvl="1">
              <a:spcBef>
                <a:spcPts val="0"/>
              </a:spcBef>
            </a:pPr>
            <a:r>
              <a:rPr lang="en-US" b="1" dirty="0" smtClean="0"/>
              <a:t>Shares </a:t>
            </a:r>
            <a:r>
              <a:rPr lang="en-US" b="1" dirty="0"/>
              <a:t>report and score interpretation </a:t>
            </a:r>
            <a:r>
              <a:rPr lang="en-US" sz="2100" b="1" dirty="0"/>
              <a:t>information throughout </a:t>
            </a:r>
            <a:r>
              <a:rPr lang="en-US" sz="2100" b="1" dirty="0" smtClean="0"/>
              <a:t>district</a:t>
            </a:r>
          </a:p>
          <a:p>
            <a:pPr lvl="1">
              <a:spcBef>
                <a:spcPts val="0"/>
              </a:spcBef>
            </a:pPr>
            <a:endParaRPr lang="en-US" sz="900" dirty="0"/>
          </a:p>
          <a:p>
            <a:pPr lvl="1">
              <a:spcBef>
                <a:spcPts val="0"/>
              </a:spcBef>
            </a:pPr>
            <a:r>
              <a:rPr lang="en-US" sz="2100" dirty="0"/>
              <a:t>Works with District Technology Coordinator</a:t>
            </a:r>
          </a:p>
          <a:p>
            <a:pPr marL="457200" lvl="1" indent="0">
              <a:spcBef>
                <a:spcPts val="0"/>
              </a:spcBef>
              <a:buNone/>
            </a:pPr>
            <a:endParaRPr lang="en-US" sz="900" dirty="0">
              <a:solidFill>
                <a:srgbClr val="FF0000"/>
              </a:solidFill>
            </a:endParaRPr>
          </a:p>
          <a:p>
            <a:pPr marL="0" indent="0">
              <a:spcBef>
                <a:spcPts val="0"/>
              </a:spcBef>
              <a:buNone/>
            </a:pPr>
            <a:r>
              <a:rPr lang="en-US" sz="2000" dirty="0">
                <a:solidFill>
                  <a:srgbClr val="040404"/>
                </a:solidFill>
              </a:rPr>
              <a:t>*DACs </a:t>
            </a:r>
            <a:r>
              <a:rPr lang="en-US" sz="2000" dirty="0" smtClean="0">
                <a:solidFill>
                  <a:srgbClr val="040404"/>
                </a:solidFill>
              </a:rPr>
              <a:t>have </a:t>
            </a:r>
            <a:r>
              <a:rPr lang="en-US" sz="2000" dirty="0">
                <a:solidFill>
                  <a:srgbClr val="040404"/>
                </a:solidFill>
              </a:rPr>
              <a:t>access to sensitive personally identifiable information through </a:t>
            </a:r>
            <a:r>
              <a:rPr lang="en-US" sz="2000" dirty="0" smtClean="0">
                <a:solidFill>
                  <a:srgbClr val="040404"/>
                </a:solidFill>
              </a:rPr>
              <a:t>vendor </a:t>
            </a:r>
            <a:r>
              <a:rPr lang="en-US" sz="2000" dirty="0">
                <a:solidFill>
                  <a:srgbClr val="040404"/>
                </a:solidFill>
              </a:rPr>
              <a:t>management and administration systems. At </a:t>
            </a:r>
            <a:r>
              <a:rPr lang="en-US" sz="2000" dirty="0" smtClean="0">
                <a:solidFill>
                  <a:srgbClr val="040404"/>
                </a:solidFill>
              </a:rPr>
              <a:t>the DAC’s </a:t>
            </a:r>
            <a:r>
              <a:rPr lang="en-US" sz="2000" dirty="0">
                <a:solidFill>
                  <a:srgbClr val="040404"/>
                </a:solidFill>
              </a:rPr>
              <a:t>discretion, others given sensitive data permissions </a:t>
            </a:r>
            <a:r>
              <a:rPr lang="en-US" sz="2000" dirty="0" smtClean="0">
                <a:solidFill>
                  <a:srgbClr val="040404"/>
                </a:solidFill>
              </a:rPr>
              <a:t>also have access.</a:t>
            </a:r>
            <a:endParaRPr lang="en-US" sz="2000" dirty="0">
              <a:solidFill>
                <a:srgbClr val="040404"/>
              </a:solidFill>
            </a:endParaRPr>
          </a:p>
          <a:p>
            <a:endParaRPr lang="en-US" dirty="0"/>
          </a:p>
        </p:txBody>
      </p:sp>
      <p:sp>
        <p:nvSpPr>
          <p:cNvPr id="2" name="Slide Number Placeholder 1"/>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72</a:t>
            </a:fld>
            <a:endParaRPr lang="en-US" dirty="0"/>
          </a:p>
        </p:txBody>
      </p:sp>
      <p:sp>
        <p:nvSpPr>
          <p:cNvPr id="4" name="Title 2"/>
          <p:cNvSpPr txBox="1">
            <a:spLocks/>
          </p:cNvSpPr>
          <p:nvPr/>
        </p:nvSpPr>
        <p:spPr>
          <a:xfrm>
            <a:off x="274320" y="274320"/>
            <a:ext cx="7886700" cy="71014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2400" kern="1200">
                <a:solidFill>
                  <a:srgbClr val="000000"/>
                </a:solidFill>
                <a:latin typeface="Museo Slab 500" panose="02000000000000000000" pitchFamily="50" charset="0"/>
                <a:ea typeface="+mj-ea"/>
                <a:cs typeface="+mj-cs"/>
              </a:defRPr>
            </a:lvl1pPr>
          </a:lstStyle>
          <a:p>
            <a:r>
              <a:rPr lang="en-US" sz="3200" dirty="0" smtClean="0"/>
              <a:t>District Assessment Coordinator (DAC)</a:t>
            </a:r>
            <a:endParaRPr lang="en-US" sz="3200" dirty="0">
              <a:solidFill>
                <a:schemeClr val="bg1"/>
              </a:solidFill>
            </a:endParaRPr>
          </a:p>
        </p:txBody>
      </p:sp>
    </p:spTree>
    <p:extLst>
      <p:ext uri="{BB962C8B-B14F-4D97-AF65-F5344CB8AC3E}">
        <p14:creationId xmlns:p14="http://schemas.microsoft.com/office/powerpoint/2010/main" val="27934707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024867" cy="756418"/>
          </a:xfrm>
        </p:spPr>
        <p:txBody>
          <a:bodyPr anchor="ctr">
            <a:noAutofit/>
          </a:bodyPr>
          <a:lstStyle/>
          <a:p>
            <a:r>
              <a:rPr lang="en-US" sz="3200" dirty="0" smtClean="0">
                <a:solidFill>
                  <a:schemeClr val="tx1"/>
                </a:solidFill>
              </a:rPr>
              <a:t>District Technology Coordinator (DTC)</a:t>
            </a:r>
            <a:endParaRPr lang="en-US" sz="3200" dirty="0">
              <a:solidFill>
                <a:schemeClr val="tx1"/>
              </a:solidFill>
            </a:endParaRPr>
          </a:p>
        </p:txBody>
      </p:sp>
      <p:sp>
        <p:nvSpPr>
          <p:cNvPr id="3" name="Content Placeholder 2"/>
          <p:cNvSpPr>
            <a:spLocks noGrp="1"/>
          </p:cNvSpPr>
          <p:nvPr>
            <p:ph idx="1"/>
          </p:nvPr>
        </p:nvSpPr>
        <p:spPr>
          <a:xfrm>
            <a:off x="274320" y="1309816"/>
            <a:ext cx="8241030" cy="5253354"/>
          </a:xfrm>
        </p:spPr>
        <p:txBody>
          <a:bodyPr>
            <a:normAutofit/>
          </a:bodyPr>
          <a:lstStyle/>
          <a:p>
            <a:r>
              <a:rPr lang="en-US" dirty="0">
                <a:solidFill>
                  <a:schemeClr val="tx1"/>
                </a:solidFill>
              </a:rPr>
              <a:t>DTC </a:t>
            </a:r>
            <a:r>
              <a:rPr lang="en-US" dirty="0" smtClean="0">
                <a:solidFill>
                  <a:schemeClr val="tx1"/>
                </a:solidFill>
              </a:rPr>
              <a:t>responsibilities </a:t>
            </a:r>
            <a:r>
              <a:rPr lang="en-US" dirty="0">
                <a:solidFill>
                  <a:schemeClr val="tx1"/>
                </a:solidFill>
              </a:rPr>
              <a:t>and </a:t>
            </a:r>
            <a:r>
              <a:rPr lang="en-US" dirty="0" smtClean="0">
                <a:solidFill>
                  <a:schemeClr val="tx1"/>
                </a:solidFill>
              </a:rPr>
              <a:t>privileges</a:t>
            </a:r>
            <a:endParaRPr lang="en-US" dirty="0">
              <a:solidFill>
                <a:schemeClr val="tx1"/>
              </a:solidFill>
            </a:endParaRPr>
          </a:p>
          <a:p>
            <a:pPr marL="1028700" lvl="1" indent="-342900"/>
            <a:r>
              <a:rPr lang="en-US" dirty="0" smtClean="0">
                <a:solidFill>
                  <a:schemeClr val="tx1"/>
                </a:solidFill>
              </a:rPr>
              <a:t>Primary </a:t>
            </a:r>
            <a:r>
              <a:rPr lang="en-US" dirty="0">
                <a:solidFill>
                  <a:schemeClr val="tx1"/>
                </a:solidFill>
              </a:rPr>
              <a:t>technology contact </a:t>
            </a:r>
            <a:r>
              <a:rPr lang="en-US" dirty="0" smtClean="0">
                <a:solidFill>
                  <a:schemeClr val="tx1"/>
                </a:solidFill>
              </a:rPr>
              <a:t>for the district who w</a:t>
            </a:r>
            <a:r>
              <a:rPr lang="en-US" dirty="0" smtClean="0"/>
              <a:t>orks with </a:t>
            </a:r>
            <a:r>
              <a:rPr lang="en-US" dirty="0" smtClean="0">
                <a:solidFill>
                  <a:schemeClr val="tx1"/>
                </a:solidFill>
              </a:rPr>
              <a:t>CDE </a:t>
            </a:r>
            <a:r>
              <a:rPr lang="en-US" dirty="0">
                <a:solidFill>
                  <a:schemeClr val="tx1"/>
                </a:solidFill>
              </a:rPr>
              <a:t>Assessment </a:t>
            </a:r>
            <a:r>
              <a:rPr lang="en-US" dirty="0" smtClean="0">
                <a:solidFill>
                  <a:schemeClr val="tx1"/>
                </a:solidFill>
              </a:rPr>
              <a:t>Division regarding </a:t>
            </a:r>
            <a:r>
              <a:rPr lang="en-US" dirty="0">
                <a:solidFill>
                  <a:schemeClr val="tx1"/>
                </a:solidFill>
              </a:rPr>
              <a:t>online administration of state assessments</a:t>
            </a:r>
          </a:p>
          <a:p>
            <a:pPr marL="1485900" lvl="2" indent="-342900"/>
            <a:r>
              <a:rPr lang="en-US" dirty="0">
                <a:solidFill>
                  <a:schemeClr val="tx1"/>
                </a:solidFill>
              </a:rPr>
              <a:t>Receive critical, in-depth testing vendor communications directly from CDE during administrations</a:t>
            </a:r>
          </a:p>
          <a:p>
            <a:pPr marL="1485900" lvl="2" indent="-342900"/>
            <a:r>
              <a:rPr lang="en-US" dirty="0">
                <a:solidFill>
                  <a:schemeClr val="tx1"/>
                </a:solidFill>
              </a:rPr>
              <a:t>Communicate pertinent technology information to district stakeholders concerning the online administration of state assessments</a:t>
            </a:r>
          </a:p>
          <a:p>
            <a:pPr marL="1028700" lvl="1" indent="-342900"/>
            <a:r>
              <a:rPr lang="en-US" dirty="0">
                <a:solidFill>
                  <a:schemeClr val="tx1"/>
                </a:solidFill>
              </a:rPr>
              <a:t>DTC support for CMAS math, ELA, </a:t>
            </a:r>
            <a:r>
              <a:rPr lang="en-US" dirty="0" smtClean="0">
                <a:solidFill>
                  <a:schemeClr val="tx1"/>
                </a:solidFill>
              </a:rPr>
              <a:t>science </a:t>
            </a:r>
            <a:r>
              <a:rPr lang="en-US" dirty="0">
                <a:solidFill>
                  <a:schemeClr val="tx1"/>
                </a:solidFill>
              </a:rPr>
              <a:t>and social studies</a:t>
            </a:r>
          </a:p>
          <a:p>
            <a:pPr marL="1485900" lvl="2" indent="-342900"/>
            <a:r>
              <a:rPr lang="en-US" sz="1900" dirty="0" smtClean="0">
                <a:solidFill>
                  <a:schemeClr val="tx1"/>
                </a:solidFill>
              </a:rPr>
              <a:t>DTCs are escalated </a:t>
            </a:r>
            <a:r>
              <a:rPr lang="en-US" sz="1900" dirty="0">
                <a:solidFill>
                  <a:schemeClr val="tx1"/>
                </a:solidFill>
              </a:rPr>
              <a:t>to Pearson’s Level 2 Technical Support when contacting the help desk with questions regarding the online assessment system</a:t>
            </a:r>
          </a:p>
          <a:p>
            <a:pPr marL="1485900" lvl="2" indent="-342900"/>
            <a:r>
              <a:rPr lang="en-US" sz="1900" b="1" dirty="0">
                <a:solidFill>
                  <a:schemeClr val="tx1"/>
                </a:solidFill>
              </a:rPr>
              <a:t>Note: </a:t>
            </a:r>
            <a:r>
              <a:rPr lang="en-US" sz="1900" dirty="0">
                <a:solidFill>
                  <a:schemeClr val="tx1"/>
                </a:solidFill>
              </a:rPr>
              <a:t>Only the one officially identified DTC for each district </a:t>
            </a:r>
            <a:r>
              <a:rPr lang="en-US" sz="1900" dirty="0" smtClean="0">
                <a:solidFill>
                  <a:schemeClr val="tx1"/>
                </a:solidFill>
              </a:rPr>
              <a:t>is escalated</a:t>
            </a:r>
            <a:endParaRPr lang="en-US" sz="1900" dirty="0">
              <a:solidFill>
                <a:schemeClr val="tx1"/>
              </a:solidFill>
            </a:endParaRPr>
          </a:p>
          <a:p>
            <a:pPr marL="1028700" lvl="1" indent="-342900"/>
            <a:r>
              <a:rPr lang="en-US" dirty="0">
                <a:solidFill>
                  <a:schemeClr val="tx1"/>
                </a:solidFill>
              </a:rPr>
              <a:t>Request support directly from Collin Bonner in the CDE Assessment </a:t>
            </a:r>
            <a:r>
              <a:rPr lang="en-US" dirty="0" smtClean="0">
                <a:solidFill>
                  <a:schemeClr val="tx1"/>
                </a:solidFill>
              </a:rPr>
              <a:t>Division</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73</a:t>
            </a:fld>
            <a:endParaRPr lang="en-US" dirty="0"/>
          </a:p>
        </p:txBody>
      </p:sp>
    </p:spTree>
    <p:extLst>
      <p:ext uri="{BB962C8B-B14F-4D97-AF65-F5344CB8AC3E}">
        <p14:creationId xmlns:p14="http://schemas.microsoft.com/office/powerpoint/2010/main" val="11823904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200" dirty="0" smtClean="0">
                <a:solidFill>
                  <a:schemeClr val="tx1"/>
                </a:solidFill>
              </a:rPr>
              <a:t>District Technology Coordinator (DTC)</a:t>
            </a:r>
            <a:endParaRPr lang="en-US" sz="3200" dirty="0">
              <a:solidFill>
                <a:schemeClr val="tx1"/>
              </a:solidFill>
            </a:endParaRPr>
          </a:p>
        </p:txBody>
      </p:sp>
      <p:sp>
        <p:nvSpPr>
          <p:cNvPr id="3" name="Content Placeholder 2"/>
          <p:cNvSpPr>
            <a:spLocks noGrp="1"/>
          </p:cNvSpPr>
          <p:nvPr>
            <p:ph idx="1"/>
          </p:nvPr>
        </p:nvSpPr>
        <p:spPr>
          <a:xfrm>
            <a:off x="274320" y="1359243"/>
            <a:ext cx="8241030" cy="4744471"/>
          </a:xfrm>
        </p:spPr>
        <p:txBody>
          <a:bodyPr>
            <a:normAutofit/>
          </a:bodyPr>
          <a:lstStyle/>
          <a:p>
            <a:r>
              <a:rPr lang="en-US" sz="2000" dirty="0" smtClean="0">
                <a:solidFill>
                  <a:schemeClr val="tx1"/>
                </a:solidFill>
              </a:rPr>
              <a:t>Check </a:t>
            </a:r>
            <a:r>
              <a:rPr lang="en-US" sz="2000" dirty="0">
                <a:solidFill>
                  <a:schemeClr val="tx1"/>
                </a:solidFill>
              </a:rPr>
              <a:t>the CDE website to determine </a:t>
            </a:r>
            <a:r>
              <a:rPr lang="en-US" sz="2000" dirty="0" smtClean="0">
                <a:solidFill>
                  <a:schemeClr val="tx1"/>
                </a:solidFill>
              </a:rPr>
              <a:t>the </a:t>
            </a:r>
            <a:r>
              <a:rPr lang="en-US" sz="2000" dirty="0">
                <a:solidFill>
                  <a:schemeClr val="tx1"/>
                </a:solidFill>
              </a:rPr>
              <a:t>appropriate person is listed as </a:t>
            </a:r>
            <a:r>
              <a:rPr lang="en-US" sz="2000" dirty="0" smtClean="0">
                <a:solidFill>
                  <a:schemeClr val="tx1"/>
                </a:solidFill>
              </a:rPr>
              <a:t>DTC</a:t>
            </a:r>
            <a:endParaRPr lang="en-US" sz="2000" dirty="0">
              <a:solidFill>
                <a:schemeClr val="tx1"/>
              </a:solidFill>
            </a:endParaRPr>
          </a:p>
          <a:p>
            <a:pPr marL="1028700" lvl="1" indent="-342900"/>
            <a:r>
              <a:rPr lang="en-US" dirty="0">
                <a:solidFill>
                  <a:schemeClr val="tx1"/>
                </a:solidFill>
                <a:hlinkClick r:id="rId2"/>
              </a:rPr>
              <a:t>http://</a:t>
            </a:r>
            <a:r>
              <a:rPr lang="en-US" dirty="0" smtClean="0">
                <a:solidFill>
                  <a:schemeClr val="tx1"/>
                </a:solidFill>
                <a:hlinkClick r:id="rId2"/>
              </a:rPr>
              <a:t>www.cde.state.co.us/assessment/DTC</a:t>
            </a:r>
            <a:r>
              <a:rPr lang="en-US" dirty="0" smtClean="0">
                <a:solidFill>
                  <a:schemeClr val="tx1"/>
                </a:solidFill>
              </a:rPr>
              <a:t>  </a:t>
            </a:r>
            <a:endParaRPr lang="en-US" dirty="0">
              <a:solidFill>
                <a:schemeClr val="tx1"/>
              </a:solidFill>
            </a:endParaRPr>
          </a:p>
          <a:p>
            <a:pPr marL="342900" indent="-342900">
              <a:buFont typeface="Arial" panose="020B0604020202020204" pitchFamily="34" charset="0"/>
              <a:buChar char="•"/>
            </a:pPr>
            <a:endParaRPr lang="en-US" sz="800" dirty="0">
              <a:solidFill>
                <a:schemeClr val="tx1"/>
              </a:solidFill>
            </a:endParaRPr>
          </a:p>
          <a:p>
            <a:r>
              <a:rPr lang="en-US" sz="2000" dirty="0">
                <a:solidFill>
                  <a:schemeClr val="tx1"/>
                </a:solidFill>
              </a:rPr>
              <a:t>It is important to identify a DTC for the district </a:t>
            </a:r>
            <a:r>
              <a:rPr lang="en-US" sz="2000" dirty="0" smtClean="0">
                <a:solidFill>
                  <a:schemeClr val="tx1"/>
                </a:solidFill>
              </a:rPr>
              <a:t>–</a:t>
            </a:r>
            <a:r>
              <a:rPr lang="en-US" sz="2000" dirty="0" smtClean="0"/>
              <a:t> </a:t>
            </a:r>
            <a:r>
              <a:rPr lang="en-US" sz="2000" dirty="0" smtClean="0">
                <a:solidFill>
                  <a:schemeClr val="tx1"/>
                </a:solidFill>
              </a:rPr>
              <a:t>make </a:t>
            </a:r>
            <a:r>
              <a:rPr lang="en-US" sz="2000" dirty="0">
                <a:solidFill>
                  <a:schemeClr val="tx1"/>
                </a:solidFill>
              </a:rPr>
              <a:t>sure this position is updated if there is a change</a:t>
            </a:r>
          </a:p>
          <a:p>
            <a:pPr marL="1028700" lvl="1" indent="-342900"/>
            <a:r>
              <a:rPr lang="en-US" dirty="0">
                <a:solidFill>
                  <a:schemeClr val="tx1"/>
                </a:solidFill>
              </a:rPr>
              <a:t>Superintendent-appointed</a:t>
            </a:r>
          </a:p>
          <a:p>
            <a:pPr marL="342900" indent="-342900">
              <a:buFont typeface="Arial" panose="020B0604020202020204" pitchFamily="34" charset="0"/>
              <a:buChar char="•"/>
            </a:pPr>
            <a:endParaRPr lang="en-US" sz="800" dirty="0">
              <a:solidFill>
                <a:schemeClr val="tx1"/>
              </a:solidFill>
            </a:endParaRPr>
          </a:p>
          <a:p>
            <a:r>
              <a:rPr lang="en-US" sz="2000" dirty="0" smtClean="0">
                <a:solidFill>
                  <a:schemeClr val="tx1"/>
                </a:solidFill>
              </a:rPr>
              <a:t>DTC receives </a:t>
            </a:r>
            <a:r>
              <a:rPr lang="en-US" sz="2000" dirty="0">
                <a:solidFill>
                  <a:schemeClr val="tx1"/>
                </a:solidFill>
              </a:rPr>
              <a:t>emails from CDE with information about training and technology updates throughout the </a:t>
            </a:r>
            <a:r>
              <a:rPr lang="en-US" sz="2000" dirty="0" smtClean="0">
                <a:solidFill>
                  <a:schemeClr val="tx1"/>
                </a:solidFill>
              </a:rPr>
              <a:t>year</a:t>
            </a: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74</a:t>
            </a:fld>
            <a:endParaRPr lang="en-US" dirty="0"/>
          </a:p>
        </p:txBody>
      </p:sp>
    </p:spTree>
    <p:extLst>
      <p:ext uri="{BB962C8B-B14F-4D97-AF65-F5344CB8AC3E}">
        <p14:creationId xmlns:p14="http://schemas.microsoft.com/office/powerpoint/2010/main" val="18192409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Office Hours Schedule</a:t>
            </a:r>
            <a:endParaRPr lang="en-US" sz="3200" dirty="0">
              <a:solidFill>
                <a:schemeClr val="tx1"/>
              </a:solidFill>
            </a:endParaRPr>
          </a:p>
        </p:txBody>
      </p:sp>
      <p:sp>
        <p:nvSpPr>
          <p:cNvPr id="3" name="Content Placeholder 2"/>
          <p:cNvSpPr>
            <a:spLocks noGrp="1"/>
          </p:cNvSpPr>
          <p:nvPr>
            <p:ph idx="1"/>
          </p:nvPr>
        </p:nvSpPr>
        <p:spPr>
          <a:xfrm>
            <a:off x="628650" y="1463039"/>
            <a:ext cx="7886700" cy="5258437"/>
          </a:xfrm>
        </p:spPr>
        <p:txBody>
          <a:bodyPr>
            <a:normAutofit fontScale="92500" lnSpcReduction="10000"/>
          </a:bodyPr>
          <a:lstStyle/>
          <a:p>
            <a:pPr marL="342900" indent="-342900">
              <a:buFont typeface="Arial" panose="020B0604020202020204" pitchFamily="34" charset="0"/>
              <a:buChar char="•"/>
            </a:pPr>
            <a:r>
              <a:rPr lang="en-US" sz="2000" dirty="0">
                <a:solidFill>
                  <a:schemeClr val="tx1"/>
                </a:solidFill>
              </a:rPr>
              <a:t>CMAS </a:t>
            </a:r>
            <a:r>
              <a:rPr lang="en-US" sz="2000" dirty="0" smtClean="0">
                <a:solidFill>
                  <a:schemeClr val="tx1"/>
                </a:solidFill>
              </a:rPr>
              <a:t>Administration Office </a:t>
            </a:r>
            <a:r>
              <a:rPr lang="en-US" sz="2000" dirty="0">
                <a:solidFill>
                  <a:schemeClr val="tx1"/>
                </a:solidFill>
              </a:rPr>
              <a:t>Hours</a:t>
            </a:r>
          </a:p>
          <a:p>
            <a:pPr marL="1028700" lvl="1" indent="-342900"/>
            <a:r>
              <a:rPr lang="en-US" dirty="0"/>
              <a:t>Thursdays from 3-4 p.m.</a:t>
            </a:r>
          </a:p>
          <a:p>
            <a:pPr marL="1485900" lvl="2" indent="-342900"/>
            <a:r>
              <a:rPr lang="en-US" dirty="0" smtClean="0">
                <a:solidFill>
                  <a:schemeClr val="tx1"/>
                </a:solidFill>
              </a:rPr>
              <a:t>Monthly – November and </a:t>
            </a:r>
            <a:r>
              <a:rPr lang="en-US" dirty="0">
                <a:solidFill>
                  <a:schemeClr val="tx1"/>
                </a:solidFill>
              </a:rPr>
              <a:t>December </a:t>
            </a:r>
          </a:p>
          <a:p>
            <a:pPr marL="1485900" lvl="2" indent="-342900"/>
            <a:r>
              <a:rPr lang="en-US" dirty="0" smtClean="0">
                <a:solidFill>
                  <a:schemeClr val="tx1"/>
                </a:solidFill>
              </a:rPr>
              <a:t>Bi-monthly – January and February</a:t>
            </a:r>
          </a:p>
          <a:p>
            <a:pPr marL="1485900" lvl="2" indent="-342900"/>
            <a:r>
              <a:rPr lang="en-US" dirty="0" smtClean="0">
                <a:solidFill>
                  <a:schemeClr val="tx1"/>
                </a:solidFill>
              </a:rPr>
              <a:t>Weekly – March through May</a:t>
            </a:r>
          </a:p>
          <a:p>
            <a:pPr marL="1485900" lvl="2" indent="-342900"/>
            <a:endParaRPr lang="en-US" dirty="0">
              <a:solidFill>
                <a:schemeClr val="tx1"/>
              </a:solidFill>
            </a:endParaRPr>
          </a:p>
          <a:p>
            <a:pPr marL="342900" indent="-342900">
              <a:buFont typeface="Arial" panose="020B0604020202020204" pitchFamily="34" charset="0"/>
              <a:buChar char="•"/>
            </a:pPr>
            <a:r>
              <a:rPr lang="en-US" sz="2000" dirty="0" smtClean="0">
                <a:solidFill>
                  <a:schemeClr val="tx1"/>
                </a:solidFill>
              </a:rPr>
              <a:t>PSAT and SAT Administration Office Hours</a:t>
            </a:r>
          </a:p>
          <a:p>
            <a:pPr marL="1028700" lvl="1" indent="-342900"/>
            <a:r>
              <a:rPr lang="en-US" dirty="0" smtClean="0"/>
              <a:t>Tuesdays from </a:t>
            </a:r>
            <a:r>
              <a:rPr lang="en-US" dirty="0"/>
              <a:t>3-4 p.m.</a:t>
            </a:r>
          </a:p>
          <a:p>
            <a:pPr marL="1485900" lvl="2" indent="-342900"/>
            <a:r>
              <a:rPr lang="en-US" dirty="0"/>
              <a:t>Monthly – </a:t>
            </a:r>
            <a:r>
              <a:rPr lang="en-US" dirty="0" smtClean="0"/>
              <a:t>Beginning in November</a:t>
            </a:r>
            <a:endParaRPr lang="en-US" dirty="0"/>
          </a:p>
          <a:p>
            <a:pPr marL="1485900" lvl="2" indent="-342900"/>
            <a:r>
              <a:rPr lang="en-US" dirty="0" smtClean="0"/>
              <a:t>More frequent closer to testing</a:t>
            </a:r>
          </a:p>
          <a:p>
            <a:pPr marL="1485900" lvl="2" indent="-342900"/>
            <a:endParaRPr lang="en-US" dirty="0"/>
          </a:p>
          <a:p>
            <a:pPr marL="342900" indent="-342900">
              <a:buFont typeface="Arial" panose="020B0604020202020204" pitchFamily="34" charset="0"/>
              <a:buChar char="•"/>
            </a:pPr>
            <a:r>
              <a:rPr lang="en-US" sz="2000" dirty="0" smtClean="0">
                <a:solidFill>
                  <a:schemeClr val="tx1"/>
                </a:solidFill>
              </a:rPr>
              <a:t>Students </a:t>
            </a:r>
            <a:r>
              <a:rPr lang="en-US" sz="2000" dirty="0">
                <a:solidFill>
                  <a:schemeClr val="tx1"/>
                </a:solidFill>
              </a:rPr>
              <a:t>with Disabilities (SWD) Office </a:t>
            </a:r>
            <a:r>
              <a:rPr lang="en-US" sz="2000" dirty="0" smtClean="0">
                <a:solidFill>
                  <a:schemeClr val="tx1"/>
                </a:solidFill>
              </a:rPr>
              <a:t>Hours</a:t>
            </a:r>
          </a:p>
          <a:p>
            <a:pPr marL="1035050" lvl="1" indent="-342900"/>
            <a:r>
              <a:rPr lang="en-US" dirty="0"/>
              <a:t>Support the tes</a:t>
            </a:r>
            <a:r>
              <a:rPr lang="en-US" dirty="0">
                <a:solidFill>
                  <a:schemeClr val="tx1"/>
                </a:solidFill>
              </a:rPr>
              <a:t>ting of students with IEP or 504 plans</a:t>
            </a:r>
          </a:p>
          <a:p>
            <a:pPr marL="1028700" lvl="1" indent="-342900"/>
            <a:r>
              <a:rPr lang="en-US" dirty="0"/>
              <a:t>Mondays from 2-3 p.m</a:t>
            </a:r>
            <a:r>
              <a:rPr lang="en-US" dirty="0" smtClean="0"/>
              <a:t>.</a:t>
            </a:r>
          </a:p>
          <a:p>
            <a:pPr marL="1485900" lvl="2" indent="-342900"/>
            <a:r>
              <a:rPr lang="en-US" dirty="0"/>
              <a:t>Monthly – November and December </a:t>
            </a:r>
          </a:p>
          <a:p>
            <a:pPr marL="1485900" lvl="2" indent="-342900"/>
            <a:r>
              <a:rPr lang="en-US" dirty="0"/>
              <a:t>Bi-monthly – January and February</a:t>
            </a:r>
          </a:p>
          <a:p>
            <a:pPr marL="1485900" lvl="2" indent="-342900"/>
            <a:r>
              <a:rPr lang="en-US" dirty="0" smtClean="0"/>
              <a:t>Every two weeks </a:t>
            </a:r>
            <a:r>
              <a:rPr lang="en-US" dirty="0"/>
              <a:t>– March </a:t>
            </a:r>
            <a:r>
              <a:rPr lang="en-US" dirty="0" smtClean="0"/>
              <a:t>and April</a:t>
            </a:r>
          </a:p>
          <a:p>
            <a:pPr marL="1485900" lvl="2" indent="-342900"/>
            <a:r>
              <a:rPr lang="en-US" dirty="0" smtClean="0"/>
              <a:t>Feedback session – May 11</a:t>
            </a:r>
          </a:p>
          <a:p>
            <a:pPr lvl="1" indent="0">
              <a:buNone/>
            </a:pPr>
            <a:endParaRPr lang="en-US" dirty="0" smtClean="0"/>
          </a:p>
          <a:p>
            <a:pPr lvl="1" indent="0">
              <a:buNone/>
            </a:pPr>
            <a:endParaRPr lang="en-US" dirty="0" smtClean="0"/>
          </a:p>
          <a:p>
            <a:pPr lvl="1" indent="0">
              <a:buNone/>
            </a:pPr>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75</a:t>
            </a:fld>
            <a:endParaRPr lang="en-US" dirty="0"/>
          </a:p>
        </p:txBody>
      </p:sp>
    </p:spTree>
    <p:extLst>
      <p:ext uri="{BB962C8B-B14F-4D97-AF65-F5344CB8AC3E}">
        <p14:creationId xmlns:p14="http://schemas.microsoft.com/office/powerpoint/2010/main" val="31632620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113880" cy="756418"/>
          </a:xfrm>
        </p:spPr>
        <p:txBody>
          <a:bodyPr anchor="ctr">
            <a:noAutofit/>
          </a:bodyPr>
          <a:lstStyle/>
          <a:p>
            <a:r>
              <a:rPr lang="en-US" sz="3200" dirty="0" smtClean="0">
                <a:solidFill>
                  <a:schemeClr val="tx1"/>
                </a:solidFill>
              </a:rPr>
              <a:t>Weekly Assessment Emails (*DAC*)</a:t>
            </a:r>
            <a:endParaRPr lang="en-US" sz="3200" dirty="0">
              <a:solidFill>
                <a:schemeClr val="tx1"/>
              </a:solidFill>
            </a:endParaRPr>
          </a:p>
        </p:txBody>
      </p:sp>
      <p:sp>
        <p:nvSpPr>
          <p:cNvPr id="3" name="Content Placeholder 2"/>
          <p:cNvSpPr>
            <a:spLocks noGrp="1"/>
          </p:cNvSpPr>
          <p:nvPr>
            <p:ph idx="1"/>
          </p:nvPr>
        </p:nvSpPr>
        <p:spPr>
          <a:xfrm>
            <a:off x="274320" y="1367481"/>
            <a:ext cx="8241030" cy="5101685"/>
          </a:xfrm>
        </p:spPr>
        <p:txBody>
          <a:bodyPr>
            <a:normAutofit/>
          </a:bodyPr>
          <a:lstStyle/>
          <a:p>
            <a:r>
              <a:rPr lang="en-US" dirty="0">
                <a:solidFill>
                  <a:schemeClr val="tx1"/>
                </a:solidFill>
              </a:rPr>
              <a:t>CDE </a:t>
            </a:r>
            <a:r>
              <a:rPr lang="en-US" dirty="0" smtClean="0">
                <a:solidFill>
                  <a:schemeClr val="tx1"/>
                </a:solidFill>
              </a:rPr>
              <a:t>sends </a:t>
            </a:r>
            <a:r>
              <a:rPr lang="en-US" dirty="0">
                <a:solidFill>
                  <a:schemeClr val="tx1"/>
                </a:solidFill>
              </a:rPr>
              <a:t>out </a:t>
            </a:r>
            <a:r>
              <a:rPr lang="en-US" dirty="0" smtClean="0">
                <a:solidFill>
                  <a:schemeClr val="tx1"/>
                </a:solidFill>
              </a:rPr>
              <a:t>DAC emails, </a:t>
            </a:r>
            <a:r>
              <a:rPr lang="en-US" dirty="0">
                <a:solidFill>
                  <a:schemeClr val="tx1"/>
                </a:solidFill>
              </a:rPr>
              <a:t>typically weekly </a:t>
            </a:r>
          </a:p>
          <a:p>
            <a:pPr marL="1028700" lvl="1" indent="-342900"/>
            <a:r>
              <a:rPr lang="en-US" dirty="0" smtClean="0">
                <a:solidFill>
                  <a:schemeClr val="tx1"/>
                </a:solidFill>
              </a:rPr>
              <a:t>Emails include </a:t>
            </a:r>
            <a:r>
              <a:rPr lang="en-US" dirty="0">
                <a:solidFill>
                  <a:schemeClr val="tx1"/>
                </a:solidFill>
              </a:rPr>
              <a:t>information about:</a:t>
            </a:r>
          </a:p>
          <a:p>
            <a:pPr marL="1485900" lvl="2" indent="-342900"/>
            <a:r>
              <a:rPr lang="en-US" dirty="0">
                <a:solidFill>
                  <a:schemeClr val="tx1"/>
                </a:solidFill>
              </a:rPr>
              <a:t>Important updates for the week and coming weeks by assessment program</a:t>
            </a:r>
          </a:p>
          <a:p>
            <a:pPr marL="1943100" lvl="3" indent="-342900"/>
            <a:r>
              <a:rPr lang="en-US" sz="1800" dirty="0">
                <a:solidFill>
                  <a:schemeClr val="tx1"/>
                </a:solidFill>
              </a:rPr>
              <a:t>Tasks for DACs</a:t>
            </a:r>
          </a:p>
          <a:p>
            <a:pPr marL="1943100" lvl="3" indent="-342900"/>
            <a:r>
              <a:rPr lang="en-US" sz="1800" dirty="0">
                <a:solidFill>
                  <a:schemeClr val="tx1"/>
                </a:solidFill>
              </a:rPr>
              <a:t>Results posted</a:t>
            </a:r>
          </a:p>
          <a:p>
            <a:pPr marL="1485900" lvl="2" indent="-342900"/>
            <a:r>
              <a:rPr lang="en-US" dirty="0">
                <a:solidFill>
                  <a:schemeClr val="tx1"/>
                </a:solidFill>
              </a:rPr>
              <a:t>Office hours</a:t>
            </a:r>
          </a:p>
          <a:p>
            <a:pPr marL="1943100" lvl="3" indent="-342900"/>
            <a:r>
              <a:rPr lang="en-US" sz="1800" dirty="0">
                <a:solidFill>
                  <a:schemeClr val="tx1"/>
                </a:solidFill>
              </a:rPr>
              <a:t>Topics that will be covered (if predetermined) </a:t>
            </a:r>
          </a:p>
          <a:p>
            <a:pPr marL="1943100" lvl="3" indent="-342900"/>
            <a:r>
              <a:rPr lang="en-US" sz="1800" dirty="0" smtClean="0">
                <a:solidFill>
                  <a:schemeClr val="tx1"/>
                </a:solidFill>
              </a:rPr>
              <a:t>CMAS </a:t>
            </a:r>
            <a:r>
              <a:rPr lang="en-US" sz="1800" dirty="0">
                <a:solidFill>
                  <a:schemeClr val="tx1"/>
                </a:solidFill>
              </a:rPr>
              <a:t>and SWD topics covered in the weekly bulletin will be covered during office hours if additional clarification is needed</a:t>
            </a:r>
          </a:p>
          <a:p>
            <a:pPr marL="1028700" lvl="1" indent="-342900"/>
            <a:r>
              <a:rPr lang="en-US" dirty="0">
                <a:solidFill>
                  <a:schemeClr val="tx1"/>
                </a:solidFill>
              </a:rPr>
              <a:t>If there are no new updates, </a:t>
            </a:r>
            <a:r>
              <a:rPr lang="en-US" dirty="0" smtClean="0">
                <a:solidFill>
                  <a:schemeClr val="tx1"/>
                </a:solidFill>
              </a:rPr>
              <a:t>an email is not sent</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76</a:t>
            </a:fld>
            <a:endParaRPr lang="en-US" dirty="0"/>
          </a:p>
        </p:txBody>
      </p:sp>
    </p:spTree>
    <p:extLst>
      <p:ext uri="{BB962C8B-B14F-4D97-AF65-F5344CB8AC3E}">
        <p14:creationId xmlns:p14="http://schemas.microsoft.com/office/powerpoint/2010/main" val="1437496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083454" cy="756418"/>
          </a:xfrm>
        </p:spPr>
        <p:txBody>
          <a:bodyPr anchor="ctr">
            <a:normAutofit/>
          </a:bodyPr>
          <a:lstStyle/>
          <a:p>
            <a:r>
              <a:rPr lang="en-US" sz="3200" dirty="0" smtClean="0">
                <a:solidFill>
                  <a:schemeClr val="tx1"/>
                </a:solidFill>
              </a:rPr>
              <a:t>Transmitting Secure Information</a:t>
            </a:r>
            <a:endParaRPr lang="en-US" sz="3200" dirty="0">
              <a:solidFill>
                <a:schemeClr val="tx1"/>
              </a:solidFill>
            </a:endParaRPr>
          </a:p>
        </p:txBody>
      </p:sp>
      <p:sp>
        <p:nvSpPr>
          <p:cNvPr id="3" name="Content Placeholder 2"/>
          <p:cNvSpPr>
            <a:spLocks noGrp="1"/>
          </p:cNvSpPr>
          <p:nvPr>
            <p:ph idx="1"/>
          </p:nvPr>
        </p:nvSpPr>
        <p:spPr>
          <a:xfrm>
            <a:off x="274320" y="1301578"/>
            <a:ext cx="8241030" cy="5167588"/>
          </a:xfrm>
        </p:spPr>
        <p:txBody>
          <a:bodyPr>
            <a:normAutofit/>
          </a:bodyPr>
          <a:lstStyle/>
          <a:p>
            <a:pPr marL="342900" indent="-342900">
              <a:buFont typeface="Arial" panose="020B0604020202020204" pitchFamily="34" charset="0"/>
              <a:buChar char="•"/>
            </a:pPr>
            <a:r>
              <a:rPr lang="en-US" sz="2200" dirty="0">
                <a:solidFill>
                  <a:schemeClr val="tx1"/>
                </a:solidFill>
              </a:rPr>
              <a:t>Use Syncplicity to send secure information to </a:t>
            </a:r>
            <a:r>
              <a:rPr lang="en-US" sz="2200" dirty="0" smtClean="0">
                <a:solidFill>
                  <a:schemeClr val="tx1"/>
                </a:solidFill>
              </a:rPr>
              <a:t>CDE </a:t>
            </a:r>
            <a:endParaRPr lang="en-US" sz="2200" dirty="0">
              <a:solidFill>
                <a:schemeClr val="tx1"/>
              </a:solidFill>
            </a:endParaRPr>
          </a:p>
          <a:p>
            <a:pPr marL="1028700" lvl="1" indent="-342900"/>
            <a:r>
              <a:rPr lang="en-US" dirty="0">
                <a:solidFill>
                  <a:schemeClr val="tx1"/>
                </a:solidFill>
              </a:rPr>
              <a:t>Only the DAC has access to the </a:t>
            </a:r>
            <a:r>
              <a:rPr lang="en-US" dirty="0" err="1" smtClean="0">
                <a:solidFill>
                  <a:schemeClr val="tx1"/>
                </a:solidFill>
              </a:rPr>
              <a:t>CDE_Assessment</a:t>
            </a:r>
            <a:r>
              <a:rPr lang="en-US" dirty="0" smtClean="0">
                <a:solidFill>
                  <a:schemeClr val="tx1"/>
                </a:solidFill>
              </a:rPr>
              <a:t> </a:t>
            </a:r>
            <a:r>
              <a:rPr lang="en-US" dirty="0">
                <a:solidFill>
                  <a:schemeClr val="tx1"/>
                </a:solidFill>
              </a:rPr>
              <a:t>folder</a:t>
            </a:r>
          </a:p>
          <a:p>
            <a:pPr marL="1028700" lvl="1" indent="-342900"/>
            <a:r>
              <a:rPr lang="en-US" dirty="0">
                <a:solidFill>
                  <a:schemeClr val="tx1"/>
                </a:solidFill>
              </a:rPr>
              <a:t>During SBD, the Data Respondent has access to a separate SBD folder</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b="1" dirty="0">
                <a:solidFill>
                  <a:schemeClr val="tx1"/>
                </a:solidFill>
              </a:rPr>
              <a:t>Reminder</a:t>
            </a:r>
            <a:r>
              <a:rPr lang="en-US" sz="2200" dirty="0">
                <a:solidFill>
                  <a:schemeClr val="tx1"/>
                </a:solidFill>
              </a:rPr>
              <a:t>: Do not send </a:t>
            </a:r>
            <a:r>
              <a:rPr lang="en-US" sz="2200" dirty="0" smtClean="0">
                <a:solidFill>
                  <a:schemeClr val="tx1"/>
                </a:solidFill>
              </a:rPr>
              <a:t>personally identifiable information </a:t>
            </a:r>
            <a:r>
              <a:rPr lang="en-US" sz="2200" dirty="0">
                <a:solidFill>
                  <a:schemeClr val="tx1"/>
                </a:solidFill>
              </a:rPr>
              <a:t>(e.g., SASID, name, free and reduced lunch status, disability status, </a:t>
            </a:r>
            <a:r>
              <a:rPr lang="en-US" sz="2200" dirty="0" smtClean="0">
                <a:solidFill>
                  <a:schemeClr val="tx1"/>
                </a:solidFill>
              </a:rPr>
              <a:t>test scores, etc</a:t>
            </a:r>
            <a:r>
              <a:rPr lang="en-US" sz="2200" dirty="0">
                <a:solidFill>
                  <a:schemeClr val="tx1"/>
                </a:solidFill>
              </a:rPr>
              <a:t>.) through email</a:t>
            </a:r>
          </a:p>
          <a:p>
            <a:pPr marL="1028700" lvl="1" indent="-342900"/>
            <a:r>
              <a:rPr lang="en-US" dirty="0">
                <a:solidFill>
                  <a:schemeClr val="tx1"/>
                </a:solidFill>
              </a:rPr>
              <a:t>CDE </a:t>
            </a:r>
            <a:r>
              <a:rPr lang="en-US" dirty="0" smtClean="0">
                <a:solidFill>
                  <a:schemeClr val="tx1"/>
                </a:solidFill>
              </a:rPr>
              <a:t>will not respond </a:t>
            </a:r>
            <a:r>
              <a:rPr lang="en-US" dirty="0">
                <a:solidFill>
                  <a:schemeClr val="tx1"/>
                </a:solidFill>
              </a:rPr>
              <a:t>to emails containing </a:t>
            </a:r>
            <a:r>
              <a:rPr lang="en-US" dirty="0" smtClean="0">
                <a:solidFill>
                  <a:schemeClr val="tx1"/>
                </a:solidFill>
              </a:rPr>
              <a:t>PII</a:t>
            </a:r>
            <a:endParaRPr lang="en-US" dirty="0">
              <a:solidFill>
                <a:schemeClr val="tx1"/>
              </a:solidFill>
            </a:endParaRPr>
          </a:p>
          <a:p>
            <a:pPr marL="1028700" lvl="1" indent="-342900"/>
            <a:r>
              <a:rPr lang="en-US" dirty="0" smtClean="0">
                <a:solidFill>
                  <a:schemeClr val="tx1"/>
                </a:solidFill>
              </a:rPr>
              <a:t>The email will be deleted </a:t>
            </a:r>
          </a:p>
          <a:p>
            <a:pPr marL="1028700" lvl="1" indent="-342900"/>
            <a:r>
              <a:rPr lang="en-US" dirty="0" smtClean="0"/>
              <a:t>Remind all staff who may communicate with CDE</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77</a:t>
            </a:fld>
            <a:endParaRPr lang="en-US" dirty="0"/>
          </a:p>
        </p:txBody>
      </p:sp>
    </p:spTree>
    <p:extLst>
      <p:ext uri="{BB962C8B-B14F-4D97-AF65-F5344CB8AC3E}">
        <p14:creationId xmlns:p14="http://schemas.microsoft.com/office/powerpoint/2010/main" val="5963517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Syncplicity</a:t>
            </a:r>
            <a:endParaRPr lang="en-US" sz="3200" dirty="0">
              <a:solidFill>
                <a:schemeClr val="tx1"/>
              </a:solidFill>
            </a:endParaRPr>
          </a:p>
        </p:txBody>
      </p:sp>
      <p:sp>
        <p:nvSpPr>
          <p:cNvPr id="3" name="Content Placeholder 2"/>
          <p:cNvSpPr>
            <a:spLocks noGrp="1"/>
          </p:cNvSpPr>
          <p:nvPr>
            <p:ph idx="1"/>
          </p:nvPr>
        </p:nvSpPr>
        <p:spPr>
          <a:xfrm>
            <a:off x="274320" y="1463040"/>
            <a:ext cx="8241030" cy="5006126"/>
          </a:xfrm>
        </p:spPr>
        <p:txBody>
          <a:bodyPr>
            <a:normAutofit/>
          </a:bodyPr>
          <a:lstStyle/>
          <a:p>
            <a:r>
              <a:rPr lang="en-US" sz="2200" dirty="0">
                <a:solidFill>
                  <a:schemeClr val="tx1"/>
                </a:solidFill>
              </a:rPr>
              <a:t>All documents from previous years will be removed and archived externally by CDE </a:t>
            </a:r>
            <a:r>
              <a:rPr lang="en-US" sz="2200" dirty="0" smtClean="0">
                <a:solidFill>
                  <a:schemeClr val="tx1"/>
                </a:solidFill>
              </a:rPr>
              <a:t>by </a:t>
            </a:r>
            <a:r>
              <a:rPr lang="en-US" sz="2200" dirty="0" smtClean="0">
                <a:solidFill>
                  <a:srgbClr val="488BC9"/>
                </a:solidFill>
              </a:rPr>
              <a:t>September 2</a:t>
            </a:r>
            <a:r>
              <a:rPr lang="en-US" sz="2200" baseline="30000" dirty="0" smtClean="0">
                <a:solidFill>
                  <a:srgbClr val="488BC9"/>
                </a:solidFill>
              </a:rPr>
              <a:t>nd</a:t>
            </a:r>
            <a:r>
              <a:rPr lang="en-US" sz="2200" dirty="0" smtClean="0">
                <a:solidFill>
                  <a:schemeClr val="tx1"/>
                </a:solidFill>
              </a:rPr>
              <a:t> </a:t>
            </a:r>
            <a:endParaRPr lang="en-US" sz="2200" dirty="0">
              <a:solidFill>
                <a:srgbClr val="FF0000"/>
              </a:solidFill>
            </a:endParaRPr>
          </a:p>
          <a:p>
            <a:pPr marL="1028700" lvl="1" indent="-342900"/>
            <a:r>
              <a:rPr lang="en-US" dirty="0">
                <a:solidFill>
                  <a:schemeClr val="tx1"/>
                </a:solidFill>
              </a:rPr>
              <a:t>Locally retain copies of any needed </a:t>
            </a:r>
            <a:r>
              <a:rPr lang="en-US" dirty="0" smtClean="0">
                <a:solidFill>
                  <a:schemeClr val="tx1"/>
                </a:solidFill>
              </a:rPr>
              <a:t>documents</a:t>
            </a:r>
          </a:p>
          <a:p>
            <a:r>
              <a:rPr lang="en-US" sz="2200" dirty="0" smtClean="0">
                <a:solidFill>
                  <a:schemeClr val="tx1"/>
                </a:solidFill>
              </a:rPr>
              <a:t>Folder structure</a:t>
            </a:r>
            <a:endParaRPr lang="en-US" sz="2200" dirty="0">
              <a:solidFill>
                <a:schemeClr val="tx1"/>
              </a:solidFill>
            </a:endParaRPr>
          </a:p>
          <a:p>
            <a:pPr marL="1028700" lvl="1" indent="-342900"/>
            <a:r>
              <a:rPr lang="en-US" dirty="0">
                <a:solidFill>
                  <a:schemeClr val="tx1"/>
                </a:solidFill>
              </a:rPr>
              <a:t>Ensure </a:t>
            </a:r>
            <a:r>
              <a:rPr lang="en-US" dirty="0" smtClean="0">
                <a:solidFill>
                  <a:schemeClr val="tx1"/>
                </a:solidFill>
              </a:rPr>
              <a:t>documents </a:t>
            </a:r>
            <a:r>
              <a:rPr lang="en-US" dirty="0">
                <a:solidFill>
                  <a:schemeClr val="tx1"/>
                </a:solidFill>
              </a:rPr>
              <a:t>are placed in the correct folders</a:t>
            </a:r>
          </a:p>
          <a:p>
            <a:pPr marL="1028700" lvl="1" indent="-342900"/>
            <a:r>
              <a:rPr lang="en-US" dirty="0">
                <a:solidFill>
                  <a:schemeClr val="tx1"/>
                </a:solidFill>
              </a:rPr>
              <a:t>Provide notice of uploaded files to the appropriate contact at CDE</a:t>
            </a:r>
          </a:p>
          <a:p>
            <a:pPr marL="1028700" lvl="1" indent="-342900"/>
            <a:r>
              <a:rPr lang="en-US" b="1" dirty="0">
                <a:solidFill>
                  <a:schemeClr val="tx1"/>
                </a:solidFill>
              </a:rPr>
              <a:t>Recommended</a:t>
            </a:r>
            <a:r>
              <a:rPr lang="en-US" dirty="0">
                <a:solidFill>
                  <a:schemeClr val="tx1"/>
                </a:solidFill>
              </a:rPr>
              <a:t>: </a:t>
            </a:r>
            <a:r>
              <a:rPr lang="en-US" dirty="0" smtClean="0">
                <a:solidFill>
                  <a:schemeClr val="tx1"/>
                </a:solidFill>
              </a:rPr>
              <a:t>Use </a:t>
            </a:r>
            <a:r>
              <a:rPr lang="en-US" dirty="0">
                <a:solidFill>
                  <a:schemeClr val="tx1"/>
                </a:solidFill>
              </a:rPr>
              <a:t>the browser version (unsync local devices from the desktop app</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78</a:t>
            </a:fld>
            <a:endParaRPr lang="en-US" dirty="0"/>
          </a:p>
        </p:txBody>
      </p:sp>
    </p:spTree>
    <p:extLst>
      <p:ext uri="{BB962C8B-B14F-4D97-AF65-F5344CB8AC3E}">
        <p14:creationId xmlns:p14="http://schemas.microsoft.com/office/powerpoint/2010/main" val="19244190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Fall Checklist (1 of 3)</a:t>
            </a:r>
            <a:endParaRPr lang="en-US" sz="3200" dirty="0">
              <a:solidFill>
                <a:schemeClr val="tx1"/>
              </a:solidFill>
            </a:endParaRPr>
          </a:p>
        </p:txBody>
      </p:sp>
      <p:sp>
        <p:nvSpPr>
          <p:cNvPr id="3" name="Content Placeholder 2"/>
          <p:cNvSpPr>
            <a:spLocks noGrp="1"/>
          </p:cNvSpPr>
          <p:nvPr>
            <p:ph idx="1"/>
          </p:nvPr>
        </p:nvSpPr>
        <p:spPr>
          <a:xfrm>
            <a:off x="274320" y="1318054"/>
            <a:ext cx="8241030" cy="5151112"/>
          </a:xfrm>
        </p:spPr>
        <p:txBody>
          <a:bodyPr>
            <a:normAutofit/>
          </a:bodyPr>
          <a:lstStyle/>
          <a:p>
            <a:pPr marL="342900" indent="-342900">
              <a:buFont typeface="Wingdings" panose="05000000000000000000" pitchFamily="2" charset="2"/>
              <a:buChar char="q"/>
            </a:pPr>
            <a:r>
              <a:rPr lang="en-US" sz="2000" dirty="0">
                <a:solidFill>
                  <a:schemeClr val="tx1"/>
                </a:solidFill>
              </a:rPr>
              <a:t>Fulfill district policy </a:t>
            </a:r>
            <a:r>
              <a:rPr lang="en-US" sz="2000" dirty="0" smtClean="0">
                <a:solidFill>
                  <a:schemeClr val="tx1"/>
                </a:solidFill>
              </a:rPr>
              <a:t>legislative requirements</a:t>
            </a:r>
            <a:endParaRPr lang="en-US" sz="2000" dirty="0">
              <a:solidFill>
                <a:schemeClr val="tx1"/>
              </a:solidFill>
            </a:endParaRPr>
          </a:p>
          <a:p>
            <a:pPr marL="1028700" lvl="1" indent="-342900">
              <a:buFont typeface="Wingdings" panose="05000000000000000000" pitchFamily="2" charset="2"/>
              <a:buChar char="q"/>
            </a:pPr>
            <a:r>
              <a:rPr lang="en-US" sz="1800" dirty="0">
                <a:solidFill>
                  <a:schemeClr val="tx1"/>
                </a:solidFill>
              </a:rPr>
              <a:t>Adopt and implement a policy by which the LEP decides whether to request the paper form of the state assessments for its students</a:t>
            </a:r>
          </a:p>
          <a:p>
            <a:pPr marL="1028700" lvl="1" indent="-342900">
              <a:buFont typeface="Wingdings" panose="05000000000000000000" pitchFamily="2" charset="2"/>
              <a:buChar char="q"/>
            </a:pPr>
            <a:r>
              <a:rPr lang="en-US" sz="1800" dirty="0">
                <a:solidFill>
                  <a:schemeClr val="tx1"/>
                </a:solidFill>
              </a:rPr>
              <a:t>Adopt and implement a written policy and procedure by which a student’s parent may excuse the student from participating in one or more of the state assessments</a:t>
            </a:r>
          </a:p>
          <a:p>
            <a:pPr marL="1028700" lvl="1" indent="-342900">
              <a:buFont typeface="Wingdings" panose="05000000000000000000" pitchFamily="2" charset="2"/>
              <a:buChar char="q"/>
            </a:pPr>
            <a:r>
              <a:rPr lang="en-US" sz="1800" dirty="0">
                <a:solidFill>
                  <a:schemeClr val="tx1"/>
                </a:solidFill>
              </a:rPr>
              <a:t>Distribute to parents and post on LEP’s website written information regarding assessments, including an assessment calendar</a:t>
            </a:r>
          </a:p>
          <a:p>
            <a:pPr marL="342900" indent="-342900">
              <a:buFont typeface="Wingdings" panose="05000000000000000000" pitchFamily="2" charset="2"/>
              <a:buChar char="q"/>
            </a:pPr>
            <a:r>
              <a:rPr lang="en-US" sz="2000" dirty="0">
                <a:solidFill>
                  <a:schemeClr val="tx1"/>
                </a:solidFill>
              </a:rPr>
              <a:t>Determine mode of testing </a:t>
            </a:r>
            <a:r>
              <a:rPr lang="en-US" sz="2000" dirty="0" smtClean="0">
                <a:solidFill>
                  <a:schemeClr val="tx1"/>
                </a:solidFill>
              </a:rPr>
              <a:t>(online or </a:t>
            </a:r>
            <a:r>
              <a:rPr lang="en-US" sz="2000" dirty="0">
                <a:solidFill>
                  <a:schemeClr val="tx1"/>
                </a:solidFill>
              </a:rPr>
              <a:t>paper) for each school and </a:t>
            </a:r>
            <a:r>
              <a:rPr lang="en-US" sz="2000" dirty="0" smtClean="0">
                <a:solidFill>
                  <a:schemeClr val="tx1"/>
                </a:solidFill>
              </a:rPr>
              <a:t>each content area</a:t>
            </a:r>
            <a:endParaRPr lang="en-US" sz="2000" dirty="0">
              <a:solidFill>
                <a:schemeClr val="tx1"/>
              </a:solidFill>
            </a:endParaRPr>
          </a:p>
          <a:p>
            <a:pPr marL="342900" indent="-342900">
              <a:buFont typeface="Wingdings" panose="05000000000000000000" pitchFamily="2" charset="2"/>
              <a:buChar char="q"/>
            </a:pPr>
            <a:r>
              <a:rPr lang="en-US" sz="2000" dirty="0">
                <a:solidFill>
                  <a:schemeClr val="tx1"/>
                </a:solidFill>
              </a:rPr>
              <a:t>If testing online, determine if technology capacity requires an extended window for math and ELA (4 or 5 weeks) </a:t>
            </a:r>
          </a:p>
          <a:p>
            <a:pPr marL="342900" indent="-342900">
              <a:buFont typeface="Wingdings" panose="05000000000000000000" pitchFamily="2" charset="2"/>
              <a:buChar char="q"/>
            </a:pPr>
            <a:r>
              <a:rPr lang="en-US" sz="2000" dirty="0" smtClean="0">
                <a:solidFill>
                  <a:schemeClr val="tx1"/>
                </a:solidFill>
              </a:rPr>
              <a:t>Determine if an early </a:t>
            </a:r>
            <a:r>
              <a:rPr lang="en-US" sz="2000" dirty="0">
                <a:solidFill>
                  <a:schemeClr val="tx1"/>
                </a:solidFill>
              </a:rPr>
              <a:t>window </a:t>
            </a:r>
            <a:r>
              <a:rPr lang="en-US" sz="2000" dirty="0" smtClean="0"/>
              <a:t>is needed </a:t>
            </a:r>
            <a:r>
              <a:rPr lang="en-US" sz="2000" dirty="0" smtClean="0">
                <a:solidFill>
                  <a:schemeClr val="tx1"/>
                </a:solidFill>
              </a:rPr>
              <a:t>for </a:t>
            </a:r>
            <a:r>
              <a:rPr lang="en-US" sz="2000" dirty="0">
                <a:solidFill>
                  <a:schemeClr val="tx1"/>
                </a:solidFill>
              </a:rPr>
              <a:t>high school </a:t>
            </a:r>
            <a:r>
              <a:rPr lang="en-US" sz="2000" dirty="0" smtClean="0">
                <a:solidFill>
                  <a:schemeClr val="tx1"/>
                </a:solidFill>
              </a:rPr>
              <a:t>science</a:t>
            </a: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79</a:t>
            </a:fld>
            <a:endParaRPr lang="en-US" dirty="0"/>
          </a:p>
        </p:txBody>
      </p:sp>
    </p:spTree>
    <p:extLst>
      <p:ext uri="{BB962C8B-B14F-4D97-AF65-F5344CB8AC3E}">
        <p14:creationId xmlns:p14="http://schemas.microsoft.com/office/powerpoint/2010/main" val="2540698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248032" cy="756418"/>
          </a:xfrm>
        </p:spPr>
        <p:txBody>
          <a:bodyPr anchor="ctr">
            <a:noAutofit/>
          </a:bodyPr>
          <a:lstStyle/>
          <a:p>
            <a:r>
              <a:rPr lang="en-US" sz="3200" dirty="0" smtClean="0">
                <a:solidFill>
                  <a:schemeClr val="tx1"/>
                </a:solidFill>
              </a:rPr>
              <a:t>High School Alternate Assessments</a:t>
            </a:r>
            <a:endParaRPr lang="en-US" sz="3200" dirty="0">
              <a:solidFill>
                <a:schemeClr val="tx1"/>
              </a:solidFill>
            </a:endParaRPr>
          </a:p>
        </p:txBody>
      </p:sp>
      <p:sp>
        <p:nvSpPr>
          <p:cNvPr id="3" name="Content Placeholder 2"/>
          <p:cNvSpPr>
            <a:spLocks noGrp="1"/>
          </p:cNvSpPr>
          <p:nvPr>
            <p:ph idx="1"/>
          </p:nvPr>
        </p:nvSpPr>
        <p:spPr>
          <a:xfrm>
            <a:off x="274319" y="1463040"/>
            <a:ext cx="8278009" cy="4640674"/>
          </a:xfrm>
        </p:spPr>
        <p:txBody>
          <a:bodyPr>
            <a:normAutofit/>
          </a:bodyPr>
          <a:lstStyle/>
          <a:p>
            <a:pPr marL="342900" indent="-342900">
              <a:buFont typeface="Arial" panose="020B0604020202020204" pitchFamily="34" charset="0"/>
              <a:buChar char="•"/>
            </a:pPr>
            <a:r>
              <a:rPr lang="en-US" sz="2200" dirty="0">
                <a:solidFill>
                  <a:schemeClr val="tx1"/>
                </a:solidFill>
              </a:rPr>
              <a:t>The CoAlt assessments are the corresponding assessments to CMAS, </a:t>
            </a:r>
            <a:r>
              <a:rPr lang="en-US" sz="2200" dirty="0" smtClean="0">
                <a:solidFill>
                  <a:schemeClr val="tx1"/>
                </a:solidFill>
              </a:rPr>
              <a:t>PSAT </a:t>
            </a:r>
            <a:r>
              <a:rPr lang="en-US" sz="2200" dirty="0">
                <a:solidFill>
                  <a:schemeClr val="tx1"/>
                </a:solidFill>
              </a:rPr>
              <a:t>and SAT for students with the most significant cognitive </a:t>
            </a:r>
            <a:r>
              <a:rPr lang="en-US" sz="2200" dirty="0" smtClean="0">
                <a:solidFill>
                  <a:schemeClr val="tx1"/>
                </a:solidFill>
              </a:rPr>
              <a:t>disabilities </a:t>
            </a:r>
            <a:endParaRPr lang="en-US" sz="2200" dirty="0">
              <a:solidFill>
                <a:schemeClr val="tx1"/>
              </a:solidFill>
            </a:endParaRPr>
          </a:p>
          <a:p>
            <a:pPr marL="1028700" lvl="1" indent="-342900"/>
            <a:r>
              <a:rPr lang="en-US" dirty="0">
                <a:solidFill>
                  <a:schemeClr val="tx1"/>
                </a:solidFill>
              </a:rPr>
              <a:t>High school science </a:t>
            </a:r>
            <a:r>
              <a:rPr lang="en-US" dirty="0" smtClean="0">
                <a:solidFill>
                  <a:schemeClr val="tx1"/>
                </a:solidFill>
              </a:rPr>
              <a:t>in </a:t>
            </a:r>
            <a:r>
              <a:rPr lang="en-US" dirty="0">
                <a:solidFill>
                  <a:schemeClr val="tx1"/>
                </a:solidFill>
              </a:rPr>
              <a:t>grade 11</a:t>
            </a:r>
          </a:p>
          <a:p>
            <a:pPr marL="1028700" lvl="1" indent="-342900"/>
            <a:r>
              <a:rPr lang="en-US" dirty="0">
                <a:solidFill>
                  <a:schemeClr val="tx1"/>
                </a:solidFill>
              </a:rPr>
              <a:t>ELA and </a:t>
            </a:r>
            <a:r>
              <a:rPr lang="en-US" dirty="0" smtClean="0">
                <a:solidFill>
                  <a:schemeClr val="tx1"/>
                </a:solidFill>
              </a:rPr>
              <a:t>math (DLM) </a:t>
            </a:r>
            <a:r>
              <a:rPr lang="en-US" dirty="0">
                <a:solidFill>
                  <a:schemeClr val="tx1"/>
                </a:solidFill>
              </a:rPr>
              <a:t>in grades 9-11</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sz="2200" dirty="0">
                <a:solidFill>
                  <a:schemeClr val="tx1"/>
                </a:solidFill>
              </a:rPr>
              <a:t>Any 9th, </a:t>
            </a:r>
            <a:r>
              <a:rPr lang="en-US" sz="2200" dirty="0" smtClean="0">
                <a:solidFill>
                  <a:schemeClr val="tx1"/>
                </a:solidFill>
              </a:rPr>
              <a:t>10th </a:t>
            </a:r>
            <a:r>
              <a:rPr lang="en-US" sz="2200" dirty="0">
                <a:solidFill>
                  <a:schemeClr val="tx1"/>
                </a:solidFill>
              </a:rPr>
              <a:t>or 11th grade student with a significant cognitive disability whose IEP indicates participation in alternate assessments will take </a:t>
            </a:r>
            <a:r>
              <a:rPr lang="en-US" sz="2200" dirty="0" smtClean="0">
                <a:solidFill>
                  <a:schemeClr val="tx1"/>
                </a:solidFill>
              </a:rPr>
              <a:t>the appropriate </a:t>
            </a:r>
            <a:r>
              <a:rPr lang="en-US" sz="2200" dirty="0">
                <a:solidFill>
                  <a:schemeClr val="tx1"/>
                </a:solidFill>
              </a:rPr>
              <a:t>CoAlt assessment and not PSAT, </a:t>
            </a:r>
            <a:r>
              <a:rPr lang="en-US" sz="2200" dirty="0" smtClean="0">
                <a:solidFill>
                  <a:schemeClr val="tx1"/>
                </a:solidFill>
              </a:rPr>
              <a:t>SAT </a:t>
            </a:r>
            <a:r>
              <a:rPr lang="en-US" sz="2200" dirty="0">
                <a:solidFill>
                  <a:schemeClr val="tx1"/>
                </a:solidFill>
              </a:rPr>
              <a:t>or </a:t>
            </a:r>
            <a:r>
              <a:rPr lang="en-US" sz="2200" dirty="0" smtClean="0">
                <a:solidFill>
                  <a:schemeClr val="tx1"/>
                </a:solidFill>
              </a:rPr>
              <a:t>CMAS</a:t>
            </a:r>
            <a:endParaRPr lang="en-US" sz="2200" dirty="0">
              <a:solidFill>
                <a:schemeClr val="tx1"/>
              </a:solidFill>
            </a:endParaRPr>
          </a:p>
          <a:p>
            <a:pPr marL="1028700" lvl="1" indent="-342900"/>
            <a:r>
              <a:rPr lang="en-US" dirty="0">
                <a:solidFill>
                  <a:schemeClr val="tx1"/>
                </a:solidFill>
              </a:rPr>
              <a:t>If the parent wishes for the student to take </a:t>
            </a:r>
            <a:r>
              <a:rPr lang="en-US" dirty="0" smtClean="0">
                <a:solidFill>
                  <a:schemeClr val="tx1"/>
                </a:solidFill>
              </a:rPr>
              <a:t>PSAT </a:t>
            </a:r>
            <a:r>
              <a:rPr lang="en-US" dirty="0">
                <a:solidFill>
                  <a:schemeClr val="tx1"/>
                </a:solidFill>
              </a:rPr>
              <a:t>or SAT, the IEP team must convene and change the </a:t>
            </a:r>
            <a:r>
              <a:rPr lang="en-US" dirty="0" smtClean="0">
                <a:solidFill>
                  <a:schemeClr val="tx1"/>
                </a:solidFill>
              </a:rPr>
              <a:t>IEP</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13696213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Fall Checklist (2 of 3)</a:t>
            </a:r>
            <a:endParaRPr lang="en-US" sz="3200" dirty="0">
              <a:solidFill>
                <a:schemeClr val="tx1"/>
              </a:solidFill>
            </a:endParaRPr>
          </a:p>
        </p:txBody>
      </p:sp>
      <p:sp>
        <p:nvSpPr>
          <p:cNvPr id="3" name="Content Placeholder 2"/>
          <p:cNvSpPr>
            <a:spLocks noGrp="1"/>
          </p:cNvSpPr>
          <p:nvPr>
            <p:ph idx="1"/>
          </p:nvPr>
        </p:nvSpPr>
        <p:spPr>
          <a:xfrm>
            <a:off x="274320" y="1326292"/>
            <a:ext cx="8241030" cy="5142874"/>
          </a:xfrm>
        </p:spPr>
        <p:txBody>
          <a:bodyPr>
            <a:normAutofit/>
          </a:bodyPr>
          <a:lstStyle/>
          <a:p>
            <a:pPr marL="342900" indent="-342900">
              <a:buFont typeface="Wingdings" panose="05000000000000000000" pitchFamily="2" charset="2"/>
              <a:buChar char="q"/>
            </a:pPr>
            <a:r>
              <a:rPr lang="en-US" sz="2000" dirty="0">
                <a:solidFill>
                  <a:schemeClr val="tx1"/>
                </a:solidFill>
              </a:rPr>
              <a:t>Gather accommodation information for assessments</a:t>
            </a:r>
          </a:p>
          <a:p>
            <a:pPr marL="1028700" lvl="1" indent="-342900">
              <a:buFont typeface="Wingdings" panose="05000000000000000000" pitchFamily="2" charset="2"/>
              <a:buChar char="q"/>
            </a:pPr>
            <a:r>
              <a:rPr lang="en-US" sz="1800" dirty="0">
                <a:solidFill>
                  <a:schemeClr val="tx1"/>
                </a:solidFill>
              </a:rPr>
              <a:t>Paper-based </a:t>
            </a:r>
            <a:r>
              <a:rPr lang="en-US" sz="1800" dirty="0" smtClean="0">
                <a:solidFill>
                  <a:schemeClr val="tx1"/>
                </a:solidFill>
              </a:rPr>
              <a:t>accommodations </a:t>
            </a:r>
            <a:r>
              <a:rPr lang="en-US" sz="1800" dirty="0">
                <a:solidFill>
                  <a:schemeClr val="tx1"/>
                </a:solidFill>
              </a:rPr>
              <a:t>(braille, large print, oral </a:t>
            </a:r>
            <a:r>
              <a:rPr lang="en-US" sz="1800" dirty="0" smtClean="0">
                <a:solidFill>
                  <a:schemeClr val="tx1"/>
                </a:solidFill>
              </a:rPr>
              <a:t>scripts*, </a:t>
            </a:r>
            <a:r>
              <a:rPr lang="en-US" sz="1800" dirty="0">
                <a:solidFill>
                  <a:schemeClr val="tx1"/>
                </a:solidFill>
              </a:rPr>
              <a:t>CSLA, etc.)</a:t>
            </a:r>
          </a:p>
          <a:p>
            <a:pPr marL="1028700" lvl="1" indent="-342900">
              <a:buFont typeface="Wingdings" panose="05000000000000000000" pitchFamily="2" charset="2"/>
              <a:buChar char="q"/>
            </a:pPr>
            <a:r>
              <a:rPr lang="en-US" sz="1800" dirty="0">
                <a:solidFill>
                  <a:schemeClr val="tx1"/>
                </a:solidFill>
              </a:rPr>
              <a:t>Computer-based accommodations (text-to-speech (TTS)*, Spanish, etc.)</a:t>
            </a:r>
          </a:p>
          <a:p>
            <a:pPr marL="1028700" lvl="1" indent="-342900">
              <a:buFont typeface="Wingdings" panose="05000000000000000000" pitchFamily="2" charset="2"/>
              <a:buChar char="q"/>
            </a:pPr>
            <a:r>
              <a:rPr lang="en-US" sz="1800" dirty="0">
                <a:solidFill>
                  <a:schemeClr val="tx1"/>
                </a:solidFill>
              </a:rPr>
              <a:t>Determine the need for and submit unique accommodation requests (UARs) by </a:t>
            </a:r>
            <a:r>
              <a:rPr lang="en-US" sz="1800" dirty="0">
                <a:solidFill>
                  <a:srgbClr val="488BC9"/>
                </a:solidFill>
              </a:rPr>
              <a:t>December </a:t>
            </a:r>
            <a:r>
              <a:rPr lang="en-US" sz="1800" dirty="0" smtClean="0">
                <a:solidFill>
                  <a:srgbClr val="488BC9"/>
                </a:solidFill>
              </a:rPr>
              <a:t>15th</a:t>
            </a:r>
            <a:endParaRPr lang="en-US" sz="1800" dirty="0">
              <a:solidFill>
                <a:srgbClr val="488BC9"/>
              </a:solidFill>
            </a:endParaRPr>
          </a:p>
          <a:p>
            <a:pPr marL="1485900" lvl="2" indent="-342900">
              <a:buFont typeface="Wingdings" panose="05000000000000000000" pitchFamily="2" charset="2"/>
              <a:buChar char="q"/>
            </a:pPr>
            <a:r>
              <a:rPr lang="en-US" dirty="0" smtClean="0">
                <a:solidFill>
                  <a:schemeClr val="tx1"/>
                </a:solidFill>
              </a:rPr>
              <a:t>Auditory </a:t>
            </a:r>
            <a:r>
              <a:rPr lang="en-US" dirty="0">
                <a:solidFill>
                  <a:schemeClr val="tx1"/>
                </a:solidFill>
              </a:rPr>
              <a:t>presentation (reading) of the </a:t>
            </a:r>
            <a:r>
              <a:rPr lang="en-US" dirty="0" smtClean="0">
                <a:solidFill>
                  <a:schemeClr val="tx1"/>
                </a:solidFill>
              </a:rPr>
              <a:t>ELA/CSLA </a:t>
            </a:r>
            <a:r>
              <a:rPr lang="en-US" dirty="0">
                <a:solidFill>
                  <a:schemeClr val="tx1"/>
                </a:solidFill>
              </a:rPr>
              <a:t>assessment (e.g., oral script, TTS, sign language</a:t>
            </a:r>
            <a:r>
              <a:rPr lang="en-US" dirty="0" smtClean="0">
                <a:solidFill>
                  <a:schemeClr val="tx1"/>
                </a:solidFill>
              </a:rPr>
              <a:t>)</a:t>
            </a:r>
          </a:p>
          <a:p>
            <a:pPr marL="1485900" lvl="2" indent="-342900">
              <a:buFont typeface="Wingdings" panose="05000000000000000000" pitchFamily="2" charset="2"/>
              <a:buChar char="q"/>
            </a:pPr>
            <a:r>
              <a:rPr lang="en-US" dirty="0" smtClean="0"/>
              <a:t>Scribe for constructed response items on the ELA/CSLA assessment</a:t>
            </a:r>
          </a:p>
          <a:p>
            <a:pPr marL="1485900" lvl="2" indent="-342900">
              <a:buFont typeface="Wingdings" panose="05000000000000000000" pitchFamily="2" charset="2"/>
              <a:buChar char="q"/>
            </a:pPr>
            <a:r>
              <a:rPr lang="en-US" dirty="0" smtClean="0">
                <a:solidFill>
                  <a:schemeClr val="tx1"/>
                </a:solidFill>
              </a:rPr>
              <a:t>Calculator on non-calculator sections of the math assessment</a:t>
            </a:r>
            <a:endParaRPr lang="en-US" dirty="0">
              <a:solidFill>
                <a:schemeClr val="tx1"/>
              </a:solidFill>
            </a:endParaRPr>
          </a:p>
          <a:p>
            <a:pPr marL="1028700" lvl="1" indent="-342900">
              <a:buFont typeface="Wingdings" panose="05000000000000000000" pitchFamily="2" charset="2"/>
              <a:buChar char="q"/>
            </a:pPr>
            <a:r>
              <a:rPr lang="en-US" sz="1800" dirty="0">
                <a:solidFill>
                  <a:schemeClr val="tx1"/>
                </a:solidFill>
              </a:rPr>
              <a:t>CMAS Student Registration files with Personal Needs Profile information updated in </a:t>
            </a:r>
            <a:r>
              <a:rPr lang="en-US" sz="1800" dirty="0" err="1"/>
              <a:t>PearsonAccess</a:t>
            </a:r>
            <a:r>
              <a:rPr lang="en-US" sz="1800" baseline="30000" dirty="0" err="1"/>
              <a:t>next</a:t>
            </a:r>
            <a:r>
              <a:rPr lang="en-US" sz="1800" dirty="0" smtClean="0">
                <a:solidFill>
                  <a:schemeClr val="tx1"/>
                </a:solidFill>
              </a:rPr>
              <a:t> </a:t>
            </a:r>
            <a:r>
              <a:rPr lang="en-US" sz="1800" dirty="0">
                <a:solidFill>
                  <a:schemeClr val="tx1"/>
                </a:solidFill>
              </a:rPr>
              <a:t>in January </a:t>
            </a:r>
            <a:r>
              <a:rPr lang="en-US" sz="1800" dirty="0" smtClean="0">
                <a:solidFill>
                  <a:schemeClr val="tx1"/>
                </a:solidFill>
              </a:rPr>
              <a:t>2020 </a:t>
            </a:r>
            <a:endParaRPr lang="en-US" sz="1800" dirty="0">
              <a:solidFill>
                <a:schemeClr val="tx1"/>
              </a:solidFill>
            </a:endParaRPr>
          </a:p>
          <a:p>
            <a:pPr marL="1028700" lvl="1" indent="-342900">
              <a:buFont typeface="Wingdings" panose="05000000000000000000" pitchFamily="2" charset="2"/>
              <a:buChar char="q"/>
            </a:pPr>
            <a:r>
              <a:rPr lang="en-US" sz="1800" dirty="0"/>
              <a:t>Start submitting PSAT and SAT accommodations requests </a:t>
            </a:r>
            <a:r>
              <a:rPr lang="en-US" sz="1800" dirty="0" smtClean="0"/>
              <a:t>for approval </a:t>
            </a:r>
            <a:r>
              <a:rPr lang="en-US" sz="1800" dirty="0"/>
              <a:t>by College Board</a:t>
            </a:r>
          </a:p>
          <a:p>
            <a:endParaRPr lang="en-US" sz="1600" dirty="0">
              <a:solidFill>
                <a:schemeClr val="tx1"/>
              </a:solidFill>
            </a:endParaRPr>
          </a:p>
          <a:p>
            <a:pPr marL="0" indent="0">
              <a:buNone/>
            </a:pPr>
            <a:r>
              <a:rPr lang="en-US" sz="1800" dirty="0">
                <a:solidFill>
                  <a:schemeClr val="tx1"/>
                </a:solidFill>
              </a:rPr>
              <a:t>*For CMAS </a:t>
            </a:r>
            <a:r>
              <a:rPr lang="en-US" sz="1800" dirty="0" smtClean="0">
                <a:solidFill>
                  <a:schemeClr val="tx1"/>
                </a:solidFill>
              </a:rPr>
              <a:t>ELA/CSLA, auditory presentation through oral script or TTS </a:t>
            </a:r>
            <a:r>
              <a:rPr lang="en-US" sz="1800" dirty="0">
                <a:solidFill>
                  <a:schemeClr val="tx1"/>
                </a:solidFill>
              </a:rPr>
              <a:t>is a unique accommodation requiring approval by CDE. </a:t>
            </a:r>
            <a:r>
              <a:rPr lang="en-US" sz="1800" dirty="0" smtClean="0">
                <a:solidFill>
                  <a:schemeClr val="tx1"/>
                </a:solidFill>
              </a:rPr>
              <a:t>Auditory presentation is only an </a:t>
            </a:r>
            <a:r>
              <a:rPr lang="en-US" sz="1800" dirty="0">
                <a:solidFill>
                  <a:schemeClr val="tx1"/>
                </a:solidFill>
              </a:rPr>
              <a:t>accessibility feature for CMAS math, </a:t>
            </a:r>
            <a:r>
              <a:rPr lang="en-US" sz="1800" dirty="0" smtClean="0">
                <a:solidFill>
                  <a:schemeClr val="tx1"/>
                </a:solidFill>
              </a:rPr>
              <a:t>science </a:t>
            </a:r>
            <a:r>
              <a:rPr lang="en-US" sz="1800" dirty="0">
                <a:solidFill>
                  <a:schemeClr val="tx1"/>
                </a:solidFill>
              </a:rPr>
              <a:t>and social studies</a:t>
            </a:r>
            <a:r>
              <a:rPr lang="en-US" sz="1800" dirty="0" smtClean="0">
                <a:solidFill>
                  <a:schemeClr val="tx1"/>
                </a:solidFill>
              </a:rPr>
              <a:t>.</a:t>
            </a:r>
            <a:endParaRPr lang="en-US" sz="18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80</a:t>
            </a:fld>
            <a:endParaRPr lang="en-US" dirty="0"/>
          </a:p>
        </p:txBody>
      </p:sp>
    </p:spTree>
    <p:extLst>
      <p:ext uri="{BB962C8B-B14F-4D97-AF65-F5344CB8AC3E}">
        <p14:creationId xmlns:p14="http://schemas.microsoft.com/office/powerpoint/2010/main" val="720417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Fall Checklist (3 of 3)</a:t>
            </a:r>
            <a:endParaRPr lang="en-US" sz="3200" dirty="0">
              <a:solidFill>
                <a:schemeClr val="tx1"/>
              </a:solidFill>
            </a:endParaRPr>
          </a:p>
        </p:txBody>
      </p:sp>
      <p:sp>
        <p:nvSpPr>
          <p:cNvPr id="3" name="Content Placeholder 2"/>
          <p:cNvSpPr>
            <a:spLocks noGrp="1"/>
          </p:cNvSpPr>
          <p:nvPr>
            <p:ph idx="1"/>
          </p:nvPr>
        </p:nvSpPr>
        <p:spPr>
          <a:xfrm>
            <a:off x="274320" y="1350225"/>
            <a:ext cx="8241030" cy="5006126"/>
          </a:xfrm>
        </p:spPr>
        <p:txBody>
          <a:bodyPr>
            <a:normAutofit/>
          </a:bodyPr>
          <a:lstStyle/>
          <a:p>
            <a:pPr marL="342900" indent="-342900">
              <a:buFont typeface="Wingdings" panose="05000000000000000000" pitchFamily="2" charset="2"/>
              <a:buChar char="q"/>
            </a:pPr>
            <a:r>
              <a:rPr lang="en-US" sz="2000" dirty="0">
                <a:solidFill>
                  <a:schemeClr val="tx1"/>
                </a:solidFill>
              </a:rPr>
              <a:t>Attend trainings</a:t>
            </a:r>
          </a:p>
          <a:p>
            <a:pPr marL="1028700" lvl="1" indent="-342900">
              <a:buFont typeface="Wingdings" panose="05000000000000000000" pitchFamily="2" charset="2"/>
              <a:buChar char="q"/>
            </a:pPr>
            <a:r>
              <a:rPr lang="en-US" sz="1800" dirty="0">
                <a:solidFill>
                  <a:schemeClr val="tx1"/>
                </a:solidFill>
              </a:rPr>
              <a:t>Accommodations</a:t>
            </a:r>
          </a:p>
          <a:p>
            <a:pPr marL="1028700" lvl="1" indent="-342900">
              <a:buFont typeface="Wingdings" panose="05000000000000000000" pitchFamily="2" charset="2"/>
              <a:buChar char="q"/>
            </a:pPr>
            <a:r>
              <a:rPr lang="en-US" sz="1800" dirty="0">
                <a:solidFill>
                  <a:schemeClr val="tx1"/>
                </a:solidFill>
              </a:rPr>
              <a:t>ACCESS </a:t>
            </a:r>
            <a:r>
              <a:rPr lang="en-US" sz="1800" dirty="0" smtClean="0"/>
              <a:t>and</a:t>
            </a:r>
            <a:r>
              <a:rPr lang="en-US" sz="1800" dirty="0" smtClean="0">
                <a:solidFill>
                  <a:schemeClr val="tx1"/>
                </a:solidFill>
              </a:rPr>
              <a:t> CoAlt</a:t>
            </a:r>
            <a:endParaRPr lang="en-US" sz="1800" dirty="0">
              <a:solidFill>
                <a:schemeClr val="tx1"/>
              </a:solidFill>
            </a:endParaRPr>
          </a:p>
          <a:p>
            <a:pPr marL="1028700" lvl="1" indent="-342900">
              <a:buFont typeface="Wingdings" panose="05000000000000000000" pitchFamily="2" charset="2"/>
              <a:buChar char="q"/>
            </a:pPr>
            <a:r>
              <a:rPr lang="en-US" sz="1800" dirty="0" smtClean="0">
                <a:solidFill>
                  <a:schemeClr val="tx1"/>
                </a:solidFill>
              </a:rPr>
              <a:t>CMAS</a:t>
            </a:r>
            <a:endParaRPr lang="en-US" sz="1800" dirty="0">
              <a:solidFill>
                <a:schemeClr val="tx1"/>
              </a:solidFill>
            </a:endParaRPr>
          </a:p>
          <a:p>
            <a:pPr marL="1028700" lvl="1" indent="-342900">
              <a:buFont typeface="Wingdings" panose="05000000000000000000" pitchFamily="2" charset="2"/>
              <a:buChar char="q"/>
            </a:pPr>
            <a:r>
              <a:rPr lang="en-US" sz="1800" dirty="0">
                <a:solidFill>
                  <a:schemeClr val="tx1"/>
                </a:solidFill>
              </a:rPr>
              <a:t>CO PSAT and SAT</a:t>
            </a:r>
          </a:p>
          <a:p>
            <a:pPr marL="342900" indent="-342900">
              <a:buFont typeface="Wingdings" panose="05000000000000000000" pitchFamily="2" charset="2"/>
              <a:buChar char="q"/>
            </a:pPr>
            <a:r>
              <a:rPr lang="en-US" sz="2000" dirty="0">
                <a:solidFill>
                  <a:schemeClr val="tx1"/>
                </a:solidFill>
              </a:rPr>
              <a:t>Schedule </a:t>
            </a:r>
            <a:r>
              <a:rPr lang="en-US" sz="2000" dirty="0" smtClean="0">
                <a:solidFill>
                  <a:schemeClr val="tx1"/>
                </a:solidFill>
              </a:rPr>
              <a:t>and plan district trainings</a:t>
            </a:r>
          </a:p>
          <a:p>
            <a:pPr marL="1028700" lvl="1" indent="-342900">
              <a:buFont typeface="Wingdings" panose="05000000000000000000" pitchFamily="2" charset="2"/>
              <a:buChar char="q"/>
            </a:pPr>
            <a:r>
              <a:rPr lang="en-US" sz="1800" dirty="0"/>
              <a:t>Accommodations</a:t>
            </a:r>
          </a:p>
          <a:p>
            <a:pPr marL="1028700" lvl="1" indent="-342900">
              <a:buFont typeface="Wingdings" panose="05000000000000000000" pitchFamily="2" charset="2"/>
              <a:buChar char="q"/>
            </a:pPr>
            <a:r>
              <a:rPr lang="en-US" sz="1800" dirty="0"/>
              <a:t>ACCESS </a:t>
            </a:r>
            <a:endParaRPr lang="en-US" sz="1800" dirty="0" smtClean="0"/>
          </a:p>
          <a:p>
            <a:pPr marL="1028700" lvl="1" indent="-342900">
              <a:buFont typeface="Wingdings" panose="05000000000000000000" pitchFamily="2" charset="2"/>
              <a:buChar char="q"/>
            </a:pPr>
            <a:r>
              <a:rPr lang="en-US" sz="1800" dirty="0" smtClean="0"/>
              <a:t>CMAS</a:t>
            </a:r>
          </a:p>
          <a:p>
            <a:pPr marL="1028700" lvl="1" indent="-342900">
              <a:buFont typeface="Wingdings" panose="05000000000000000000" pitchFamily="2" charset="2"/>
              <a:buChar char="q"/>
            </a:pPr>
            <a:r>
              <a:rPr lang="en-US" sz="1800" dirty="0" err="1" smtClean="0"/>
              <a:t>CoAlt</a:t>
            </a:r>
            <a:endParaRPr lang="en-US" sz="1800" dirty="0"/>
          </a:p>
          <a:p>
            <a:pPr marL="1028700" lvl="1" indent="-342900">
              <a:buFont typeface="Wingdings" panose="05000000000000000000" pitchFamily="2" charset="2"/>
              <a:buChar char="q"/>
            </a:pPr>
            <a:r>
              <a:rPr lang="en-US" sz="1800" dirty="0"/>
              <a:t>CO PSAT and SAT</a:t>
            </a:r>
          </a:p>
          <a:p>
            <a:pPr marL="342900" indent="-342900">
              <a:buFont typeface="Wingdings" panose="05000000000000000000" pitchFamily="2" charset="2"/>
              <a:buChar char="q"/>
            </a:pP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81</a:t>
            </a:fld>
            <a:endParaRPr lang="en-US" dirty="0"/>
          </a:p>
        </p:txBody>
      </p:sp>
    </p:spTree>
    <p:extLst>
      <p:ext uri="{BB962C8B-B14F-4D97-AF65-F5344CB8AC3E}">
        <p14:creationId xmlns:p14="http://schemas.microsoft.com/office/powerpoint/2010/main" val="2830613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2019-2020 Training Dates</a:t>
            </a:r>
            <a:endParaRPr lang="en-US" sz="3200" dirty="0">
              <a:solidFill>
                <a:schemeClr val="tx1"/>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394559232"/>
              </p:ext>
            </p:extLst>
          </p:nvPr>
        </p:nvGraphicFramePr>
        <p:xfrm>
          <a:off x="622894" y="1633254"/>
          <a:ext cx="7886744" cy="4669515"/>
        </p:xfrm>
        <a:graphic>
          <a:graphicData uri="http://schemas.openxmlformats.org/drawingml/2006/table">
            <a:tbl>
              <a:tblPr firstRow="1" bandRow="1">
                <a:tableStyleId>{5C22544A-7EE6-4342-B048-85BDC9FD1C3A}</a:tableStyleId>
              </a:tblPr>
              <a:tblGrid>
                <a:gridCol w="3086117">
                  <a:extLst>
                    <a:ext uri="{9D8B030D-6E8A-4147-A177-3AD203B41FA5}">
                      <a16:colId xmlns="" xmlns:a16="http://schemas.microsoft.com/office/drawing/2014/main" val="20000"/>
                    </a:ext>
                  </a:extLst>
                </a:gridCol>
                <a:gridCol w="2400314">
                  <a:extLst>
                    <a:ext uri="{9D8B030D-6E8A-4147-A177-3AD203B41FA5}">
                      <a16:colId xmlns="" xmlns:a16="http://schemas.microsoft.com/office/drawing/2014/main" val="20001"/>
                    </a:ext>
                  </a:extLst>
                </a:gridCol>
                <a:gridCol w="2400313">
                  <a:extLst>
                    <a:ext uri="{9D8B030D-6E8A-4147-A177-3AD203B41FA5}">
                      <a16:colId xmlns="" xmlns:a16="http://schemas.microsoft.com/office/drawing/2014/main" val="20002"/>
                    </a:ext>
                  </a:extLst>
                </a:gridCol>
              </a:tblGrid>
              <a:tr h="548640">
                <a:tc>
                  <a:txBody>
                    <a:bodyPr/>
                    <a:lstStyle/>
                    <a:p>
                      <a:pPr marL="0" marR="0" algn="ctr">
                        <a:spcBef>
                          <a:spcPts val="0"/>
                        </a:spcBef>
                        <a:spcAft>
                          <a:spcPts val="0"/>
                        </a:spcAft>
                      </a:pPr>
                      <a:r>
                        <a:rPr lang="en-US" sz="1800" dirty="0">
                          <a:effectLst/>
                        </a:rPr>
                        <a:t>Assessment</a:t>
                      </a:r>
                      <a:endParaRPr lang="en-US" sz="1800" dirty="0">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smtClean="0">
                          <a:effectLst/>
                        </a:rPr>
                        <a:t>Description</a:t>
                      </a:r>
                      <a:endParaRPr lang="en-US" sz="1800" dirty="0">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smtClean="0">
                          <a:effectLst/>
                        </a:rPr>
                        <a:t>Dates (Tentative)</a:t>
                      </a:r>
                      <a:endParaRPr lang="en-US" sz="1800" dirty="0">
                        <a:effectLst/>
                        <a:latin typeface="Times New Roman"/>
                        <a:ea typeface="Calibri"/>
                      </a:endParaRPr>
                    </a:p>
                  </a:txBody>
                  <a:tcPr marL="0" marR="0" marT="0" marB="0" anchor="ctr"/>
                </a:tc>
                <a:extLst>
                  <a:ext uri="{0D108BD9-81ED-4DB2-BD59-A6C34878D82A}">
                    <a16:rowId xmlns="" xmlns:a16="http://schemas.microsoft.com/office/drawing/2014/main" val="10000"/>
                  </a:ext>
                </a:extLst>
              </a:tr>
              <a:tr h="548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All</a:t>
                      </a:r>
                      <a:endParaRPr lang="en-US" sz="1800" b="0" dirty="0">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Accommodations</a:t>
                      </a:r>
                      <a:endParaRPr lang="en-US" sz="180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September</a:t>
                      </a:r>
                      <a:r>
                        <a:rPr lang="en-US" sz="1800" baseline="0" dirty="0" smtClean="0">
                          <a:effectLst/>
                        </a:rPr>
                        <a:t> 19 &amp; 23</a:t>
                      </a:r>
                      <a:endParaRPr lang="en-US" sz="1800" dirty="0">
                        <a:solidFill>
                          <a:srgbClr val="FF0000"/>
                        </a:solidFill>
                        <a:effectLst/>
                        <a:latin typeface="+mn-lt"/>
                        <a:ea typeface="Calibri"/>
                      </a:endParaRPr>
                    </a:p>
                  </a:txBody>
                  <a:tcPr marL="0" marR="0" marT="0" marB="0" anchor="ctr"/>
                </a:tc>
                <a:extLst>
                  <a:ext uri="{0D108BD9-81ED-4DB2-BD59-A6C34878D82A}">
                    <a16:rowId xmlns="" xmlns:a16="http://schemas.microsoft.com/office/drawing/2014/main" val="10001"/>
                  </a:ext>
                </a:extLst>
              </a:tr>
              <a:tr h="548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ACCESS for ELLs®</a:t>
                      </a:r>
                      <a:endParaRPr lang="en-US" b="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Administration</a:t>
                      </a:r>
                      <a:endParaRPr lang="en-US" dirty="0">
                        <a:solidFill>
                          <a:schemeClr val="tx1">
                            <a:lumMod val="50000"/>
                          </a:schemeClr>
                        </a:solidFill>
                      </a:endParaRPr>
                    </a:p>
                  </a:txBody>
                  <a:tcPr marL="0" marR="0" marT="0" marB="0" anchor="ctr"/>
                </a:tc>
                <a:tc>
                  <a:txBody>
                    <a:bodyPr/>
                    <a:lstStyle/>
                    <a:p>
                      <a:pPr marL="0" marR="0" algn="ctr">
                        <a:spcBef>
                          <a:spcPts val="0"/>
                        </a:spcBef>
                        <a:spcAft>
                          <a:spcPts val="0"/>
                        </a:spcAft>
                      </a:pPr>
                      <a:r>
                        <a:rPr lang="en-US" sz="1800" baseline="0" dirty="0" smtClean="0">
                          <a:effectLst/>
                        </a:rPr>
                        <a:t>October</a:t>
                      </a:r>
                    </a:p>
                    <a:p>
                      <a:pPr marL="0" marR="0" algn="ctr">
                        <a:spcBef>
                          <a:spcPts val="0"/>
                        </a:spcBef>
                        <a:spcAft>
                          <a:spcPts val="0"/>
                        </a:spcAft>
                      </a:pPr>
                      <a:r>
                        <a:rPr lang="en-US" sz="1800" baseline="0" dirty="0" smtClean="0">
                          <a:effectLst/>
                        </a:rPr>
                        <a:t>(in-person)</a:t>
                      </a:r>
                      <a:endParaRPr lang="en-US" dirty="0">
                        <a:solidFill>
                          <a:srgbClr val="000000"/>
                        </a:solidFill>
                      </a:endParaRPr>
                    </a:p>
                  </a:txBody>
                  <a:tcPr marL="0" marR="0" marT="0" marB="0" anchor="ctr"/>
                </a:tc>
                <a:extLst>
                  <a:ext uri="{0D108BD9-81ED-4DB2-BD59-A6C34878D82A}">
                    <a16:rowId xmlns="" xmlns:a16="http://schemas.microsoft.com/office/drawing/2014/main" val="10002"/>
                  </a:ext>
                </a:extLst>
              </a:tr>
              <a:tr h="7683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CoAlt ELA and Math (DLM),</a:t>
                      </a:r>
                    </a:p>
                    <a:p>
                      <a:pPr marL="0" marR="0" algn="ctr">
                        <a:spcBef>
                          <a:spcPts val="0"/>
                        </a:spcBef>
                        <a:spcAft>
                          <a:spcPts val="0"/>
                        </a:spcAft>
                      </a:pPr>
                      <a:r>
                        <a:rPr lang="en-US" sz="1800" dirty="0" smtClean="0">
                          <a:effectLst/>
                        </a:rPr>
                        <a:t>Science and Social Studies </a:t>
                      </a:r>
                      <a:endParaRPr lang="en-US" sz="1800" b="0" dirty="0">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effectLst/>
                        </a:rPr>
                        <a:t>Administration</a:t>
                      </a:r>
                      <a:endParaRPr lang="en-US" sz="180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smtClean="0">
                          <a:effectLst/>
                        </a:rPr>
                        <a:t>October</a:t>
                      </a:r>
                    </a:p>
                    <a:p>
                      <a:pPr marL="0" marR="0" algn="ctr">
                        <a:spcBef>
                          <a:spcPts val="0"/>
                        </a:spcBef>
                        <a:spcAft>
                          <a:spcPts val="0"/>
                        </a:spcAft>
                      </a:pPr>
                      <a:r>
                        <a:rPr lang="en-US" sz="1800" dirty="0" smtClean="0">
                          <a:effectLst/>
                        </a:rPr>
                        <a:t>(in-person)</a:t>
                      </a:r>
                      <a:endParaRPr lang="en-US" sz="1800" dirty="0">
                        <a:solidFill>
                          <a:schemeClr val="tx1">
                            <a:lumMod val="50000"/>
                          </a:schemeClr>
                        </a:solidFill>
                        <a:effectLst/>
                        <a:latin typeface="+mn-lt"/>
                        <a:ea typeface="Calibri"/>
                      </a:endParaRPr>
                    </a:p>
                  </a:txBody>
                  <a:tcPr marL="0" marR="0" marT="0" marB="0" anchor="ctr"/>
                </a:tc>
                <a:extLst>
                  <a:ext uri="{0D108BD9-81ED-4DB2-BD59-A6C34878D82A}">
                    <a16:rowId xmlns="" xmlns:a16="http://schemas.microsoft.com/office/drawing/2014/main" val="10003"/>
                  </a:ext>
                </a:extLst>
              </a:tr>
              <a:tr h="8471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CMAS Math, ELA, CSLA,</a:t>
                      </a:r>
                    </a:p>
                    <a:p>
                      <a:pPr marL="0" marR="0" algn="ctr">
                        <a:spcBef>
                          <a:spcPts val="0"/>
                        </a:spcBef>
                        <a:spcAft>
                          <a:spcPts val="0"/>
                        </a:spcAft>
                      </a:pPr>
                      <a:r>
                        <a:rPr lang="en-US" sz="1800" dirty="0" smtClean="0">
                          <a:effectLst/>
                        </a:rPr>
                        <a:t>Science and Social Studies</a:t>
                      </a:r>
                      <a:endParaRPr lang="en-US" sz="1800" b="0" dirty="0">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smtClean="0">
                          <a:effectLst/>
                        </a:rPr>
                        <a:t>Administration</a:t>
                      </a:r>
                    </a:p>
                  </a:txBody>
                  <a:tcPr marL="0" marR="0" marT="0" marB="0" anchor="ctr"/>
                </a:tc>
                <a:tc>
                  <a:txBody>
                    <a:bodyPr/>
                    <a:lstStyle/>
                    <a:p>
                      <a:pPr marL="0" marR="0" algn="ctr">
                        <a:spcBef>
                          <a:spcPts val="0"/>
                        </a:spcBef>
                        <a:spcAft>
                          <a:spcPts val="0"/>
                        </a:spcAft>
                      </a:pPr>
                      <a:r>
                        <a:rPr lang="en-US" sz="1800" dirty="0" smtClean="0">
                          <a:effectLst/>
                        </a:rPr>
                        <a:t>October</a:t>
                      </a:r>
                    </a:p>
                    <a:p>
                      <a:pPr marL="0" marR="0" algn="ctr">
                        <a:spcBef>
                          <a:spcPts val="0"/>
                        </a:spcBef>
                        <a:spcAft>
                          <a:spcPts val="0"/>
                        </a:spcAft>
                      </a:pPr>
                      <a:r>
                        <a:rPr lang="en-US" sz="1800" dirty="0" smtClean="0">
                          <a:effectLst/>
                        </a:rPr>
                        <a:t>(in-person)</a:t>
                      </a:r>
                      <a:endParaRPr lang="en-US" sz="1800" dirty="0" smtClean="0">
                        <a:solidFill>
                          <a:srgbClr val="000000"/>
                        </a:solidFill>
                        <a:effectLst/>
                        <a:latin typeface="+mn-lt"/>
                        <a:ea typeface="Calibri"/>
                      </a:endParaRPr>
                    </a:p>
                  </a:txBody>
                  <a:tcPr marL="0" marR="0" marT="0" marB="0" anchor="ctr"/>
                </a:tc>
                <a:extLst>
                  <a:ext uri="{0D108BD9-81ED-4DB2-BD59-A6C34878D82A}">
                    <a16:rowId xmlns="" xmlns:a16="http://schemas.microsoft.com/office/drawing/2014/main" val="10004"/>
                  </a:ext>
                </a:extLst>
              </a:tr>
              <a:tr h="793377">
                <a:tc>
                  <a:txBody>
                    <a:bodyPr/>
                    <a:lstStyle/>
                    <a:p>
                      <a:pPr marL="0" marR="0" algn="ctr">
                        <a:spcBef>
                          <a:spcPts val="0"/>
                        </a:spcBef>
                        <a:spcAft>
                          <a:spcPts val="0"/>
                        </a:spcAft>
                      </a:pPr>
                      <a:r>
                        <a:rPr lang="en-US" sz="1800" dirty="0" smtClean="0">
                          <a:effectLst/>
                        </a:rPr>
                        <a:t>CO PSAT and SAT</a:t>
                      </a:r>
                      <a:endParaRPr lang="en-US" sz="1800" b="0" dirty="0" smtClean="0">
                        <a:effectLst/>
                        <a:latin typeface="+mn-l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DAC Kickoff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effectLst/>
                        </a:rPr>
                        <a:t>Additional Training</a:t>
                      </a:r>
                      <a:endParaRPr lang="en-US" sz="1800" dirty="0" smtClean="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solidFill>
                            <a:schemeClr val="tx1"/>
                          </a:solidFill>
                          <a:effectLst/>
                        </a:rPr>
                        <a:t>August 28</a:t>
                      </a:r>
                      <a:endParaRPr lang="en-US" sz="1800" dirty="0" smtClean="0">
                        <a:solidFill>
                          <a:schemeClr val="tx1"/>
                        </a:solidFill>
                        <a:effectLst/>
                        <a:latin typeface="+mn-lt"/>
                        <a:ea typeface="Calibri"/>
                      </a:endParaRPr>
                    </a:p>
                  </a:txBody>
                  <a:tcPr marL="0" marR="0" marT="0" marB="0" anchor="ctr"/>
                </a:tc>
                <a:extLst>
                  <a:ext uri="{0D108BD9-81ED-4DB2-BD59-A6C34878D82A}">
                    <a16:rowId xmlns="" xmlns:a16="http://schemas.microsoft.com/office/drawing/2014/main" val="10005"/>
                  </a:ext>
                </a:extLst>
              </a:tr>
              <a:tr h="614663">
                <a:tc gridSpan="3">
                  <a:txBody>
                    <a:bodyPr/>
                    <a:lstStyle/>
                    <a:p>
                      <a:pPr marL="0" marR="0" algn="ctr">
                        <a:spcBef>
                          <a:spcPts val="0"/>
                        </a:spcBef>
                        <a:spcAft>
                          <a:spcPts val="0"/>
                        </a:spcAft>
                      </a:pPr>
                      <a:r>
                        <a:rPr lang="en-US" sz="1800" dirty="0" smtClean="0">
                          <a:effectLst/>
                        </a:rPr>
                        <a:t>When possible, training webinars are recorded for individuals</a:t>
                      </a:r>
                      <a:r>
                        <a:rPr lang="en-US" sz="1800" baseline="0" dirty="0" smtClean="0">
                          <a:effectLst/>
                        </a:rPr>
                        <a:t> </a:t>
                      </a:r>
                      <a:r>
                        <a:rPr lang="en-US" sz="1800" dirty="0" smtClean="0">
                          <a:effectLst/>
                        </a:rPr>
                        <a:t>who cannot attend</a:t>
                      </a:r>
                      <a:r>
                        <a:rPr lang="en-US" sz="1800" baseline="0" dirty="0" smtClean="0">
                          <a:effectLst/>
                        </a:rPr>
                        <a:t> in</a:t>
                      </a:r>
                      <a:r>
                        <a:rPr lang="en-US" sz="1800" dirty="0" smtClean="0">
                          <a:effectLst/>
                        </a:rPr>
                        <a:t> person. DACs must be</a:t>
                      </a:r>
                      <a:r>
                        <a:rPr lang="en-US" sz="1800" baseline="0" dirty="0" smtClean="0">
                          <a:effectLst/>
                        </a:rPr>
                        <a:t> trained on all state assessments each year. </a:t>
                      </a:r>
                      <a:endParaRPr lang="en-US" sz="1800" b="0" dirty="0" smtClean="0">
                        <a:solidFill>
                          <a:schemeClr val="bg1"/>
                        </a:solidFill>
                        <a:effectLst/>
                      </a:endParaRPr>
                    </a:p>
                  </a:txBody>
                  <a:tcPr marL="0" marR="0" marT="0"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Times New Roman"/>
                        <a:ea typeface="Calibri"/>
                      </a:endParaRPr>
                    </a:p>
                  </a:txBody>
                  <a:tcPr marL="0" marR="0" marT="0" marB="0" anchor="ctr"/>
                </a:tc>
                <a:tc hMerge="1">
                  <a:txBody>
                    <a:bodyPr/>
                    <a:lstStyle/>
                    <a:p>
                      <a:pPr marL="0" marR="0" algn="ctr">
                        <a:spcBef>
                          <a:spcPts val="0"/>
                        </a:spcBef>
                        <a:spcAft>
                          <a:spcPts val="0"/>
                        </a:spcAft>
                      </a:pPr>
                      <a:endParaRPr lang="en-US" sz="1600" dirty="0" smtClean="0">
                        <a:effectLst/>
                        <a:latin typeface="Times New Roman"/>
                        <a:ea typeface="Calibri"/>
                      </a:endParaRPr>
                    </a:p>
                  </a:txBody>
                  <a:tcPr marL="0" marR="0" marT="0" marB="0" anchor="ctr"/>
                </a:tc>
                <a:extLst>
                  <a:ext uri="{0D108BD9-81ED-4DB2-BD59-A6C34878D82A}">
                    <a16:rowId xmlns="" xmlns:a16="http://schemas.microsoft.com/office/drawing/2014/main" val="10006"/>
                  </a:ext>
                </a:extLst>
              </a:tr>
            </a:tbl>
          </a:graphicData>
        </a:graphic>
      </p:graphicFrame>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82</a:t>
            </a:fld>
            <a:endParaRPr lang="en-US" dirty="0"/>
          </a:p>
        </p:txBody>
      </p:sp>
    </p:spTree>
    <p:extLst>
      <p:ext uri="{BB962C8B-B14F-4D97-AF65-F5344CB8AC3E}">
        <p14:creationId xmlns:p14="http://schemas.microsoft.com/office/powerpoint/2010/main" val="7606913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CDE Assessment Contacts</a:t>
            </a:r>
            <a:endParaRPr lang="en-US" sz="32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9508032"/>
              </p:ext>
            </p:extLst>
          </p:nvPr>
        </p:nvGraphicFramePr>
        <p:xfrm>
          <a:off x="135319" y="1277089"/>
          <a:ext cx="8992205" cy="4937760"/>
        </p:xfrm>
        <a:graphic>
          <a:graphicData uri="http://schemas.openxmlformats.org/drawingml/2006/table">
            <a:tbl>
              <a:tblPr firstRow="1" bandRow="1">
                <a:tableStyleId>{5C22544A-7EE6-4342-B048-85BDC9FD1C3A}</a:tableStyleId>
              </a:tblPr>
              <a:tblGrid>
                <a:gridCol w="2844800">
                  <a:extLst>
                    <a:ext uri="{9D8B030D-6E8A-4147-A177-3AD203B41FA5}">
                      <a16:colId xmlns="" xmlns:a16="http://schemas.microsoft.com/office/drawing/2014/main" val="20000"/>
                    </a:ext>
                  </a:extLst>
                </a:gridCol>
                <a:gridCol w="1596572">
                  <a:extLst>
                    <a:ext uri="{9D8B030D-6E8A-4147-A177-3AD203B41FA5}">
                      <a16:colId xmlns="" xmlns:a16="http://schemas.microsoft.com/office/drawing/2014/main" val="20001"/>
                    </a:ext>
                  </a:extLst>
                </a:gridCol>
                <a:gridCol w="1129993">
                  <a:extLst>
                    <a:ext uri="{9D8B030D-6E8A-4147-A177-3AD203B41FA5}">
                      <a16:colId xmlns="" xmlns:a16="http://schemas.microsoft.com/office/drawing/2014/main" val="20002"/>
                    </a:ext>
                  </a:extLst>
                </a:gridCol>
                <a:gridCol w="3420840">
                  <a:extLst>
                    <a:ext uri="{9D8B030D-6E8A-4147-A177-3AD203B41FA5}">
                      <a16:colId xmlns="" xmlns:a16="http://schemas.microsoft.com/office/drawing/2014/main" val="20003"/>
                    </a:ext>
                  </a:extLst>
                </a:gridCol>
              </a:tblGrid>
              <a:tr h="502920">
                <a:tc>
                  <a:txBody>
                    <a:bodyPr/>
                    <a:lstStyle/>
                    <a:p>
                      <a:pPr algn="ctr"/>
                      <a:r>
                        <a:rPr lang="en-US" sz="2000" dirty="0" smtClean="0"/>
                        <a:t>Questions</a:t>
                      </a:r>
                      <a:r>
                        <a:rPr lang="en-US" sz="2000" baseline="0" dirty="0" smtClean="0"/>
                        <a:t> </a:t>
                      </a:r>
                      <a:endParaRPr lang="en-US" sz="2000" dirty="0"/>
                    </a:p>
                  </a:txBody>
                  <a:tcPr anchor="ctr"/>
                </a:tc>
                <a:tc>
                  <a:txBody>
                    <a:bodyPr/>
                    <a:lstStyle/>
                    <a:p>
                      <a:pPr algn="ctr"/>
                      <a:r>
                        <a:rPr lang="en-US" sz="2000" dirty="0" smtClean="0"/>
                        <a:t>Contact</a:t>
                      </a:r>
                      <a:endParaRPr lang="en-US" sz="2000" dirty="0"/>
                    </a:p>
                  </a:txBody>
                  <a:tcPr anchor="ctr"/>
                </a:tc>
                <a:tc>
                  <a:txBody>
                    <a:bodyPr/>
                    <a:lstStyle/>
                    <a:p>
                      <a:pPr algn="ctr"/>
                      <a:r>
                        <a:rPr lang="en-US" sz="2000" dirty="0" smtClean="0"/>
                        <a:t>303-866-</a:t>
                      </a:r>
                      <a:endParaRPr lang="en-US" sz="2000" dirty="0"/>
                    </a:p>
                  </a:txBody>
                  <a:tcPr anchor="ctr"/>
                </a:tc>
                <a:tc>
                  <a:txBody>
                    <a:bodyPr/>
                    <a:lstStyle/>
                    <a:p>
                      <a:pPr algn="ctr"/>
                      <a:r>
                        <a:rPr lang="en-US" sz="2000" dirty="0" smtClean="0"/>
                        <a:t>Email</a:t>
                      </a:r>
                      <a:endParaRPr lang="en-US" sz="2000" dirty="0"/>
                    </a:p>
                  </a:txBody>
                  <a:tcPr anchor="ctr"/>
                </a:tc>
                <a:extLst>
                  <a:ext uri="{0D108BD9-81ED-4DB2-BD59-A6C34878D82A}">
                    <a16:rowId xmlns="" xmlns:a16="http://schemas.microsoft.com/office/drawing/2014/main" val="10000"/>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CMAS &amp; </a:t>
                      </a:r>
                      <a:r>
                        <a:rPr lang="en-US" sz="1800" dirty="0" err="1" smtClean="0"/>
                        <a:t>PearsonAccess</a:t>
                      </a:r>
                      <a:r>
                        <a:rPr lang="en-US" sz="1800" baseline="30000" dirty="0" err="1" smtClean="0"/>
                        <a:t>next</a:t>
                      </a:r>
                      <a:endParaRPr lang="en-US" baseline="30000" dirty="0">
                        <a:solidFill>
                          <a:schemeClr val="tx1">
                            <a:lumMod val="50000"/>
                          </a:schemeClr>
                        </a:solidFill>
                      </a:endParaRPr>
                    </a:p>
                  </a:txBody>
                  <a:tcPr anchor="ctr"/>
                </a:tc>
                <a:tc>
                  <a:txBody>
                    <a:bodyPr/>
                    <a:lstStyle/>
                    <a:p>
                      <a:r>
                        <a:rPr lang="en-US" sz="1800" dirty="0" smtClean="0"/>
                        <a:t>Sara Loerzel</a:t>
                      </a:r>
                      <a:endParaRPr lang="en-US" dirty="0">
                        <a:solidFill>
                          <a:schemeClr val="tx1">
                            <a:lumMod val="50000"/>
                          </a:schemeClr>
                        </a:solidFill>
                      </a:endParaRPr>
                    </a:p>
                  </a:txBody>
                  <a:tcPr anchor="ctr"/>
                </a:tc>
                <a:tc>
                  <a:txBody>
                    <a:bodyPr/>
                    <a:lstStyle/>
                    <a:p>
                      <a:pPr algn="ctr"/>
                      <a:r>
                        <a:rPr lang="en-US" dirty="0" smtClean="0"/>
                        <a:t>3266</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2"/>
                        </a:rPr>
                        <a:t>loerzel_s@cde.state.co.us</a:t>
                      </a:r>
                      <a:r>
                        <a:rPr lang="en-US" sz="1800" dirty="0" smtClean="0"/>
                        <a:t> </a:t>
                      </a:r>
                    </a:p>
                  </a:txBody>
                  <a:tcPr anchor="ctr"/>
                </a:tc>
                <a:extLst>
                  <a:ext uri="{0D108BD9-81ED-4DB2-BD59-A6C34878D82A}">
                    <a16:rowId xmlns="" xmlns:a16="http://schemas.microsoft.com/office/drawing/2014/main" val="10001"/>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CoAlt</a:t>
                      </a:r>
                      <a:r>
                        <a:rPr lang="en-US" sz="1800" baseline="0" dirty="0" smtClean="0"/>
                        <a:t> </a:t>
                      </a:r>
                      <a:r>
                        <a:rPr lang="en-US" sz="1800" dirty="0" smtClean="0"/>
                        <a:t>&amp; Accommodations for Students with Disabilities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Mindy Roden</a:t>
                      </a:r>
                      <a:endParaRPr lang="en-US" dirty="0" smtClean="0">
                        <a:solidFill>
                          <a:schemeClr val="tx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6709</a:t>
                      </a:r>
                      <a:endParaRPr lang="en-US" dirty="0" smtClean="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3"/>
                        </a:rPr>
                        <a:t>roden_m@cde.state.co.us</a:t>
                      </a:r>
                      <a:r>
                        <a:rPr lang="en-US" sz="1800" dirty="0" smtClean="0"/>
                        <a:t> </a:t>
                      </a:r>
                    </a:p>
                  </a:txBody>
                  <a:tcPr anchor="ctr"/>
                </a:tc>
                <a:extLst>
                  <a:ext uri="{0D108BD9-81ED-4DB2-BD59-A6C34878D82A}">
                    <a16:rowId xmlns="" xmlns:a16="http://schemas.microsoft.com/office/drawing/2014/main" val="10002"/>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ACCESS &amp; Accommodations for English Learners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dirty="0" smtClean="0"/>
                        <a:t>Heather Villalobos Pavia</a:t>
                      </a:r>
                      <a:endParaRPr lang="en-US" sz="1750" dirty="0" smtClean="0">
                        <a:solidFill>
                          <a:schemeClr val="tx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6118</a:t>
                      </a:r>
                      <a:endParaRPr lang="en-US" dirty="0" smtClean="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4"/>
                        </a:rPr>
                        <a:t>villalobospavia_h@cde.state.co.us </a:t>
                      </a:r>
                      <a:r>
                        <a:rPr lang="en-US" sz="1800" dirty="0" smtClean="0"/>
                        <a:t> </a:t>
                      </a:r>
                    </a:p>
                  </a:txBody>
                  <a:tcPr anchor="ctr"/>
                </a:tc>
                <a:extLst>
                  <a:ext uri="{0D108BD9-81ED-4DB2-BD59-A6C34878D82A}">
                    <a16:rowId xmlns="" xmlns:a16="http://schemas.microsoft.com/office/drawing/2014/main" val="10003"/>
                  </a:ext>
                </a:extLst>
              </a:tr>
              <a:tr h="50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Technology, </a:t>
                      </a:r>
                      <a:r>
                        <a:rPr lang="en-US" sz="1800" kern="1200" dirty="0" smtClean="0">
                          <a:effectLst/>
                        </a:rPr>
                        <a:t>NAEP &amp; International Assessments</a:t>
                      </a:r>
                      <a:endParaRPr lang="en-US" dirty="0" smtClean="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Collin Bonner</a:t>
                      </a:r>
                      <a:endParaRPr lang="en-US" dirty="0">
                        <a:solidFill>
                          <a:schemeClr val="tx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6752</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5"/>
                        </a:rPr>
                        <a:t>bonner_b@cde.state.co.us</a:t>
                      </a:r>
                      <a:r>
                        <a:rPr lang="en-US" sz="1800" dirty="0" smtClean="0"/>
                        <a:t> </a:t>
                      </a:r>
                      <a:endParaRPr lang="en-US" dirty="0"/>
                    </a:p>
                  </a:txBody>
                  <a:tcPr anchor="ctr"/>
                </a:tc>
                <a:extLst>
                  <a:ext uri="{0D108BD9-81ED-4DB2-BD59-A6C34878D82A}">
                    <a16:rowId xmlns="" xmlns:a16="http://schemas.microsoft.com/office/drawing/2014/main" val="10004"/>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 PSAT &amp;</a:t>
                      </a:r>
                      <a:r>
                        <a:rPr lang="en-US" baseline="0" dirty="0" smtClean="0"/>
                        <a:t> SAT</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Jared Anthony</a:t>
                      </a:r>
                      <a:endParaRPr lang="en-US" dirty="0" smtClean="0">
                        <a:solidFill>
                          <a:schemeClr val="tx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6932</a:t>
                      </a:r>
                      <a:endParaRPr lang="en-US" dirty="0" smtClean="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6"/>
                        </a:rPr>
                        <a:t>anthony_j@cde.state.co.us</a:t>
                      </a:r>
                      <a:endParaRPr lang="en-US" b="0" dirty="0" smtClean="0"/>
                    </a:p>
                  </a:txBody>
                  <a:tcPr anchor="ctr"/>
                </a:tc>
                <a:extLst>
                  <a:ext uri="{0D108BD9-81ED-4DB2-BD59-A6C34878D82A}">
                    <a16:rowId xmlns="" xmlns:a16="http://schemas.microsoft.com/office/drawing/2014/main" val="10005"/>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Psychometrics &amp; Data</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Jasmine Carey</a:t>
                      </a:r>
                      <a:endParaRPr lang="en-US" dirty="0" smtClean="0">
                        <a:solidFill>
                          <a:schemeClr val="tx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6634</a:t>
                      </a:r>
                      <a:endParaRPr lang="en-US" dirty="0" smtClean="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7"/>
                        </a:rPr>
                        <a:t>carey_j@cde.state.co.us</a:t>
                      </a:r>
                      <a:r>
                        <a:rPr lang="en-US" baseline="0" dirty="0" smtClean="0"/>
                        <a:t> </a:t>
                      </a:r>
                      <a:endParaRPr lang="en-US" b="0" dirty="0" smtClean="0"/>
                    </a:p>
                  </a:txBody>
                  <a:tcPr anchor="ctr"/>
                </a:tc>
                <a:extLst>
                  <a:ext uri="{0D108BD9-81ED-4DB2-BD59-A6C34878D82A}">
                    <a16:rowId xmlns="" xmlns:a16="http://schemas.microsoft.com/office/drawing/2014/main" val="10006"/>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Analysis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Shangte Shen</a:t>
                      </a:r>
                      <a:endParaRPr lang="en-US" dirty="0" smtClean="0">
                        <a:solidFill>
                          <a:schemeClr val="tx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6877</a:t>
                      </a:r>
                      <a:endParaRPr lang="en-US" dirty="0" smtClean="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8"/>
                        </a:rPr>
                        <a:t>shen_s@cde.state.co.us</a:t>
                      </a:r>
                      <a:r>
                        <a:rPr lang="en-US" baseline="0" dirty="0" smtClean="0"/>
                        <a:t> </a:t>
                      </a:r>
                      <a:endParaRPr lang="en-US" b="0" dirty="0" smtClean="0"/>
                    </a:p>
                  </a:txBody>
                  <a:tcPr anchor="ctr"/>
                </a:tc>
                <a:extLst>
                  <a:ext uri="{0D108BD9-81ED-4DB2-BD59-A6C34878D82A}">
                    <a16:rowId xmlns="" xmlns:a16="http://schemas.microsoft.com/office/drawing/2014/main" val="10007"/>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Support</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Pam Amato</a:t>
                      </a:r>
                      <a:endParaRPr lang="en-US" dirty="0" smtClean="0">
                        <a:solidFill>
                          <a:schemeClr val="tx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6821</a:t>
                      </a:r>
                      <a:endParaRPr lang="en-US" dirty="0" smtClean="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hlinkClick r:id="rId9"/>
                        </a:rPr>
                        <a:t>amato_p@cde.state.co.us</a:t>
                      </a:r>
                      <a:r>
                        <a:rPr lang="en-US" u="sng" dirty="0" smtClean="0"/>
                        <a:t> </a:t>
                      </a:r>
                      <a:endParaRPr lang="en-US" b="0" u="sng" dirty="0" smtClean="0">
                        <a:solidFill>
                          <a:schemeClr val="accent1">
                            <a:lumMod val="75000"/>
                          </a:schemeClr>
                        </a:solidFill>
                      </a:endParaRPr>
                    </a:p>
                  </a:txBody>
                  <a:tcPr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8448891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Get Involved!</a:t>
            </a:r>
            <a:endParaRPr lang="en-US" sz="3200" dirty="0">
              <a:solidFill>
                <a:schemeClr val="tx1"/>
              </a:solidFill>
            </a:endParaRPr>
          </a:p>
        </p:txBody>
      </p:sp>
      <p:sp>
        <p:nvSpPr>
          <p:cNvPr id="3" name="Content Placeholder 2"/>
          <p:cNvSpPr>
            <a:spLocks noGrp="1"/>
          </p:cNvSpPr>
          <p:nvPr>
            <p:ph idx="1"/>
          </p:nvPr>
        </p:nvSpPr>
        <p:spPr>
          <a:xfrm>
            <a:off x="274320" y="1463040"/>
            <a:ext cx="8560398" cy="4640674"/>
          </a:xfrm>
        </p:spPr>
        <p:txBody>
          <a:bodyPr>
            <a:normAutofit/>
          </a:bodyPr>
          <a:lstStyle/>
          <a:p>
            <a:pPr>
              <a:lnSpc>
                <a:spcPct val="100000"/>
              </a:lnSpc>
            </a:pPr>
            <a:r>
              <a:rPr lang="en-US" sz="2000" b="1" dirty="0">
                <a:solidFill>
                  <a:schemeClr val="tx1"/>
                </a:solidFill>
              </a:rPr>
              <a:t>Educator input</a:t>
            </a:r>
            <a:r>
              <a:rPr lang="en-US" sz="2000" dirty="0">
                <a:solidFill>
                  <a:schemeClr val="tx1"/>
                </a:solidFill>
              </a:rPr>
              <a:t> is critical to Colorado's state assessment development and validation process. Educators may participate in committees related to the following state assessments: </a:t>
            </a:r>
            <a:endParaRPr lang="en-US" sz="2000" dirty="0" smtClean="0">
              <a:solidFill>
                <a:schemeClr val="tx1"/>
              </a:solidFill>
            </a:endParaRPr>
          </a:p>
          <a:p>
            <a:pPr marL="1028700" lvl="1" indent="-342900">
              <a:lnSpc>
                <a:spcPct val="100000"/>
              </a:lnSpc>
            </a:pPr>
            <a:r>
              <a:rPr lang="en-US" dirty="0" smtClean="0">
                <a:solidFill>
                  <a:schemeClr val="tx1"/>
                </a:solidFill>
              </a:rPr>
              <a:t>Colorado </a:t>
            </a:r>
            <a:r>
              <a:rPr lang="en-US" dirty="0">
                <a:solidFill>
                  <a:schemeClr val="tx1"/>
                </a:solidFill>
              </a:rPr>
              <a:t>Measures of Academic Success (CMAS): Science, Social Studies, Mathematics and English Language Arts/Literacy (</a:t>
            </a:r>
            <a:r>
              <a:rPr lang="en-US" dirty="0" smtClean="0">
                <a:solidFill>
                  <a:schemeClr val="tx1"/>
                </a:solidFill>
              </a:rPr>
              <a:t>ELA)</a:t>
            </a:r>
          </a:p>
          <a:p>
            <a:pPr marL="1028700" lvl="1" indent="-342900">
              <a:lnSpc>
                <a:spcPct val="100000"/>
              </a:lnSpc>
            </a:pPr>
            <a:r>
              <a:rPr lang="en-US" dirty="0"/>
              <a:t>Colorado Spanish Language Arts (CSLA)</a:t>
            </a:r>
          </a:p>
          <a:p>
            <a:pPr marL="1028700" lvl="1" indent="-342900">
              <a:lnSpc>
                <a:spcPct val="100000"/>
              </a:lnSpc>
            </a:pPr>
            <a:r>
              <a:rPr lang="en-US" dirty="0" smtClean="0">
                <a:solidFill>
                  <a:schemeClr val="tx1"/>
                </a:solidFill>
              </a:rPr>
              <a:t>Colorado </a:t>
            </a:r>
            <a:r>
              <a:rPr lang="en-US" dirty="0">
                <a:solidFill>
                  <a:schemeClr val="tx1"/>
                </a:solidFill>
              </a:rPr>
              <a:t>Alternate Assessment (CoAlt): Science and Social </a:t>
            </a:r>
            <a:r>
              <a:rPr lang="en-US" dirty="0" smtClean="0">
                <a:solidFill>
                  <a:schemeClr val="tx1"/>
                </a:solidFill>
              </a:rPr>
              <a:t>Studies</a:t>
            </a:r>
          </a:p>
          <a:p>
            <a:pPr marL="1028700" lvl="1" indent="-342900">
              <a:lnSpc>
                <a:spcPct val="100000"/>
              </a:lnSpc>
            </a:pPr>
            <a:endParaRPr lang="en-US" dirty="0"/>
          </a:p>
          <a:p>
            <a:pPr marL="1028700" lvl="1" indent="-342900">
              <a:lnSpc>
                <a:spcPct val="100000"/>
              </a:lnSpc>
            </a:pPr>
            <a:endParaRPr lang="en-US" dirty="0">
              <a:solidFill>
                <a:schemeClr val="tx1"/>
              </a:solidFill>
            </a:endParaRPr>
          </a:p>
          <a:p>
            <a:pPr marL="0" indent="0" algn="ctr">
              <a:lnSpc>
                <a:spcPct val="100000"/>
              </a:lnSpc>
              <a:buNone/>
            </a:pPr>
            <a:r>
              <a:rPr lang="en-US" sz="2000" dirty="0"/>
              <a:t>Join the Colorado Educator Pool </a:t>
            </a:r>
            <a:r>
              <a:rPr lang="en-US" sz="2000" dirty="0" smtClean="0"/>
              <a:t>for</a:t>
            </a:r>
            <a:br>
              <a:rPr lang="en-US" sz="2000" dirty="0" smtClean="0"/>
            </a:br>
            <a:r>
              <a:rPr lang="en-US" sz="2000" dirty="0" smtClean="0"/>
              <a:t>assessment </a:t>
            </a:r>
            <a:r>
              <a:rPr lang="en-US" sz="2000" dirty="0"/>
              <a:t>development committee </a:t>
            </a:r>
            <a:r>
              <a:rPr lang="en-US" sz="2000" dirty="0" smtClean="0"/>
              <a:t>selection:</a:t>
            </a:r>
          </a:p>
          <a:p>
            <a:pPr marL="0" indent="0" algn="ctr">
              <a:lnSpc>
                <a:spcPct val="100000"/>
              </a:lnSpc>
              <a:buNone/>
            </a:pPr>
            <a:r>
              <a:rPr lang="en-US" sz="2000" u="sng" dirty="0">
                <a:hlinkClick r:id="rId2"/>
              </a:rPr>
              <a:t>https://pearson.cvent.com/COEducatorDatabase</a:t>
            </a:r>
            <a:endParaRPr lang="en-US" sz="2000"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84</a:t>
            </a:fld>
            <a:endParaRPr lang="en-US" dirty="0"/>
          </a:p>
        </p:txBody>
      </p:sp>
    </p:spTree>
    <p:extLst>
      <p:ext uri="{BB962C8B-B14F-4D97-AF65-F5344CB8AC3E}">
        <p14:creationId xmlns:p14="http://schemas.microsoft.com/office/powerpoint/2010/main" val="41662679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dirty="0" smtClean="0">
                <a:solidFill>
                  <a:schemeClr val="tx1"/>
                </a:solidFill>
              </a:rPr>
              <a:t>Questions?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85</a:t>
            </a:fld>
            <a:endParaRPr lang="en-US" dirty="0"/>
          </a:p>
        </p:txBody>
      </p:sp>
    </p:spTree>
    <p:extLst>
      <p:ext uri="{BB962C8B-B14F-4D97-AF65-F5344CB8AC3E}">
        <p14:creationId xmlns:p14="http://schemas.microsoft.com/office/powerpoint/2010/main" val="16444645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Thank you!</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86</a:t>
            </a:fld>
            <a:endParaRPr lang="en-US" dirty="0"/>
          </a:p>
        </p:txBody>
      </p:sp>
    </p:spTree>
    <p:extLst>
      <p:ext uri="{BB962C8B-B14F-4D97-AF65-F5344CB8AC3E}">
        <p14:creationId xmlns:p14="http://schemas.microsoft.com/office/powerpoint/2010/main" val="1955634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solidFill>
                  <a:schemeClr val="tx1"/>
                </a:solidFill>
              </a:rPr>
              <a:t>Annual Training Requirement</a:t>
            </a:r>
            <a:endParaRPr lang="en-US" sz="3200" dirty="0">
              <a:solidFill>
                <a:schemeClr val="tx1"/>
              </a:solidFill>
            </a:endParaRPr>
          </a:p>
        </p:txBody>
      </p:sp>
      <p:sp>
        <p:nvSpPr>
          <p:cNvPr id="3" name="Content Placeholder 2"/>
          <p:cNvSpPr>
            <a:spLocks noGrp="1"/>
          </p:cNvSpPr>
          <p:nvPr>
            <p:ph idx="1"/>
          </p:nvPr>
        </p:nvSpPr>
        <p:spPr>
          <a:xfrm>
            <a:off x="274320" y="1432477"/>
            <a:ext cx="7886700" cy="5196351"/>
          </a:xfrm>
        </p:spPr>
        <p:txBody>
          <a:bodyPr>
            <a:normAutofit fontScale="85000" lnSpcReduction="20000"/>
          </a:bodyPr>
          <a:lstStyle/>
          <a:p>
            <a:pPr marL="342900" indent="-342900">
              <a:lnSpc>
                <a:spcPct val="120000"/>
              </a:lnSpc>
              <a:spcBef>
                <a:spcPts val="0"/>
              </a:spcBef>
            </a:pPr>
            <a:r>
              <a:rPr lang="en-US" dirty="0">
                <a:hlinkClick r:id="rId2"/>
              </a:rPr>
              <a:t>https://</a:t>
            </a:r>
            <a:r>
              <a:rPr lang="en-US" dirty="0" smtClean="0">
                <a:hlinkClick r:id="rId2"/>
              </a:rPr>
              <a:t>www.cde.state.co.us/assessment/trainings</a:t>
            </a:r>
            <a:endParaRPr lang="en-US" dirty="0" smtClean="0"/>
          </a:p>
          <a:p>
            <a:pPr marL="342900" indent="-342900">
              <a:lnSpc>
                <a:spcPct val="120000"/>
              </a:lnSpc>
              <a:spcBef>
                <a:spcPts val="0"/>
              </a:spcBef>
            </a:pPr>
            <a:endParaRPr lang="en-US" dirty="0"/>
          </a:p>
          <a:p>
            <a:pPr marL="342900" indent="-342900">
              <a:lnSpc>
                <a:spcPct val="120000"/>
              </a:lnSpc>
              <a:spcBef>
                <a:spcPts val="0"/>
              </a:spcBef>
              <a:buFont typeface="Arial" panose="020B0604020202020204" pitchFamily="34" charset="0"/>
              <a:buChar char="•"/>
            </a:pPr>
            <a:r>
              <a:rPr lang="en-US" dirty="0">
                <a:solidFill>
                  <a:schemeClr val="tx1"/>
                </a:solidFill>
              </a:rPr>
              <a:t>Assessment specific training (CMAS, CoAlt, ACCESS, CO PSAT and SAT) for all district and school personnel involved in any aspect of Colorado’s state assessments is required on an annual </a:t>
            </a:r>
            <a:r>
              <a:rPr lang="en-US" dirty="0" smtClean="0">
                <a:solidFill>
                  <a:schemeClr val="tx1"/>
                </a:solidFill>
              </a:rPr>
              <a:t>basis</a:t>
            </a: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DACs must be trained on each assessment each </a:t>
            </a:r>
            <a:r>
              <a:rPr lang="en-US" dirty="0" smtClean="0">
                <a:solidFill>
                  <a:schemeClr val="tx1"/>
                </a:solidFill>
              </a:rPr>
              <a:t>year </a:t>
            </a: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DACs must meet with School Assessment Coordinators (SACs) to ensure </a:t>
            </a:r>
            <a:r>
              <a:rPr lang="en-US" dirty="0" smtClean="0">
                <a:solidFill>
                  <a:schemeClr val="tx1"/>
                </a:solidFill>
              </a:rPr>
              <a:t>a </a:t>
            </a:r>
            <a:r>
              <a:rPr lang="en-US" dirty="0">
                <a:solidFill>
                  <a:schemeClr val="tx1"/>
                </a:solidFill>
              </a:rPr>
              <a:t>training plan is in place for training Test Administrators, Test Examiners, Technology </a:t>
            </a:r>
            <a:r>
              <a:rPr lang="en-US" dirty="0" smtClean="0">
                <a:solidFill>
                  <a:schemeClr val="tx1"/>
                </a:solidFill>
              </a:rPr>
              <a:t>Coordinators </a:t>
            </a:r>
            <a:r>
              <a:rPr lang="en-US" dirty="0">
                <a:solidFill>
                  <a:schemeClr val="tx1"/>
                </a:solidFill>
              </a:rPr>
              <a:t>and any other school staff handling secure </a:t>
            </a:r>
            <a:r>
              <a:rPr lang="en-US" dirty="0" smtClean="0">
                <a:solidFill>
                  <a:schemeClr val="tx1"/>
                </a:solidFill>
              </a:rPr>
              <a:t>materials</a:t>
            </a: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Districts are required to collect signed documentation that demonstrates an understanding of the policies and procedures set forth by the State of Colorado and the </a:t>
            </a:r>
            <a:r>
              <a:rPr lang="en-US" dirty="0" smtClean="0">
                <a:solidFill>
                  <a:schemeClr val="tx1"/>
                </a:solidFill>
              </a:rPr>
              <a:t>district</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a:t>
            </a:fld>
            <a:endParaRPr lang="en-US" dirty="0"/>
          </a:p>
        </p:txBody>
      </p:sp>
    </p:spTree>
    <p:extLst>
      <p:ext uri="{BB962C8B-B14F-4D97-AF65-F5344CB8AC3E}">
        <p14:creationId xmlns:p14="http://schemas.microsoft.com/office/powerpoint/2010/main" val="972204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2207</TotalTime>
  <Words>6346</Words>
  <Application>Microsoft Office PowerPoint</Application>
  <PresentationFormat>On-screen Show (4:3)</PresentationFormat>
  <Paragraphs>1115</Paragraphs>
  <Slides>86</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86</vt:i4>
      </vt:variant>
    </vt:vector>
  </HeadingPairs>
  <TitlesOfParts>
    <vt:vector size="98" baseType="lpstr">
      <vt:lpstr>Arial</vt:lpstr>
      <vt:lpstr>Calibri</vt:lpstr>
      <vt:lpstr>Calibri Light</vt:lpstr>
      <vt:lpstr>Museo Slab 500</vt:lpstr>
      <vt:lpstr>Roboto</vt:lpstr>
      <vt:lpstr>Roboto Slab</vt:lpstr>
      <vt:lpstr>Roboto Slab Regular</vt:lpstr>
      <vt:lpstr>Times New Roman</vt:lpstr>
      <vt:lpstr>Trebuchet MS</vt:lpstr>
      <vt:lpstr>Wingdings</vt:lpstr>
      <vt:lpstr>Office Theme</vt:lpstr>
      <vt:lpstr>1_Office Theme</vt:lpstr>
      <vt:lpstr>2019-2020 District Assessment Coordinator Kickoff Meeting</vt:lpstr>
      <vt:lpstr>Welcome and Agenda</vt:lpstr>
      <vt:lpstr>General Information</vt:lpstr>
      <vt:lpstr>Meet the CDE Assessment Team</vt:lpstr>
      <vt:lpstr>Colorado Assessments</vt:lpstr>
      <vt:lpstr>2019-2020 State Assessments: Grades 3-8</vt:lpstr>
      <vt:lpstr>2019-2020 State Assessments: Grades 9-11</vt:lpstr>
      <vt:lpstr>High School Alternate Assessments</vt:lpstr>
      <vt:lpstr>Annual Training Requirement</vt:lpstr>
      <vt:lpstr>Online Assessment Platforms</vt:lpstr>
      <vt:lpstr>Assessment Implementation Timeline</vt:lpstr>
      <vt:lpstr>Legislation</vt:lpstr>
      <vt:lpstr>Charter Schools</vt:lpstr>
      <vt:lpstr>Requirements &amp; District Responsibilities Paper     §22-7-1013(6), §22-7-1006.3(1)(d-e)</vt:lpstr>
      <vt:lpstr>Requirements &amp; District Responsibilities Assessment Information     §22-7-1013(7)(a)</vt:lpstr>
      <vt:lpstr>Requirements &amp; District Responsibilities Parental Excuse     §22-7-1013(8)(a-c)</vt:lpstr>
      <vt:lpstr>2019-2020  State Assessment Schedule</vt:lpstr>
      <vt:lpstr>2019-2020 State Assessment Calendar</vt:lpstr>
      <vt:lpstr>CMAS Assessment Window</vt:lpstr>
      <vt:lpstr>CMAS Early Window Options</vt:lpstr>
      <vt:lpstr>Scheduling Considerations</vt:lpstr>
      <vt:lpstr>Social Studies</vt:lpstr>
      <vt:lpstr>WIDA ACCESS for ELLs® W-APT &amp; WIDA Screener</vt:lpstr>
      <vt:lpstr>ACCESS for ELLs®</vt:lpstr>
      <vt:lpstr>ACCESS for ELLs® Key Dates</vt:lpstr>
      <vt:lpstr>ACCESS Training</vt:lpstr>
      <vt:lpstr>WIDA Screener – Office of Culturally and Linguistically Diverse Education (CLDE)</vt:lpstr>
      <vt:lpstr>DRC Configuration Updates</vt:lpstr>
      <vt:lpstr>DRC Testing Site Manager (TSM) Central Office Services-Service Device (COS-SD) Transition</vt:lpstr>
      <vt:lpstr>DRC Configuration Updates</vt:lpstr>
      <vt:lpstr>DRC Configuration Updates</vt:lpstr>
      <vt:lpstr>CMAS Mathematics, English Language Arts/Literacy, Colorado Spanish Language Arts (CSLA), Science and Social Studies</vt:lpstr>
      <vt:lpstr>CMAS Grades and Content Areas</vt:lpstr>
      <vt:lpstr>CMAS Accommodations</vt:lpstr>
      <vt:lpstr>Unique Accommodation Requests (UARs)</vt:lpstr>
      <vt:lpstr>Native Language Accommodations</vt:lpstr>
      <vt:lpstr>First Year in US – ELA Only</vt:lpstr>
      <vt:lpstr>PearsonAccessnext</vt:lpstr>
      <vt:lpstr>TestNav Requirements 2019-2020</vt:lpstr>
      <vt:lpstr>TestNav Components 2019-2020</vt:lpstr>
      <vt:lpstr>Site Readiness Activities 2019-2020</vt:lpstr>
      <vt:lpstr>High Level CMAS Activities for DACs</vt:lpstr>
      <vt:lpstr>CMAS Training and Office Hours</vt:lpstr>
      <vt:lpstr>Colorado PSAT &amp; SAT</vt:lpstr>
      <vt:lpstr>Colorado PSAT and SAT</vt:lpstr>
      <vt:lpstr>Colorado PSAT and SAT</vt:lpstr>
      <vt:lpstr>Colorado PSAT and SAT</vt:lpstr>
      <vt:lpstr>Colorado PSAT and SAT Accommodations</vt:lpstr>
      <vt:lpstr>Some Differences Between CMAS and PSAT/SAT in Colorado</vt:lpstr>
      <vt:lpstr>Some Differences Between CMAS and PSAT/SAT in Colorado</vt:lpstr>
      <vt:lpstr>Colorado PSAT and SAT Training</vt:lpstr>
      <vt:lpstr>Colorado PSAT and SAT New in 2019-2020</vt:lpstr>
      <vt:lpstr>Fee Waivers for Income Eligible Students</vt:lpstr>
      <vt:lpstr>Colorado PSAT and SAT New in 2019-20</vt:lpstr>
      <vt:lpstr>College Board Opportunity Scholarships </vt:lpstr>
      <vt:lpstr>College Board Opportunity Scholarship Eligibility: Six Key Actions</vt:lpstr>
      <vt:lpstr>CoAlt Science and Social Studies English Language Arts and Mathematics (DLM)</vt:lpstr>
      <vt:lpstr>CoAlt Assessment Administration</vt:lpstr>
      <vt:lpstr>CoAlt Assessment Administration</vt:lpstr>
      <vt:lpstr>DLM Admin System: KITE Components</vt:lpstr>
      <vt:lpstr>CoAlt Training and Office Hours for SWD</vt:lpstr>
      <vt:lpstr>CoAlt Training</vt:lpstr>
      <vt:lpstr>National &amp; International Assessments NAEP &amp; TIMSS (Selected Schools Only)</vt:lpstr>
      <vt:lpstr>National Assessment of Educational Progress (NAEP)</vt:lpstr>
      <vt:lpstr>Data and Reporting</vt:lpstr>
      <vt:lpstr>Assessment Data Collections</vt:lpstr>
      <vt:lpstr>Public Release of Spring 2019 Results</vt:lpstr>
      <vt:lpstr>Reporting and Data Privacy</vt:lpstr>
      <vt:lpstr>Educator &amp; Parent  Assessment Reporting Resources</vt:lpstr>
      <vt:lpstr>Communication</vt:lpstr>
      <vt:lpstr>District Assessment Coordinator (DAC)</vt:lpstr>
      <vt:lpstr>PowerPoint Presentation</vt:lpstr>
      <vt:lpstr>District Technology Coordinator (DTC)</vt:lpstr>
      <vt:lpstr>District Technology Coordinator (DTC)</vt:lpstr>
      <vt:lpstr>Office Hours Schedule</vt:lpstr>
      <vt:lpstr>Weekly Assessment Emails (*DAC*)</vt:lpstr>
      <vt:lpstr>Transmitting Secure Information</vt:lpstr>
      <vt:lpstr>Syncplicity</vt:lpstr>
      <vt:lpstr>Fall Checklist (1 of 3)</vt:lpstr>
      <vt:lpstr>Fall Checklist (2 of 3)</vt:lpstr>
      <vt:lpstr>Fall Checklist (3 of 3)</vt:lpstr>
      <vt:lpstr>2019-2020 Training Dates</vt:lpstr>
      <vt:lpstr>CDE Assessment Contacts</vt:lpstr>
      <vt:lpstr>Get Involved!</vt:lpstr>
      <vt:lpstr>Questions?</vt:lpstr>
      <vt:lpstr>Thank you!</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Loerzel, Sara</cp:lastModifiedBy>
  <cp:revision>157</cp:revision>
  <cp:lastPrinted>2019-08-19T17:21:18Z</cp:lastPrinted>
  <dcterms:created xsi:type="dcterms:W3CDTF">2019-06-25T17:30:52Z</dcterms:created>
  <dcterms:modified xsi:type="dcterms:W3CDTF">2019-08-21T17:06:46Z</dcterms:modified>
</cp:coreProperties>
</file>