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73" r:id="rId2"/>
    <p:sldId id="267" r:id="rId3"/>
    <p:sldId id="272" r:id="rId4"/>
    <p:sldId id="269" r:id="rId5"/>
    <p:sldId id="271" r:id="rId6"/>
    <p:sldId id="270" r:id="rId7"/>
    <p:sldId id="257" r:id="rId8"/>
    <p:sldId id="258" r:id="rId9"/>
    <p:sldId id="259" r:id="rId10"/>
    <p:sldId id="266" r:id="rId11"/>
    <p:sldId id="260" r:id="rId12"/>
    <p:sldId id="265"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488" autoAdjust="0"/>
  </p:normalViewPr>
  <p:slideViewPr>
    <p:cSldViewPr snapToGrid="0" snapToObjects="1">
      <p:cViewPr varScale="1">
        <p:scale>
          <a:sx n="70" d="100"/>
          <a:sy n="70" d="100"/>
        </p:scale>
        <p:origin x="11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68F35B-1610-0843-825C-45650338C871}" type="datetimeFigureOut">
              <a:rPr lang="en-US" smtClean="0"/>
              <a:pPr/>
              <a:t>11/13/2014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9E7673-38F8-B145-A876-6E5DA80D5676}" type="slidenum">
              <a:rPr lang="en-US" smtClean="0"/>
              <a:pPr/>
              <a:t>‹#›</a:t>
            </a:fld>
            <a:endParaRPr lang="en-US"/>
          </a:p>
        </p:txBody>
      </p:sp>
    </p:spTree>
    <p:extLst>
      <p:ext uri="{BB962C8B-B14F-4D97-AF65-F5344CB8AC3E}">
        <p14:creationId xmlns:p14="http://schemas.microsoft.com/office/powerpoint/2010/main" val="40748857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9E7673-38F8-B145-A876-6E5DA80D5676}" type="slidenum">
              <a:rPr lang="en-US" smtClean="0"/>
              <a:pPr/>
              <a:t>1</a:t>
            </a:fld>
            <a:endParaRPr lang="en-US"/>
          </a:p>
        </p:txBody>
      </p:sp>
    </p:spTree>
    <p:extLst>
      <p:ext uri="{BB962C8B-B14F-4D97-AF65-F5344CB8AC3E}">
        <p14:creationId xmlns:p14="http://schemas.microsoft.com/office/powerpoint/2010/main" val="3325031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9E7673-38F8-B145-A876-6E5DA80D5676}" type="slidenum">
              <a:rPr lang="en-US" smtClean="0"/>
              <a:pPr/>
              <a:t>10</a:t>
            </a:fld>
            <a:endParaRPr lang="en-US"/>
          </a:p>
        </p:txBody>
      </p:sp>
    </p:spTree>
    <p:extLst>
      <p:ext uri="{BB962C8B-B14F-4D97-AF65-F5344CB8AC3E}">
        <p14:creationId xmlns:p14="http://schemas.microsoft.com/office/powerpoint/2010/main" val="3197366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02DF41BE-9FA2-F642-86EF-05AAC90657F8}" type="slidenum">
              <a:rPr lang="en-US" sz="1200">
                <a:solidFill>
                  <a:prstClr val="black"/>
                </a:solidFill>
                <a:latin typeface="Arial" charset="0"/>
              </a:rPr>
              <a:pPr eaLnBrk="1" hangingPunct="1"/>
              <a:t>11</a:t>
            </a:fld>
            <a:endParaRPr lang="en-US" sz="1200">
              <a:solidFill>
                <a:prstClr val="black"/>
              </a:solidFill>
              <a:latin typeface="Arial" charset="0"/>
            </a:endParaRPr>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6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900">
                <a:latin typeface="Arial" charset="0"/>
              </a:rPr>
              <a:t>This is a video that demonstrates how lower income kids’ falling behind in the summer in reading creates a wide gap in achievement by the end of 5</a:t>
            </a:r>
            <a:r>
              <a:rPr lang="en-US" sz="900" baseline="30000">
                <a:latin typeface="Arial" charset="0"/>
              </a:rPr>
              <a:t>th</a:t>
            </a:r>
            <a:r>
              <a:rPr lang="en-US" sz="900">
                <a:latin typeface="Arial" charset="0"/>
              </a:rPr>
              <a:t> grade.</a:t>
            </a:r>
          </a:p>
        </p:txBody>
      </p:sp>
    </p:spTree>
    <p:extLst>
      <p:ext uri="{BB962C8B-B14F-4D97-AF65-F5344CB8AC3E}">
        <p14:creationId xmlns:p14="http://schemas.microsoft.com/office/powerpoint/2010/main" val="442829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Before the program starts or at the beginning of the program,</a:t>
            </a:r>
            <a:r>
              <a:rPr lang="en-US" baseline="0" dirty="0" smtClean="0"/>
              <a:t> call homes or do a home visit. Connect w/parents &amp; let them know the purpose of your program.</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Use this as an opportunity to set or change the tone of the program. Can be less formal—summer time.</a:t>
            </a:r>
            <a:r>
              <a:rPr lang="en-US" dirty="0" smtClean="0"/>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Think about your recruitment</a:t>
            </a:r>
            <a:r>
              <a:rPr lang="en-US" baseline="0" dirty="0" smtClean="0"/>
              <a:t> messages and how you talk about your program.  We know that parents want the best for their children.  And they should have the best. They should have great, fun opportunities just like kids from higher income families.</a:t>
            </a:r>
          </a:p>
          <a:p>
            <a:endParaRPr lang="en-US" baseline="0" dirty="0" smtClean="0"/>
          </a:p>
          <a:p>
            <a:r>
              <a:rPr lang="en-US" baseline="0" dirty="0" smtClean="0"/>
              <a:t>Highlight:</a:t>
            </a:r>
          </a:p>
          <a:p>
            <a:pPr marL="171450" indent="-171450">
              <a:buFont typeface="Arial"/>
              <a:buChar char="•"/>
            </a:pPr>
            <a:r>
              <a:rPr lang="en-US" baseline="0" dirty="0" smtClean="0"/>
              <a:t>Safe space</a:t>
            </a:r>
          </a:p>
          <a:p>
            <a:pPr marL="171450" indent="-171450">
              <a:buFont typeface="Arial"/>
              <a:buChar char="•"/>
            </a:pPr>
            <a:r>
              <a:rPr lang="en-US" baseline="0" dirty="0" smtClean="0"/>
              <a:t>physical activity</a:t>
            </a:r>
          </a:p>
          <a:p>
            <a:pPr marL="171450" indent="-171450">
              <a:buFont typeface="Arial"/>
              <a:buChar char="•"/>
            </a:pPr>
            <a:r>
              <a:rPr lang="en-US" baseline="0" dirty="0" smtClean="0"/>
              <a:t>healthy foods</a:t>
            </a:r>
          </a:p>
          <a:p>
            <a:pPr marL="171450" indent="-171450">
              <a:buFont typeface="Arial"/>
              <a:buChar char="•"/>
            </a:pPr>
            <a:r>
              <a:rPr lang="en-US" baseline="0" dirty="0" smtClean="0"/>
              <a:t>Important learning activities—academic and skill building</a:t>
            </a:r>
          </a:p>
          <a:p>
            <a:pPr marL="171450" indent="-171450">
              <a:buFont typeface="Arial"/>
              <a:buChar char="•"/>
            </a:pPr>
            <a:r>
              <a:rPr lang="en-US" baseline="0" dirty="0" smtClean="0"/>
              <a:t>fun</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Summer</a:t>
            </a:r>
            <a:r>
              <a:rPr lang="en-US" baseline="0" dirty="0" smtClean="0"/>
              <a:t> </a:t>
            </a:r>
            <a:r>
              <a:rPr lang="en-US" baseline="0" dirty="0" err="1" smtClean="0"/>
              <a:t>pgm</a:t>
            </a:r>
            <a:r>
              <a:rPr lang="en-US" baseline="0" dirty="0" smtClean="0"/>
              <a:t> in rural Maine; parents have to bring kids in to drop off &amp; pick up. Teachers are stationed in lobby to greet and connect with parents.  They talk about children’s activities/successes/challenges and also invite parents to field trips.</a:t>
            </a:r>
          </a:p>
          <a:p>
            <a:pPr marL="0" indent="0">
              <a:buNone/>
            </a:pPr>
            <a:endParaRPr lang="en-US" baseline="0" dirty="0" smtClean="0"/>
          </a:p>
          <a:p>
            <a:pPr marL="0" indent="0">
              <a:buNone/>
            </a:pPr>
            <a:r>
              <a:rPr lang="en-US" baseline="0" dirty="0" smtClean="0"/>
              <a:t>As a result, the school has seen more active engagement by parents in teacher conferences and annual events.</a:t>
            </a:r>
          </a:p>
          <a:p>
            <a:pPr marL="0" indent="0">
              <a:buNone/>
            </a:pPr>
            <a:endParaRPr lang="en-US" baseline="0" dirty="0" smtClean="0"/>
          </a:p>
          <a:p>
            <a:r>
              <a:rPr lang="en-US" baseline="0" dirty="0" smtClean="0"/>
              <a:t>*NSLA tips on choosing a summer </a:t>
            </a:r>
            <a:r>
              <a:rPr lang="en-US" baseline="0" dirty="0" err="1" smtClean="0"/>
              <a:t>pgm</a:t>
            </a:r>
            <a:endParaRPr lang="en-US" dirty="0" smtClean="0"/>
          </a:p>
          <a:p>
            <a:endParaRPr lang="en-US" dirty="0" smtClean="0"/>
          </a:p>
          <a:p>
            <a:r>
              <a:rPr lang="en-US" dirty="0" smtClean="0"/>
              <a:t>2. Many summer programs</a:t>
            </a:r>
            <a:r>
              <a:rPr lang="en-US" baseline="0" dirty="0" smtClean="0"/>
              <a:t> offer field trips or walking field trips.  Invite families along. Of course, many of us invite parent volunteers to help chaperone, but consider inviting parents also just as a way to connect and communicate with them.  Another program I’m working with currently invites families (including younger children) to come along on the field trips to local destinations like museums &amp;  parks. In this particular case, they bring families on the bus, but you could also simply ask families to meet you there.  This provides a great way to connect with families informally, and also gives parents the opportunity to have a shared learning experience with their child. </a:t>
            </a:r>
          </a:p>
          <a:p>
            <a:endParaRPr lang="en-US" baseline="0" dirty="0" smtClean="0"/>
          </a:p>
          <a:p>
            <a:r>
              <a:rPr lang="en-US" baseline="0" dirty="0" smtClean="0"/>
              <a:t>In addition to field trips, successful summer programs often offer a culminating event at the end of the program where children share and celebrate what they learned.  Invite parents to this.  I’ve seen programs hold art shows, dance performances, field days, barbeques and graduation-like activities.  It should be something fun and celebratory where families can see what the kids learned from your program.  You can have kids create invitations. </a:t>
            </a:r>
          </a:p>
          <a:p>
            <a:endParaRPr lang="en-US" baseline="0" dirty="0" smtClean="0"/>
          </a:p>
          <a:p>
            <a:r>
              <a:rPr lang="en-US" baseline="0" dirty="0" smtClean="0"/>
              <a:t>3. The largest set back during the summer is loss of reading skills.  Clearly, in your programs, you practice reading skills with kids.  But, you also want to encourage families to read with their children.  You can tell families about how important reading practice is.  Also, </a:t>
            </a:r>
          </a:p>
          <a:p>
            <a:endParaRPr lang="en-US" baseline="0" dirty="0" smtClean="0"/>
          </a:p>
          <a:p>
            <a:r>
              <a:rPr lang="en-US" baseline="0" dirty="0" smtClean="0"/>
              <a:t>Reading Rockets tips for parents, translated</a:t>
            </a:r>
          </a:p>
          <a:p>
            <a:endParaRPr lang="en-US" dirty="0"/>
          </a:p>
        </p:txBody>
      </p:sp>
      <p:sp>
        <p:nvSpPr>
          <p:cNvPr id="4" name="Slide Number Placeholder 3"/>
          <p:cNvSpPr>
            <a:spLocks noGrp="1"/>
          </p:cNvSpPr>
          <p:nvPr>
            <p:ph type="sldNum" sz="quarter" idx="10"/>
          </p:nvPr>
        </p:nvSpPr>
        <p:spPr/>
        <p:txBody>
          <a:bodyPr/>
          <a:lstStyle/>
          <a:p>
            <a:fld id="{509E7673-38F8-B145-A876-6E5DA80D5676}" type="slidenum">
              <a:rPr lang="en-US" smtClean="0"/>
              <a:pPr/>
              <a:t>12</a:t>
            </a:fld>
            <a:endParaRPr lang="en-US"/>
          </a:p>
        </p:txBody>
      </p:sp>
    </p:spTree>
    <p:extLst>
      <p:ext uri="{BB962C8B-B14F-4D97-AF65-F5344CB8AC3E}">
        <p14:creationId xmlns:p14="http://schemas.microsoft.com/office/powerpoint/2010/main" val="2605866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Reading</a:t>
            </a:r>
            <a:r>
              <a:rPr lang="en-US" baseline="0" dirty="0" smtClean="0"/>
              <a:t> Rockets tips for summer learning; parent reading reminders in 9 languages.</a:t>
            </a:r>
            <a:endParaRPr lang="en-US" dirty="0"/>
          </a:p>
        </p:txBody>
      </p:sp>
      <p:sp>
        <p:nvSpPr>
          <p:cNvPr id="4" name="Slide Number Placeholder 3"/>
          <p:cNvSpPr>
            <a:spLocks noGrp="1"/>
          </p:cNvSpPr>
          <p:nvPr>
            <p:ph type="sldNum" sz="quarter" idx="10"/>
          </p:nvPr>
        </p:nvSpPr>
        <p:spPr/>
        <p:txBody>
          <a:bodyPr/>
          <a:lstStyle/>
          <a:p>
            <a:fld id="{509E7673-38F8-B145-A876-6E5DA80D5676}" type="slidenum">
              <a:rPr lang="en-US" smtClean="0"/>
              <a:pPr/>
              <a:t>13</a:t>
            </a:fld>
            <a:endParaRPr lang="en-US"/>
          </a:p>
        </p:txBody>
      </p:sp>
    </p:spTree>
    <p:extLst>
      <p:ext uri="{BB962C8B-B14F-4D97-AF65-F5344CB8AC3E}">
        <p14:creationId xmlns:p14="http://schemas.microsoft.com/office/powerpoint/2010/main" val="2605866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compared to your regular school year program, what kinds of things are different</a:t>
            </a:r>
            <a:r>
              <a:rPr lang="en-US" baseline="0" dirty="0" smtClean="0"/>
              <a:t> during the summer?(Respond)</a:t>
            </a:r>
          </a:p>
          <a:p>
            <a:endParaRPr lang="en-US" baseline="0" dirty="0" smtClean="0"/>
          </a:p>
          <a:p>
            <a:r>
              <a:rPr lang="en-US" baseline="0" dirty="0" smtClean="0"/>
              <a:t>-Staff</a:t>
            </a:r>
          </a:p>
          <a:p>
            <a:r>
              <a:rPr lang="en-US" baseline="0" dirty="0" smtClean="0"/>
              <a:t>-Time</a:t>
            </a:r>
          </a:p>
          <a:p>
            <a:r>
              <a:rPr lang="en-US" baseline="0" dirty="0" smtClean="0"/>
              <a:t>-Location</a:t>
            </a:r>
          </a:p>
          <a:p>
            <a:r>
              <a:rPr lang="en-US" baseline="0" dirty="0" smtClean="0"/>
              <a:t>-Lower key/less formal</a:t>
            </a:r>
          </a:p>
          <a:p>
            <a:r>
              <a:rPr lang="en-US" baseline="0" dirty="0" smtClean="0"/>
              <a:t>-Field trips</a:t>
            </a:r>
          </a:p>
          <a:p>
            <a:r>
              <a:rPr lang="en-US" baseline="0" dirty="0" smtClean="0"/>
              <a:t>-Outside</a:t>
            </a:r>
          </a:p>
          <a:p>
            <a:endParaRPr lang="en-US" baseline="0" dirty="0" smtClean="0"/>
          </a:p>
          <a:p>
            <a:r>
              <a:rPr lang="en-US" baseline="0" dirty="0" smtClean="0"/>
              <a:t>Want to think about how to build on those strengths of your summer programs to engage families in a different way.</a:t>
            </a:r>
            <a:endParaRPr lang="en-US" dirty="0"/>
          </a:p>
        </p:txBody>
      </p:sp>
      <p:sp>
        <p:nvSpPr>
          <p:cNvPr id="4" name="Slide Number Placeholder 3"/>
          <p:cNvSpPr>
            <a:spLocks noGrp="1"/>
          </p:cNvSpPr>
          <p:nvPr>
            <p:ph type="sldNum" sz="quarter" idx="10"/>
          </p:nvPr>
        </p:nvSpPr>
        <p:spPr/>
        <p:txBody>
          <a:bodyPr/>
          <a:lstStyle/>
          <a:p>
            <a:fld id="{509E7673-38F8-B145-A876-6E5DA80D5676}" type="slidenum">
              <a:rPr lang="en-US" smtClean="0"/>
              <a:pPr/>
              <a:t>2</a:t>
            </a:fld>
            <a:endParaRPr lang="en-US"/>
          </a:p>
        </p:txBody>
      </p:sp>
    </p:spTree>
    <p:extLst>
      <p:ext uri="{BB962C8B-B14F-4D97-AF65-F5344CB8AC3E}">
        <p14:creationId xmlns:p14="http://schemas.microsoft.com/office/powerpoint/2010/main" val="2510642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Want</a:t>
            </a:r>
            <a:r>
              <a:rPr lang="en-US" baseline="0" dirty="0" smtClean="0"/>
              <a:t> to think about first things first…</a:t>
            </a:r>
            <a:endParaRPr lang="en-US" dirty="0"/>
          </a:p>
        </p:txBody>
      </p:sp>
      <p:sp>
        <p:nvSpPr>
          <p:cNvPr id="4" name="Slide Number Placeholder 3"/>
          <p:cNvSpPr>
            <a:spLocks noGrp="1"/>
          </p:cNvSpPr>
          <p:nvPr>
            <p:ph type="sldNum" sz="quarter" idx="10"/>
          </p:nvPr>
        </p:nvSpPr>
        <p:spPr/>
        <p:txBody>
          <a:bodyPr/>
          <a:lstStyle/>
          <a:p>
            <a:fld id="{509E7673-38F8-B145-A876-6E5DA80D5676}" type="slidenum">
              <a:rPr lang="en-US" smtClean="0"/>
              <a:pPr/>
              <a:t>3</a:t>
            </a:fld>
            <a:endParaRPr lang="en-US"/>
          </a:p>
        </p:txBody>
      </p:sp>
    </p:spTree>
    <p:extLst>
      <p:ext uri="{BB962C8B-B14F-4D97-AF65-F5344CB8AC3E}">
        <p14:creationId xmlns:p14="http://schemas.microsoft.com/office/powerpoint/2010/main" val="2510642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C544D36F-E28A-C947-9EB7-A38AAC54C61D}" type="slidenum">
              <a:rPr lang="en-US" sz="1200">
                <a:solidFill>
                  <a:prstClr val="black"/>
                </a:solidFill>
                <a:latin typeface="Arial" charset="0"/>
              </a:rPr>
              <a:pPr eaLnBrk="1" hangingPunct="1"/>
              <a:t>4</a:t>
            </a:fld>
            <a:endParaRPr lang="en-US" sz="1200">
              <a:solidFill>
                <a:prstClr val="black"/>
              </a:solidFill>
              <a:latin typeface="Arial" charset="0"/>
            </a:endParaRPr>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50000"/>
              </a:spcBef>
            </a:pPr>
            <a:r>
              <a:rPr lang="en-US" sz="900">
                <a:latin typeface="Calibri" charset="0"/>
              </a:rPr>
              <a:t>(Duffett et al, 2004)</a:t>
            </a:r>
            <a:endParaRPr lang="en-US" sz="900">
              <a:latin typeface="Arial" charset="0"/>
            </a:endParaRPr>
          </a:p>
        </p:txBody>
      </p:sp>
    </p:spTree>
    <p:extLst>
      <p:ext uri="{BB962C8B-B14F-4D97-AF65-F5344CB8AC3E}">
        <p14:creationId xmlns:p14="http://schemas.microsoft.com/office/powerpoint/2010/main" val="1345299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993CA861-16A9-A941-A02C-B74B02C6F267}" type="slidenum">
              <a:rPr lang="en-US" sz="1200">
                <a:solidFill>
                  <a:prstClr val="black"/>
                </a:solidFill>
                <a:latin typeface="Arial" charset="0"/>
              </a:rPr>
              <a:pPr eaLnBrk="1" hangingPunct="1"/>
              <a:t>5</a:t>
            </a:fld>
            <a:endParaRPr lang="en-US" sz="1200">
              <a:solidFill>
                <a:prstClr val="black"/>
              </a:solidFill>
              <a:latin typeface="Arial" charset="0"/>
            </a:endParaRPr>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78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atin typeface="Arial" charset="0"/>
            </a:endParaRPr>
          </a:p>
          <a:p>
            <a:pPr eaLnBrk="1" hangingPunct="1">
              <a:spcBef>
                <a:spcPct val="0"/>
              </a:spcBef>
              <a:buFont typeface="Wingdings" charset="0"/>
              <a:buNone/>
            </a:pPr>
            <a:r>
              <a:rPr lang="en-US" b="1">
                <a:latin typeface="Arial" charset="0"/>
              </a:rPr>
              <a:t>FRAC, Hunger Doesn</a:t>
            </a:r>
            <a:r>
              <a:rPr lang="ja-JP" altLang="en-US" b="1">
                <a:latin typeface="Arial" charset="0"/>
              </a:rPr>
              <a:t>’</a:t>
            </a:r>
            <a:r>
              <a:rPr lang="en-US" altLang="ja-JP" b="1">
                <a:latin typeface="Arial" charset="0"/>
              </a:rPr>
              <a:t>t Take a Vacation</a:t>
            </a:r>
          </a:p>
          <a:p>
            <a:pPr eaLnBrk="1" hangingPunct="1">
              <a:spcBef>
                <a:spcPct val="0"/>
              </a:spcBef>
            </a:pPr>
            <a:r>
              <a:rPr lang="en-US">
                <a:latin typeface="Arial" charset="0"/>
              </a:rPr>
              <a:t>In July 2009, 16.1 children received Summer Nutrition for every 100 low-income students who received free and reduced lunch in the 2008-2009 school year</a:t>
            </a:r>
          </a:p>
          <a:p>
            <a:pPr eaLnBrk="1" hangingPunct="1">
              <a:spcBef>
                <a:spcPct val="0"/>
              </a:spcBef>
              <a:buFont typeface="Wingdings" charset="0"/>
              <a:buNone/>
            </a:pPr>
            <a:endParaRPr lang="en-US" altLang="ja-JP" b="1">
              <a:latin typeface="Arial" charset="0"/>
            </a:endParaRPr>
          </a:p>
          <a:p>
            <a:pPr eaLnBrk="1" hangingPunct="1">
              <a:spcBef>
                <a:spcPct val="0"/>
              </a:spcBef>
              <a:buFont typeface="Wingdings" charset="0"/>
              <a:buNone/>
            </a:pPr>
            <a:endParaRPr lang="en-US" altLang="ja-JP" b="1">
              <a:latin typeface="Arial" charset="0"/>
            </a:endParaRPr>
          </a:p>
          <a:p>
            <a:pPr eaLnBrk="1" hangingPunct="1">
              <a:spcBef>
                <a:spcPct val="0"/>
              </a:spcBef>
              <a:buFont typeface="Wingdings" charset="0"/>
              <a:buNone/>
            </a:pPr>
            <a:r>
              <a:rPr lang="en-US" b="1">
                <a:latin typeface="Arial" charset="0"/>
              </a:rPr>
              <a:t>von Hippel, Powell, Downey &amp; Rowland – 2007 </a:t>
            </a:r>
          </a:p>
          <a:p>
            <a:pPr eaLnBrk="1" hangingPunct="1">
              <a:spcBef>
                <a:spcPct val="0"/>
              </a:spcBef>
            </a:pPr>
            <a:r>
              <a:rPr lang="en-US">
                <a:latin typeface="Arial" charset="0"/>
              </a:rPr>
              <a:t>K and 1</a:t>
            </a:r>
            <a:r>
              <a:rPr lang="en-US" baseline="30000">
                <a:latin typeface="Arial" charset="0"/>
              </a:rPr>
              <a:t>st</a:t>
            </a:r>
            <a:r>
              <a:rPr lang="en-US">
                <a:latin typeface="Arial" charset="0"/>
              </a:rPr>
              <a:t> graders gained BMI nearly twice as fast during the summer as during the school year</a:t>
            </a:r>
          </a:p>
          <a:p>
            <a:pPr eaLnBrk="1" hangingPunct="1">
              <a:spcBef>
                <a:spcPct val="0"/>
              </a:spcBef>
            </a:pPr>
            <a:r>
              <a:rPr lang="en-US">
                <a:latin typeface="Arial" charset="0"/>
              </a:rPr>
              <a:t>Children who were already overweight or minority were most at risk for unhealthy weight gain</a:t>
            </a:r>
          </a:p>
          <a:p>
            <a:pPr eaLnBrk="1" hangingPunct="1">
              <a:spcBef>
                <a:spcPct val="0"/>
              </a:spcBef>
            </a:pPr>
            <a:endParaRPr lang="en-US" b="1">
              <a:latin typeface="Arial" charset="0"/>
            </a:endParaRPr>
          </a:p>
          <a:p>
            <a:pPr eaLnBrk="1" hangingPunct="1">
              <a:spcBef>
                <a:spcPct val="0"/>
              </a:spcBef>
            </a:pPr>
            <a:r>
              <a:rPr lang="en-US">
                <a:latin typeface="Arial" charset="0"/>
              </a:rPr>
              <a:t>Kids</a:t>
            </a:r>
            <a:r>
              <a:rPr lang="ja-JP" altLang="en-US">
                <a:latin typeface="Arial" charset="0"/>
              </a:rPr>
              <a:t>’</a:t>
            </a:r>
            <a:r>
              <a:rPr lang="en-US" altLang="ja-JP">
                <a:latin typeface="Arial" charset="0"/>
              </a:rPr>
              <a:t> health and Body mass index is impacted over summer.  Research out of Ohio State University has shown that kids who tend to be overweight tend to get more overweight in the summer months.  Kids who are underweight tend to get more underweight.  One reason we think that is—is because only 1 in 6 kids who qualify for free and reduced meals actually access meals during the summer. </a:t>
            </a:r>
          </a:p>
          <a:p>
            <a:pPr eaLnBrk="1" hangingPunct="1">
              <a:spcBef>
                <a:spcPct val="0"/>
              </a:spcBef>
            </a:pPr>
            <a:endParaRPr lang="en-US">
              <a:latin typeface="Arial" charset="0"/>
            </a:endParaRPr>
          </a:p>
          <a:p>
            <a:pPr eaLnBrk="1" hangingPunct="1">
              <a:spcBef>
                <a:spcPct val="0"/>
              </a:spcBef>
            </a:pPr>
            <a:r>
              <a:rPr lang="en-US" b="1">
                <a:latin typeface="Arial" charset="0"/>
              </a:rPr>
              <a:t>Out-of-school time is dangerous for unsupervised children and teens.</a:t>
            </a:r>
            <a:r>
              <a:rPr lang="en-US">
                <a:latin typeface="Arial" charset="0"/>
              </a:rPr>
              <a:t> In a study done in 2000, unsupervised youth are more likely to use become victims of violent crime; experiment with and become addicted to alcohol, drugs, and tobacco; engage in criminal and other high-risk behaviors; receive poor grades; and drop out of school than those who have the opportunity to benefit from constructive activities supervised by responsible adults (Fight Crime: Invest in Kids, 2000).</a:t>
            </a:r>
          </a:p>
          <a:p>
            <a:pPr eaLnBrk="1" hangingPunct="1">
              <a:spcBef>
                <a:spcPct val="0"/>
              </a:spcBef>
            </a:pPr>
            <a:endParaRPr lang="en-US">
              <a:latin typeface="Arial" charset="0"/>
            </a:endParaRPr>
          </a:p>
          <a:p>
            <a:pPr eaLnBrk="1" hangingPunct="1">
              <a:spcBef>
                <a:spcPct val="0"/>
              </a:spcBef>
            </a:pPr>
            <a:endParaRPr lang="en-US">
              <a:latin typeface="Arial" charset="0"/>
            </a:endParaRPr>
          </a:p>
        </p:txBody>
      </p:sp>
    </p:spTree>
    <p:extLst>
      <p:ext uri="{BB962C8B-B14F-4D97-AF65-F5344CB8AC3E}">
        <p14:creationId xmlns:p14="http://schemas.microsoft.com/office/powerpoint/2010/main" val="2934890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2FC48DE9-6651-EE40-A66D-1FDF940DB7CD}" type="slidenum">
              <a:rPr lang="en-US" sz="1200">
                <a:solidFill>
                  <a:prstClr val="black"/>
                </a:solidFill>
                <a:latin typeface="Arial" charset="0"/>
              </a:rPr>
              <a:pPr eaLnBrk="1" hangingPunct="1"/>
              <a:t>6</a:t>
            </a:fld>
            <a:endParaRPr lang="en-US" sz="1200">
              <a:solidFill>
                <a:prstClr val="black"/>
              </a:solidFill>
              <a:latin typeface="Arial" charset="0"/>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1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50000"/>
              </a:spcBef>
            </a:pPr>
            <a:r>
              <a:rPr lang="en-US">
                <a:latin typeface="Calibri" charset="0"/>
              </a:rPr>
              <a:t>(Von Hippel et al, 2007). </a:t>
            </a:r>
            <a:endParaRPr lang="en-US" sz="900">
              <a:latin typeface="Arial" charset="0"/>
            </a:endParaRPr>
          </a:p>
        </p:txBody>
      </p:sp>
    </p:spTree>
    <p:extLst>
      <p:ext uri="{BB962C8B-B14F-4D97-AF65-F5344CB8AC3E}">
        <p14:creationId xmlns:p14="http://schemas.microsoft.com/office/powerpoint/2010/main" val="4153332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554AA3F5-6BDC-CC40-8AFB-2AB3235EE29A}" type="slidenum">
              <a:rPr lang="en-US" sz="1200">
                <a:solidFill>
                  <a:prstClr val="black"/>
                </a:solidFill>
                <a:latin typeface="Arial" charset="0"/>
              </a:rPr>
              <a:pPr eaLnBrk="1" hangingPunct="1"/>
              <a:t>7</a:t>
            </a:fld>
            <a:endParaRPr lang="en-US" sz="1200">
              <a:solidFill>
                <a:prstClr val="black"/>
              </a:solidFill>
              <a:latin typeface="Arial" charset="0"/>
            </a:endParaRPr>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Arial" charset="0"/>
              </a:rPr>
              <a:t>Consider printing out each of these slides (All young people through Parents Consistently Cite) and giving one blurb to each small group.  Have the small group act out (without words) what the blurb is indicating.  The whole group should guess.</a:t>
            </a:r>
          </a:p>
          <a:p>
            <a:pPr eaLnBrk="1" hangingPunct="1">
              <a:spcBef>
                <a:spcPct val="0"/>
              </a:spcBef>
            </a:pPr>
            <a:endParaRPr lang="en-US">
              <a:latin typeface="Arial" charset="0"/>
            </a:endParaRPr>
          </a:p>
          <a:p>
            <a:pPr eaLnBrk="1" hangingPunct="1">
              <a:spcBef>
                <a:spcPct val="0"/>
              </a:spcBef>
            </a:pPr>
            <a:endParaRPr lang="en-US">
              <a:latin typeface="Arial" charset="0"/>
            </a:endParaRPr>
          </a:p>
          <a:p>
            <a:pPr eaLnBrk="1" hangingPunct="1">
              <a:spcBef>
                <a:spcPct val="0"/>
              </a:spcBef>
            </a:pPr>
            <a:r>
              <a:rPr lang="en-US">
                <a:latin typeface="Arial" charset="0"/>
              </a:rPr>
              <a:t>We know from over 100 years of research that all kids (regardless of socioeconomic status) fall behind if they don</a:t>
            </a:r>
            <a:r>
              <a:rPr lang="ja-JP" altLang="en-US">
                <a:latin typeface="Arial" charset="0"/>
              </a:rPr>
              <a:t>’</a:t>
            </a:r>
            <a:r>
              <a:rPr lang="en-US" altLang="ja-JP">
                <a:latin typeface="Arial" charset="0"/>
              </a:rPr>
              <a:t>t have access to high quality summer learning experiences.</a:t>
            </a:r>
            <a:r>
              <a:rPr lang="en-US" altLang="ja-JP" i="1">
                <a:latin typeface="Arial" charset="0"/>
              </a:rPr>
              <a:t>  </a:t>
            </a:r>
          </a:p>
          <a:p>
            <a:pPr eaLnBrk="1" hangingPunct="1">
              <a:spcBef>
                <a:spcPct val="50000"/>
              </a:spcBef>
            </a:pPr>
            <a:endParaRPr lang="en-US" sz="900" i="1">
              <a:latin typeface="Arial" charset="0"/>
            </a:endParaRPr>
          </a:p>
          <a:p>
            <a:pPr eaLnBrk="1" hangingPunct="1">
              <a:spcBef>
                <a:spcPct val="50000"/>
              </a:spcBef>
            </a:pPr>
            <a:r>
              <a:rPr lang="en-US" sz="900" i="1">
                <a:latin typeface="Arial" charset="0"/>
              </a:rPr>
              <a:t>White, Heyns, Cooper, Alexander &amp; Entwistle, etc.</a:t>
            </a:r>
          </a:p>
          <a:p>
            <a:pPr eaLnBrk="1" hangingPunct="1">
              <a:spcBef>
                <a:spcPct val="0"/>
              </a:spcBef>
            </a:pPr>
            <a:endParaRPr lang="en-US" i="1">
              <a:latin typeface="Arial" charset="0"/>
            </a:endParaRPr>
          </a:p>
          <a:p>
            <a:pPr eaLnBrk="1" hangingPunct="1">
              <a:spcBef>
                <a:spcPct val="0"/>
              </a:spcBef>
            </a:pPr>
            <a:r>
              <a:rPr lang="en-US" i="1">
                <a:latin typeface="Arial" charset="0"/>
              </a:rPr>
              <a:t>Cooper, H., Nye, B., Charlton, K., Lindsay, J., &amp; Greathouse, S. (1996). The effects of summer vacation on achievement test scores: A narrative and meta-analytic review. Review of Educational Research, 66, 227-268.</a:t>
            </a:r>
          </a:p>
        </p:txBody>
      </p:sp>
    </p:spTree>
    <p:extLst>
      <p:ext uri="{BB962C8B-B14F-4D97-AF65-F5344CB8AC3E}">
        <p14:creationId xmlns:p14="http://schemas.microsoft.com/office/powerpoint/2010/main" val="1071050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6F57DFF8-ABF7-9847-9410-8EB9C4BFD83B}" type="slidenum">
              <a:rPr lang="en-US" sz="1200">
                <a:solidFill>
                  <a:prstClr val="black"/>
                </a:solidFill>
                <a:latin typeface="Arial" charset="0"/>
              </a:rPr>
              <a:pPr eaLnBrk="1" hangingPunct="1"/>
              <a:t>8</a:t>
            </a:fld>
            <a:endParaRPr lang="en-US" sz="1200">
              <a:solidFill>
                <a:prstClr val="black"/>
              </a:solidFill>
              <a:latin typeface="Arial" charset="0"/>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56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Low-income students also lose more than two months in reading achievement, despite the fact that their middle-class peers make slight gains (Cooper, 1996)</a:t>
            </a:r>
            <a:endParaRPr lang="en-US" i="1">
              <a:latin typeface="Arial" charset="0"/>
            </a:endParaRPr>
          </a:p>
        </p:txBody>
      </p:sp>
    </p:spTree>
    <p:extLst>
      <p:ext uri="{BB962C8B-B14F-4D97-AF65-F5344CB8AC3E}">
        <p14:creationId xmlns:p14="http://schemas.microsoft.com/office/powerpoint/2010/main" val="1116750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68893C78-75CB-2D46-81D7-EED107780032}" type="slidenum">
              <a:rPr lang="en-US" sz="1200">
                <a:solidFill>
                  <a:prstClr val="black"/>
                </a:solidFill>
                <a:latin typeface="Arial" charset="0"/>
              </a:rPr>
              <a:pPr eaLnBrk="1" hangingPunct="1"/>
              <a:t>9</a:t>
            </a:fld>
            <a:endParaRPr lang="en-US" sz="1200">
              <a:solidFill>
                <a:prstClr val="black"/>
              </a:solidFill>
              <a:latin typeface="Arial" charset="0"/>
            </a:endParaRPr>
          </a:p>
        </p:txBody>
      </p:sp>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(Alexander et al, 2007). </a:t>
            </a:r>
            <a:endParaRPr lang="en-US" dirty="0" smtClean="0">
              <a:latin typeface="Calibri" charset="0"/>
            </a:endParaRPr>
          </a:p>
          <a:p>
            <a:pPr eaLnBrk="1" hangingPunct="1">
              <a:spcBef>
                <a:spcPct val="0"/>
              </a:spcBef>
            </a:pPr>
            <a:r>
              <a:rPr lang="en-US" dirty="0" smtClean="0">
                <a:latin typeface="Calibri" charset="0"/>
              </a:rPr>
              <a:t>References: Alexander, K. L., </a:t>
            </a:r>
            <a:r>
              <a:rPr lang="en-US" dirty="0" err="1" smtClean="0">
                <a:latin typeface="Calibri" charset="0"/>
              </a:rPr>
              <a:t>Entwisle</a:t>
            </a:r>
            <a:r>
              <a:rPr lang="en-US" dirty="0" smtClean="0">
                <a:latin typeface="Calibri" charset="0"/>
              </a:rPr>
              <a:t> D. R., &amp; Olson L. S. (2007a). Lasting consequences of the summer</a:t>
            </a:r>
          </a:p>
          <a:p>
            <a:pPr eaLnBrk="1" hangingPunct="1">
              <a:spcBef>
                <a:spcPct val="0"/>
              </a:spcBef>
            </a:pPr>
            <a:r>
              <a:rPr lang="en-US" dirty="0" smtClean="0">
                <a:latin typeface="Calibri" charset="0"/>
              </a:rPr>
              <a:t>learning gap. American Sociological Review, 72, 167-180. </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Alexander, K. L., </a:t>
            </a:r>
            <a:r>
              <a:rPr lang="en-US" dirty="0" err="1" smtClean="0">
                <a:latin typeface="Calibri" charset="0"/>
              </a:rPr>
              <a:t>Entwisle</a:t>
            </a:r>
            <a:r>
              <a:rPr lang="en-US" dirty="0" smtClean="0">
                <a:latin typeface="Calibri" charset="0"/>
              </a:rPr>
              <a:t> D. R., &amp; Olson L. S. (2007b). Summer learning and its implications:</a:t>
            </a:r>
          </a:p>
          <a:p>
            <a:pPr eaLnBrk="1" hangingPunct="1">
              <a:spcBef>
                <a:spcPct val="0"/>
              </a:spcBef>
            </a:pPr>
            <a:r>
              <a:rPr lang="en-US" dirty="0" smtClean="0">
                <a:latin typeface="Calibri" charset="0"/>
              </a:rPr>
              <a:t>Insights from the Beginning School Study. New Directions for Youth Development, 114, 11-32.</a:t>
            </a:r>
          </a:p>
          <a:p>
            <a:pPr eaLnBrk="1" hangingPunct="1">
              <a:spcBef>
                <a:spcPct val="0"/>
              </a:spcBef>
            </a:pPr>
            <a:endParaRPr lang="en-US" dirty="0" smtClean="0">
              <a:latin typeface="Calibri" charset="0"/>
            </a:endParaRPr>
          </a:p>
          <a:p>
            <a:pPr eaLnBrk="1" hangingPunct="1">
              <a:spcBef>
                <a:spcPct val="0"/>
              </a:spcBef>
            </a:pPr>
            <a:r>
              <a:rPr lang="en-US" dirty="0" smtClean="0">
                <a:latin typeface="Calibri" charset="0"/>
              </a:rPr>
              <a:t>http://</a:t>
            </a:r>
            <a:r>
              <a:rPr lang="en-US" dirty="0" err="1" smtClean="0">
                <a:latin typeface="Calibri" charset="0"/>
              </a:rPr>
              <a:t>www.whatkidscando.org</a:t>
            </a:r>
            <a:r>
              <a:rPr lang="en-US" dirty="0" smtClean="0">
                <a:latin typeface="Calibri" charset="0"/>
              </a:rPr>
              <a:t>/</a:t>
            </a:r>
            <a:r>
              <a:rPr lang="en-US" dirty="0" err="1" smtClean="0">
                <a:latin typeface="Calibri" charset="0"/>
              </a:rPr>
              <a:t>featurestories</a:t>
            </a:r>
            <a:r>
              <a:rPr lang="en-US" dirty="0" smtClean="0">
                <a:latin typeface="Calibri" charset="0"/>
              </a:rPr>
              <a:t>/2010/08_city_stories/</a:t>
            </a:r>
            <a:r>
              <a:rPr lang="en-US" dirty="0" err="1" smtClean="0">
                <a:latin typeface="Calibri" charset="0"/>
              </a:rPr>
              <a:t>pdf</a:t>
            </a:r>
            <a:r>
              <a:rPr lang="en-US" dirty="0" smtClean="0">
                <a:latin typeface="Calibri" charset="0"/>
              </a:rPr>
              <a:t>/Brief%20of%20Johns%20Hopkins%20study.pdf </a:t>
            </a:r>
          </a:p>
          <a:p>
            <a:pPr eaLnBrk="1" hangingPunct="1">
              <a:spcBef>
                <a:spcPct val="0"/>
              </a:spcBef>
            </a:pPr>
            <a:endParaRPr lang="en-US" i="1" dirty="0">
              <a:latin typeface="Arial" charset="0"/>
            </a:endParaRPr>
          </a:p>
        </p:txBody>
      </p:sp>
    </p:spTree>
    <p:extLst>
      <p:ext uri="{BB962C8B-B14F-4D97-AF65-F5344CB8AC3E}">
        <p14:creationId xmlns:p14="http://schemas.microsoft.com/office/powerpoint/2010/main" val="976314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Picture 7" descr="overlayTitle.png"/>
          <p:cNvSpPr>
            <a:spLocks noChangeAspect="1"/>
          </p:cNvSpPr>
          <p:nvPr/>
        </p:nvSpPr>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prstClr val="black"/>
              </a:solidFill>
              <a:latin typeface="Calibri" charset="0"/>
              <a:ea typeface="ＭＳ Ｐゴシック" charset="0"/>
              <a:cs typeface="ＭＳ Ｐゴシック" charset="0"/>
            </a:endParaRPr>
          </a:p>
        </p:txBody>
      </p:sp>
      <p:sp>
        <p:nvSpPr>
          <p:cNvPr id="2" name="Title 1"/>
          <p:cNvSpPr>
            <a:spLocks noGrp="1"/>
          </p:cNvSpPr>
          <p:nvPr>
            <p:ph type="ctrTitle"/>
          </p:nvPr>
        </p:nvSpPr>
        <p:spPr>
          <a:xfrm>
            <a:off x="779463" y="1597025"/>
            <a:ext cx="7583488" cy="1679575"/>
          </a:xfrm>
        </p:spPr>
        <p:txBody>
          <a:bodyPr anchor="b" anchorCtr="0"/>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79463" y="3276600"/>
            <a:ext cx="7583487" cy="1752600"/>
          </a:xfrm>
        </p:spPr>
        <p:txBody>
          <a:bodyPr/>
          <a:lstStyle>
            <a:lvl1pPr marL="0" indent="0" algn="ctr">
              <a:lnSpc>
                <a:spcPct val="110000"/>
              </a:lnSpc>
              <a:spcBef>
                <a:spcPts val="60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057DD429-A0E9-F14C-9836-1F5899C05778}"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7" name="Slide Number Placeholder 5"/>
          <p:cNvSpPr>
            <a:spLocks noGrp="1"/>
          </p:cNvSpPr>
          <p:nvPr>
            <p:ph type="sldNum" sz="quarter" idx="12"/>
          </p:nvPr>
        </p:nvSpPr>
        <p:spPr/>
        <p:txBody>
          <a:bodyPr/>
          <a:lstStyle>
            <a:lvl1pPr>
              <a:defRPr/>
            </a:lvl1pPr>
          </a:lstStyle>
          <a:p>
            <a:pPr>
              <a:defRPr/>
            </a:pPr>
            <a:fld id="{F1FDD727-9342-2D4F-B9B5-5E198B704D8A}"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5139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5" name="Picture 7" descr="overlayBlan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6787" y="838200"/>
            <a:ext cx="3474720" cy="1619250"/>
          </a:xfrm>
        </p:spPr>
        <p:txBody>
          <a:bodyPr anchor="b"/>
          <a:lstStyle>
            <a:lvl1pPr algn="ctr" defTabSz="914400" rtl="0" eaLnBrk="1" latinLnBrk="0" hangingPunct="1">
              <a:lnSpc>
                <a:spcPct val="95000"/>
              </a:lnSpc>
              <a:spcBef>
                <a:spcPct val="0"/>
              </a:spcBef>
              <a:buNone/>
              <a:defRPr lang="en-US" sz="3000" b="1" kern="1200" dirty="0">
                <a:solidFill>
                  <a:schemeClr val="bg1"/>
                </a:solidFill>
                <a:effectLst>
                  <a:outerShdw blurRad="101600" dist="12700" dir="3600000" algn="tl" rotWithShape="0">
                    <a:prstClr val="black">
                      <a:alpha val="30000"/>
                    </a:prstClr>
                  </a:outerShdw>
                </a:effectLst>
                <a:latin typeface="+mj-lt"/>
                <a:ea typeface="+mj-ea"/>
                <a:cs typeface="+mj-cs"/>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727892" y="838200"/>
            <a:ext cx="3474720" cy="4572000"/>
          </a:xfrm>
          <a:prstGeom prst="roundRect">
            <a:avLst>
              <a:gd name="adj" fmla="val 10888"/>
            </a:avLst>
          </a:prstGeom>
          <a:solidFill>
            <a:schemeClr val="bg1">
              <a:lumMod val="75000"/>
            </a:schemeClr>
          </a:solidFill>
          <a:effectLst>
            <a:reflection blurRad="6350" stA="20000" endA="300" endPos="25500" dist="50800" dir="5400000" sy="-100000" algn="bl" rotWithShape="0"/>
          </a:effectLst>
        </p:spPr>
        <p:txBody>
          <a:bodyPr/>
          <a:lstStyle>
            <a:lvl1pPr marL="0" indent="0">
              <a:buNone/>
              <a:defRPr sz="20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966787" y="2474258"/>
            <a:ext cx="3474720" cy="2743200"/>
          </a:xfrm>
        </p:spPr>
        <p:txBody>
          <a:bodyPr/>
          <a:lstStyle>
            <a:lvl1pPr marL="0" indent="0" algn="ctr">
              <a:lnSpc>
                <a:spcPct val="110000"/>
              </a:lnSpc>
              <a:spcBef>
                <a:spcPts val="600"/>
              </a:spcBef>
              <a:buNone/>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DB44B32E-576F-AB44-9FC3-0008EFB40809}"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7" name="Footer Placeholder 5"/>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8" name="Slide Number Placeholder 6"/>
          <p:cNvSpPr>
            <a:spLocks noGrp="1"/>
          </p:cNvSpPr>
          <p:nvPr>
            <p:ph type="sldNum" sz="quarter" idx="12"/>
          </p:nvPr>
        </p:nvSpPr>
        <p:spPr/>
        <p:txBody>
          <a:bodyPr/>
          <a:lstStyle>
            <a:lvl1pPr>
              <a:defRPr/>
            </a:lvl1pPr>
          </a:lstStyle>
          <a:p>
            <a:pPr>
              <a:defRPr/>
            </a:pPr>
            <a:fld id="{63714FD2-8B95-D242-BDAE-B8B2124F7F7E}"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3197610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sp>
        <p:nvSpPr>
          <p:cNvPr id="2" name="Title 1"/>
          <p:cNvSpPr>
            <a:spLocks noGrp="1"/>
          </p:cNvSpPr>
          <p:nvPr>
            <p:ph type="title"/>
          </p:nvPr>
        </p:nvSpPr>
        <p:spPr>
          <a:xfrm>
            <a:off x="779463" y="89647"/>
            <a:ext cx="7583488" cy="1143000"/>
          </a:xfrm>
        </p:spPr>
        <p:txBody>
          <a:bodyPr/>
          <a:lstStyle/>
          <a:p>
            <a:r>
              <a:rPr lang="en-US" smtClean="0"/>
              <a:t>Click to edit Master title style</a:t>
            </a:r>
            <a:endParaRPr lang="en-US" dirty="0"/>
          </a:p>
        </p:txBody>
      </p:sp>
      <p:sp>
        <p:nvSpPr>
          <p:cNvPr id="8" name="Text Placeholder 3"/>
          <p:cNvSpPr>
            <a:spLocks noGrp="1"/>
          </p:cNvSpPr>
          <p:nvPr>
            <p:ph type="body" sz="half" idx="2"/>
          </p:nvPr>
        </p:nvSpPr>
        <p:spPr>
          <a:xfrm>
            <a:off x="779463" y="1371600"/>
            <a:ext cx="7583488" cy="1371600"/>
          </a:xfrm>
        </p:spPr>
        <p:txBody>
          <a:bodyPr/>
          <a:lstStyle>
            <a:lvl1pPr marL="0" indent="0" algn="ctr">
              <a:lnSpc>
                <a:spcPct val="110000"/>
              </a:lnSpc>
              <a:spcBef>
                <a:spcPts val="600"/>
              </a:spcBef>
              <a:buNone/>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Picture Placeholder 2"/>
          <p:cNvSpPr>
            <a:spLocks noGrp="1"/>
          </p:cNvSpPr>
          <p:nvPr>
            <p:ph type="pic" idx="1"/>
          </p:nvPr>
        </p:nvSpPr>
        <p:spPr>
          <a:xfrm>
            <a:off x="2514600" y="2743200"/>
            <a:ext cx="4114800" cy="2819400"/>
          </a:xfrm>
          <a:prstGeom prst="roundRect">
            <a:avLst>
              <a:gd name="adj" fmla="val 10888"/>
            </a:avLst>
          </a:prstGeom>
          <a:solidFill>
            <a:schemeClr val="bg1">
              <a:lumMod val="75000"/>
            </a:schemeClr>
          </a:solidFill>
          <a:effectLst>
            <a:reflection blurRad="6350" stA="20000" endA="300" endPos="38500" dist="50800" dir="5400000" sy="-100000" algn="bl" rotWithShape="0"/>
          </a:effectLst>
        </p:spPr>
        <p:txBody>
          <a:bodyPr/>
          <a:lstStyle>
            <a:lvl1pPr marL="0" indent="0">
              <a:buNone/>
              <a:defRPr sz="20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5" name="Date Placeholder 3"/>
          <p:cNvSpPr>
            <a:spLocks noGrp="1"/>
          </p:cNvSpPr>
          <p:nvPr>
            <p:ph type="dt" sz="half" idx="10"/>
          </p:nvPr>
        </p:nvSpPr>
        <p:spPr/>
        <p:txBody>
          <a:bodyPr/>
          <a:lstStyle>
            <a:lvl1pPr>
              <a:defRPr/>
            </a:lvl1pPr>
          </a:lstStyle>
          <a:p>
            <a:pPr>
              <a:defRPr/>
            </a:pPr>
            <a:fld id="{0B84E752-AB56-E34C-A230-6A5475FE39B8}"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7" name="Slide Number Placeholder 5"/>
          <p:cNvSpPr>
            <a:spLocks noGrp="1"/>
          </p:cNvSpPr>
          <p:nvPr>
            <p:ph type="sldNum" sz="quarter" idx="12"/>
          </p:nvPr>
        </p:nvSpPr>
        <p:spPr/>
        <p:txBody>
          <a:bodyPr/>
          <a:lstStyle>
            <a:lvl1pPr>
              <a:defRPr/>
            </a:lvl1pPr>
          </a:lstStyle>
          <a:p>
            <a:pPr>
              <a:defRPr/>
            </a:pPr>
            <a:fld id="{1BC53641-8405-E744-885B-7EE84C541A56}"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546327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marL="365760" indent="-365760">
              <a:defRPr/>
            </a:lvl1pPr>
            <a:lvl2pPr marL="731520" indent="-365760">
              <a:defRPr/>
            </a:lvl2pPr>
            <a:lvl3pPr marL="1097280" indent="-365760">
              <a:defRPr/>
            </a:lvl3pPr>
            <a:lvl4pPr marL="1463040" indent="-365760">
              <a:defRPr/>
            </a:lvl4pPr>
            <a:lvl5pPr marL="1828800" indent="-365760">
              <a:defRPr/>
            </a:lvl5pPr>
            <a:lvl6pPr marL="2194560" indent="-365760">
              <a:defRPr/>
            </a:lvl6pPr>
            <a:lvl7pPr marL="2560320" indent="-365760">
              <a:defRPr/>
            </a:lvl7pPr>
            <a:lvl8pPr marL="2926080" indent="-365760">
              <a:defRPr/>
            </a:lvl8pPr>
            <a:lvl9pPr marL="3291840" indent="-36576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8AB9851-8554-4644-86D9-A023CB0202A4}"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6" name="Slide Number Placeholder 5"/>
          <p:cNvSpPr>
            <a:spLocks noGrp="1"/>
          </p:cNvSpPr>
          <p:nvPr>
            <p:ph type="sldNum" sz="quarter" idx="12"/>
          </p:nvPr>
        </p:nvSpPr>
        <p:spPr/>
        <p:txBody>
          <a:bodyPr/>
          <a:lstStyle>
            <a:lvl1pPr>
              <a:defRPr/>
            </a:lvl1pPr>
          </a:lstStyle>
          <a:p>
            <a:pPr>
              <a:defRPr/>
            </a:pPr>
            <a:fld id="{03B86312-A1C0-C241-BF56-8EBAF53DA429}"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2580616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7" descr="overlayVertical.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239000" y="838200"/>
            <a:ext cx="1676400" cy="5053013"/>
          </a:xfrm>
        </p:spPr>
        <p:txBody>
          <a:bodyPr vert="eaVert"/>
          <a:lstStyle>
            <a:lvl1pPr>
              <a:defRPr sz="36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9462" y="838200"/>
            <a:ext cx="6019800" cy="505301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E855428-BFFD-0E48-A0A7-A993647AA4E1}"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7" name="Slide Number Placeholder 5"/>
          <p:cNvSpPr>
            <a:spLocks noGrp="1"/>
          </p:cNvSpPr>
          <p:nvPr>
            <p:ph type="sldNum" sz="quarter" idx="12"/>
          </p:nvPr>
        </p:nvSpPr>
        <p:spPr/>
        <p:txBody>
          <a:bodyPr/>
          <a:lstStyle>
            <a:lvl1pPr>
              <a:defRPr/>
            </a:lvl1pPr>
          </a:lstStyle>
          <a:p>
            <a:pPr>
              <a:defRPr/>
            </a:pPr>
            <a:fld id="{AB76A7FB-4F08-514F-A769-813EA43CAF50}"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1422085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ustom Layout">
    <p:bg>
      <p:bgPr>
        <a:solidFill>
          <a:schemeClr val="accent3">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465282342"/>
      </p:ext>
    </p:extLst>
  </p:cSld>
  <p:clrMapOvr>
    <a:masterClrMapping/>
  </p:clrMapOvr>
  <p:transition advClick="0" advTm="1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5F3C945-A733-6D4C-B25B-512781C5224C}"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6" name="Slide Number Placeholder 5"/>
          <p:cNvSpPr>
            <a:spLocks noGrp="1"/>
          </p:cNvSpPr>
          <p:nvPr>
            <p:ph type="sldNum" sz="quarter" idx="12"/>
          </p:nvPr>
        </p:nvSpPr>
        <p:spPr/>
        <p:txBody>
          <a:bodyPr/>
          <a:lstStyle>
            <a:lvl1pPr>
              <a:defRPr/>
            </a:lvl1pPr>
          </a:lstStyle>
          <a:p>
            <a:pPr>
              <a:defRPr/>
            </a:pPr>
            <a:fld id="{B8AB7589-012B-8C4E-88C9-B9462213F76A}"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11625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Title Slide with Picture">
    <p:spTree>
      <p:nvGrpSpPr>
        <p:cNvPr id="1" name=""/>
        <p:cNvGrpSpPr/>
        <p:nvPr/>
      </p:nvGrpSpPr>
      <p:grpSpPr>
        <a:xfrm>
          <a:off x="0" y="0"/>
          <a:ext cx="0" cy="0"/>
          <a:chOff x="0" y="0"/>
          <a:chExt cx="0" cy="0"/>
        </a:xfrm>
      </p:grpSpPr>
      <p:pic>
        <p:nvPicPr>
          <p:cNvPr id="5" name="Picture 7" descr="overlayTex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81812" y="3254188"/>
            <a:ext cx="7580376" cy="1685365"/>
          </a:xfrm>
        </p:spPr>
        <p:txBody>
          <a:bodyPr anchor="b" anchorCtr="0"/>
          <a:lstStyle>
            <a:lvl1pPr algn="ctr" defTabSz="914400" rtl="0" eaLnBrk="1" latinLnBrk="0" hangingPunct="1">
              <a:lnSpc>
                <a:spcPct val="95000"/>
              </a:lnSpc>
              <a:spcBef>
                <a:spcPct val="0"/>
              </a:spcBef>
              <a:buNone/>
              <a:defRPr lang="en-US" sz="5400" b="1" kern="1200">
                <a:solidFill>
                  <a:schemeClr val="bg1"/>
                </a:solidFill>
                <a:effectLst>
                  <a:outerShdw blurRad="101600" dist="12700" dir="3600000" algn="tl" rotWithShape="0">
                    <a:prstClr val="black">
                      <a:alpha val="30000"/>
                    </a:prstClr>
                  </a:outerShdw>
                </a:effectLst>
                <a:latin typeface="+mj-lt"/>
                <a:ea typeface="+mj-ea"/>
                <a:cs typeface="+mj-cs"/>
              </a:defRPr>
            </a:lvl1pPr>
          </a:lstStyle>
          <a:p>
            <a:r>
              <a:rPr lang="en-US" smtClean="0"/>
              <a:t>Click to edit Master title style</a:t>
            </a:r>
            <a:endParaRPr lang="en-US" dirty="0"/>
          </a:p>
        </p:txBody>
      </p:sp>
      <p:sp>
        <p:nvSpPr>
          <p:cNvPr id="3" name="Picture Placeholder 2"/>
          <p:cNvSpPr>
            <a:spLocks noGrp="1"/>
          </p:cNvSpPr>
          <p:nvPr>
            <p:ph type="pic" idx="1"/>
          </p:nvPr>
        </p:nvSpPr>
        <p:spPr>
          <a:xfrm>
            <a:off x="2514600" y="457200"/>
            <a:ext cx="4114800" cy="2743200"/>
          </a:xfrm>
          <a:prstGeom prst="roundRect">
            <a:avLst>
              <a:gd name="adj" fmla="val 10888"/>
            </a:avLst>
          </a:prstGeom>
          <a:solidFill>
            <a:schemeClr val="bg1">
              <a:lumMod val="75000"/>
            </a:schemeClr>
          </a:solidFill>
          <a:effectLst>
            <a:reflection blurRad="6350" stA="20000" endA="300" endPos="38500" dist="50800" dir="5400000" sy="-100000" algn="bl" rotWithShape="0"/>
          </a:effectLst>
        </p:spPr>
        <p:txBody>
          <a:bodyPr/>
          <a:lstStyle>
            <a:lvl1pPr marL="0" indent="0">
              <a:buNone/>
              <a:defRPr sz="20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781812" y="4953000"/>
            <a:ext cx="7580376" cy="914400"/>
          </a:xfrm>
        </p:spPr>
        <p:txBody>
          <a:bodyPr/>
          <a:lstStyle>
            <a:lvl1pPr marL="0" indent="0" algn="ctr">
              <a:spcBef>
                <a:spcPts val="3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B73375C2-401D-0D45-992C-CE5483C6362D}"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7" name="Footer Placeholder 5"/>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8" name="Slide Number Placeholder 6"/>
          <p:cNvSpPr>
            <a:spLocks noGrp="1"/>
          </p:cNvSpPr>
          <p:nvPr>
            <p:ph type="sldNum" sz="quarter" idx="12"/>
          </p:nvPr>
        </p:nvSpPr>
        <p:spPr/>
        <p:txBody>
          <a:bodyPr/>
          <a:lstStyle>
            <a:lvl1pPr>
              <a:defRPr/>
            </a:lvl1pPr>
          </a:lstStyle>
          <a:p>
            <a:pPr>
              <a:defRPr/>
            </a:pPr>
            <a:fld id="{696A922E-B9B9-9740-8E96-C871611C5AA3}"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261502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7" descr="overlayBlan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06450" y="1627188"/>
            <a:ext cx="7580376" cy="1682496"/>
          </a:xfrm>
        </p:spPr>
        <p:txBody>
          <a:bodyPr anchor="b" anchorCtr="0"/>
          <a:lstStyle>
            <a:lvl1pPr algn="ctr" defTabSz="914400" rtl="0" eaLnBrk="1" latinLnBrk="0" hangingPunct="1">
              <a:lnSpc>
                <a:spcPct val="95000"/>
              </a:lnSpc>
              <a:spcBef>
                <a:spcPct val="0"/>
              </a:spcBef>
              <a:buNone/>
              <a:defRPr lang="en-US" sz="4400" b="1" kern="1200" dirty="0">
                <a:solidFill>
                  <a:schemeClr val="bg1"/>
                </a:solidFill>
                <a:effectLst>
                  <a:outerShdw blurRad="101600" dist="12700" dir="3600000" algn="tl" rotWithShape="0">
                    <a:prstClr val="black">
                      <a:alpha val="30000"/>
                    </a:prstClr>
                  </a:outerShdw>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806450" y="3309411"/>
            <a:ext cx="7580376" cy="1755648"/>
          </a:xfrm>
        </p:spPr>
        <p:txBody>
          <a:bodyPr/>
          <a:lstStyle>
            <a:lvl1pPr marL="0" indent="0" algn="ctr" defTabSz="914400" rtl="0" eaLnBrk="1" latinLnBrk="0" hangingPunct="1">
              <a:lnSpc>
                <a:spcPct val="110000"/>
              </a:lnSpc>
              <a:spcBef>
                <a:spcPts val="600"/>
              </a:spcBef>
              <a:spcAft>
                <a:spcPts val="0"/>
              </a:spcAft>
              <a:buSzPct val="90000"/>
              <a:buFont typeface="Wingdings" pitchFamily="2" charset="2"/>
              <a:buNone/>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A67F6C5-93AF-CA42-A80C-26EDF3C4FC33}"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7" name="Slide Number Placeholder 5"/>
          <p:cNvSpPr>
            <a:spLocks noGrp="1"/>
          </p:cNvSpPr>
          <p:nvPr>
            <p:ph type="sldNum" sz="quarter" idx="12"/>
          </p:nvPr>
        </p:nvSpPr>
        <p:spPr/>
        <p:txBody>
          <a:bodyPr/>
          <a:lstStyle>
            <a:lvl1pPr>
              <a:defRPr/>
            </a:lvl1pPr>
          </a:lstStyle>
          <a:p>
            <a:pPr>
              <a:defRPr/>
            </a:pPr>
            <a:fld id="{6430ABC6-97E9-C74B-A642-FF32D9AF170D}"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229611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66788" y="1600200"/>
            <a:ext cx="3529584" cy="4288536"/>
          </a:xfrm>
        </p:spPr>
        <p:txBody>
          <a:bodyPr/>
          <a:lstStyle>
            <a:lvl1pPr marL="231775" indent="-231775">
              <a:defRPr sz="1800"/>
            </a:lvl1pPr>
            <a:lvl2pPr marL="457200" indent="-231775">
              <a:defRPr sz="1800"/>
            </a:lvl2pPr>
            <a:lvl3pPr marL="688975" indent="-231775">
              <a:defRPr sz="1800"/>
            </a:lvl3pPr>
            <a:lvl4pPr marL="914400" indent="-231775">
              <a:defRPr sz="1800"/>
            </a:lvl4pPr>
            <a:lvl5pPr marL="1146175" indent="-231775">
              <a:defRPr sz="1800"/>
            </a:lvl5pPr>
            <a:lvl6pPr marL="1371600" indent="-231775">
              <a:defRPr sz="1800"/>
            </a:lvl6pPr>
            <a:lvl7pPr marL="1603375" indent="-231775">
              <a:defRPr sz="1800"/>
            </a:lvl7pPr>
            <a:lvl8pPr marL="1828800" indent="-231775">
              <a:defRPr sz="1800"/>
            </a:lvl8pPr>
            <a:lvl9pPr marL="2060575" indent="-231775">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p:nvPr>
        </p:nvSpPr>
        <p:spPr>
          <a:xfrm>
            <a:off x="4648200" y="1600200"/>
            <a:ext cx="3529584" cy="4288536"/>
          </a:xfrm>
        </p:spPr>
        <p:txBody>
          <a:bodyPr/>
          <a:lstStyle>
            <a:lvl1pPr marL="231775" indent="-231775">
              <a:defRPr sz="1800"/>
            </a:lvl1pPr>
            <a:lvl2pPr marL="457200" indent="-231775">
              <a:defRPr sz="1800"/>
            </a:lvl2pPr>
            <a:lvl3pPr marL="688975" indent="-231775">
              <a:defRPr sz="1800"/>
            </a:lvl3pPr>
            <a:lvl4pPr marL="914400" indent="-231775">
              <a:defRPr sz="1800"/>
            </a:lvl4pPr>
            <a:lvl5pPr marL="1146175" indent="-231775">
              <a:defRPr sz="1800"/>
            </a:lvl5pPr>
            <a:lvl6pPr marL="1371600" indent="-231775">
              <a:defRPr sz="1800"/>
            </a:lvl6pPr>
            <a:lvl7pPr marL="1603375" indent="-231775">
              <a:defRPr sz="1800"/>
            </a:lvl7pPr>
            <a:lvl8pPr marL="1828800" indent="-231775">
              <a:defRPr sz="1800"/>
            </a:lvl8pPr>
            <a:lvl9pPr marL="2060575" indent="-231775">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EDCB530-549E-FF42-8A71-CE8FF4E49CA1}"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7" name="Slide Number Placeholder 5"/>
          <p:cNvSpPr>
            <a:spLocks noGrp="1"/>
          </p:cNvSpPr>
          <p:nvPr>
            <p:ph type="sldNum" sz="quarter" idx="12"/>
          </p:nvPr>
        </p:nvSpPr>
        <p:spPr/>
        <p:txBody>
          <a:bodyPr/>
          <a:lstStyle>
            <a:lvl1pPr>
              <a:defRPr/>
            </a:lvl1pPr>
          </a:lstStyle>
          <a:p>
            <a:pPr>
              <a:defRPr/>
            </a:pPr>
            <a:fld id="{8F44F374-492D-F64F-850B-59A5E75F25BA}"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1763944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66216" y="1272988"/>
            <a:ext cx="3529584" cy="879475"/>
          </a:xfrm>
        </p:spPr>
        <p:txBody>
          <a:bodyPr anchor="b" anchorCtr="0">
            <a:noAutofit/>
          </a:bodyPr>
          <a:lstStyle>
            <a:lvl1pPr marL="0" indent="0" algn="ctr">
              <a:spcBef>
                <a:spcPts val="0"/>
              </a:spcBef>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66216" y="2174875"/>
            <a:ext cx="3529584" cy="3716338"/>
          </a:xfrm>
        </p:spPr>
        <p:txBody>
          <a:bodyPr/>
          <a:lstStyle>
            <a:lvl1pPr marL="231775" indent="-231775">
              <a:defRPr sz="1800"/>
            </a:lvl1pPr>
            <a:lvl2pPr marL="457200" indent="-231775">
              <a:defRPr sz="1800"/>
            </a:lvl2pPr>
            <a:lvl3pPr marL="688975" indent="-231775">
              <a:defRPr sz="1800"/>
            </a:lvl3pPr>
            <a:lvl4pPr marL="914400" indent="-231775">
              <a:defRPr sz="1800"/>
            </a:lvl4pPr>
            <a:lvl5pPr marL="1146175" indent="-231775">
              <a:defRPr sz="1800"/>
            </a:lvl5pPr>
            <a:lvl6pPr marL="1371600" indent="-231775">
              <a:tabLst/>
              <a:defRPr sz="1800"/>
            </a:lvl6pPr>
            <a:lvl7pPr marL="1603375" indent="-231775">
              <a:tabLst/>
              <a:defRPr sz="1800"/>
            </a:lvl7pPr>
            <a:lvl8pPr marL="1828800" indent="-231775">
              <a:tabLst/>
              <a:defRPr sz="1800"/>
            </a:lvl8pPr>
            <a:lvl9pPr marL="2060575" indent="-231775">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272988"/>
            <a:ext cx="3529584" cy="879475"/>
          </a:xfrm>
        </p:spPr>
        <p:txBody>
          <a:bodyPr anchor="b" anchorCtr="0">
            <a:noAutofit/>
          </a:bodyPr>
          <a:lstStyle>
            <a:lvl1pPr marL="0" indent="0" algn="ctr">
              <a:spcBef>
                <a:spcPts val="0"/>
              </a:spcBef>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3529584" cy="3716338"/>
          </a:xfrm>
        </p:spPr>
        <p:txBody>
          <a:bodyPr>
            <a:noAutofit/>
          </a:bodyPr>
          <a:lstStyle>
            <a:lvl1pPr marL="231775"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2pPr>
            <a:lvl3pPr marL="688975"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3pPr>
            <a:lvl4pPr marL="914400"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4pPr>
            <a:lvl5pPr marL="1146175"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5pPr>
            <a:lvl6pPr marL="1371600"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6pPr>
            <a:lvl7pPr marL="1603375"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7pPr>
            <a:lvl8pPr marL="1828800"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8pPr>
            <a:lvl9pPr marL="2060575" indent="-231775" algn="l" defTabSz="914400" rtl="0" eaLnBrk="1" latinLnBrk="0" hangingPunct="1">
              <a:buSzPct val="90000"/>
              <a:buFont typeface="Wingdings" pitchFamily="2" charset="2"/>
              <a:defRPr lang="en-US" sz="1800" kern="1200" dirty="0">
                <a:solidFill>
                  <a:schemeClr val="bg1"/>
                </a:solidFill>
                <a:effectLst>
                  <a:outerShdw blurRad="101600" dist="12700" dir="3600000" algn="tl" rotWithShape="0">
                    <a:prstClr val="black">
                      <a:alpha val="30000"/>
                    </a:prstClr>
                  </a:outerShdw>
                </a:effectLst>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7AD175D-C8CB-C447-8199-BAE8DEB5DE3C}"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9" name="Slide Number Placeholder 5"/>
          <p:cNvSpPr>
            <a:spLocks noGrp="1"/>
          </p:cNvSpPr>
          <p:nvPr>
            <p:ph type="sldNum" sz="quarter" idx="12"/>
          </p:nvPr>
        </p:nvSpPr>
        <p:spPr/>
        <p:txBody>
          <a:bodyPr/>
          <a:lstStyle>
            <a:lvl1pPr>
              <a:defRPr/>
            </a:lvl1pPr>
          </a:lstStyle>
          <a:p>
            <a:pPr>
              <a:defRPr/>
            </a:pPr>
            <a:fld id="{3EC6A6AD-5B7A-494F-986A-B250B11E4D2E}"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264367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A048907-DA53-1943-9DB4-02E1D2E14733}"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5" name="Slide Number Placeholder 5"/>
          <p:cNvSpPr>
            <a:spLocks noGrp="1"/>
          </p:cNvSpPr>
          <p:nvPr>
            <p:ph type="sldNum" sz="quarter" idx="12"/>
          </p:nvPr>
        </p:nvSpPr>
        <p:spPr/>
        <p:txBody>
          <a:bodyPr/>
          <a:lstStyle>
            <a:lvl1pPr>
              <a:defRPr/>
            </a:lvl1pPr>
          </a:lstStyle>
          <a:p>
            <a:pPr>
              <a:defRPr/>
            </a:pPr>
            <a:fld id="{B3195310-8463-DB4C-A0E4-38832EAAB8A5}"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678052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7" descr="overlayBlan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fld id="{BBF171E8-ECC4-B341-8940-147D29A418CF}"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5" name="Slide Number Placeholder 3"/>
          <p:cNvSpPr>
            <a:spLocks noGrp="1"/>
          </p:cNvSpPr>
          <p:nvPr>
            <p:ph type="sldNum" sz="quarter" idx="12"/>
          </p:nvPr>
        </p:nvSpPr>
        <p:spPr/>
        <p:txBody>
          <a:bodyPr/>
          <a:lstStyle>
            <a:lvl1pPr>
              <a:defRPr/>
            </a:lvl1pPr>
          </a:lstStyle>
          <a:p>
            <a:pPr>
              <a:defRPr/>
            </a:pPr>
            <a:fld id="{5EF43023-D343-924E-9721-0A9DDE1F5192}"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3337419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7" descr="overlayBlan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6787" y="838200"/>
            <a:ext cx="3474720" cy="1619250"/>
          </a:xfrm>
        </p:spPr>
        <p:txBody>
          <a:bodyPr anchor="b"/>
          <a:lstStyle>
            <a:lvl1pPr algn="ctr" defTabSz="914400" rtl="0" eaLnBrk="1" latinLnBrk="0" hangingPunct="1">
              <a:lnSpc>
                <a:spcPct val="95000"/>
              </a:lnSpc>
              <a:spcBef>
                <a:spcPct val="0"/>
              </a:spcBef>
              <a:buNone/>
              <a:defRPr lang="en-US" sz="3000" b="1" kern="1200" dirty="0" smtClean="0">
                <a:solidFill>
                  <a:schemeClr val="bg1"/>
                </a:solidFill>
                <a:effectLst>
                  <a:outerShdw blurRad="101600" dist="12700" dir="3600000" algn="tl" rotWithShape="0">
                    <a:prstClr val="black">
                      <a:alpha val="30000"/>
                    </a:prstClr>
                  </a:outerShdw>
                </a:effectLst>
                <a:latin typeface="+mj-lt"/>
                <a:ea typeface="+mj-ea"/>
                <a:cs typeface="+mj-cs"/>
              </a:defRPr>
            </a:lvl1pPr>
          </a:lstStyle>
          <a:p>
            <a:r>
              <a:rPr lang="en-US" smtClean="0"/>
              <a:t>Click to edit Master title style</a:t>
            </a:r>
            <a:endParaRPr lang="en-US" dirty="0"/>
          </a:p>
        </p:txBody>
      </p:sp>
      <p:sp>
        <p:nvSpPr>
          <p:cNvPr id="3" name="Content Placeholder 2"/>
          <p:cNvSpPr>
            <a:spLocks noGrp="1"/>
          </p:cNvSpPr>
          <p:nvPr>
            <p:ph idx="1"/>
          </p:nvPr>
        </p:nvSpPr>
        <p:spPr>
          <a:xfrm>
            <a:off x="4727892" y="838200"/>
            <a:ext cx="3474720" cy="4572000"/>
          </a:xfrm>
        </p:spPr>
        <p:txBody>
          <a:bodyPr/>
          <a:lstStyle>
            <a:lvl1pPr marL="282575" indent="-282575">
              <a:defRPr sz="2400"/>
            </a:lvl1pPr>
            <a:lvl2pPr marL="573088" indent="-282575">
              <a:defRPr sz="2200"/>
            </a:lvl2pPr>
            <a:lvl3pPr marL="855663" indent="-282575">
              <a:defRPr sz="2000"/>
            </a:lvl3pPr>
            <a:lvl4pPr marL="1146175" indent="-282575">
              <a:defRPr sz="1800"/>
            </a:lvl4pPr>
            <a:lvl5pPr marL="1430338" indent="-282575">
              <a:defRPr sz="1800"/>
            </a:lvl5pPr>
            <a:lvl6pPr marL="1712913" indent="-282575">
              <a:defRPr sz="1800"/>
            </a:lvl6pPr>
            <a:lvl7pPr marL="2003425" indent="-282575">
              <a:defRPr sz="1800"/>
            </a:lvl7pPr>
            <a:lvl8pPr marL="2286000" indent="-282575">
              <a:defRPr sz="1800"/>
            </a:lvl8pPr>
            <a:lvl9pPr marL="2568575" indent="-282575">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66787" y="2474258"/>
            <a:ext cx="3474720" cy="2743200"/>
          </a:xfrm>
        </p:spPr>
        <p:txBody>
          <a:bodyPr/>
          <a:lstStyle>
            <a:lvl1pPr marL="0" indent="0" algn="ctr">
              <a:lnSpc>
                <a:spcPct val="110000"/>
              </a:lnSpc>
              <a:spcBef>
                <a:spcPts val="600"/>
              </a:spcBef>
              <a:buNone/>
              <a:defRPr lang="en-US" sz="1800" kern="120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4735E6CA-6CC0-1840-8026-1614A84F5D88}"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7" name="Footer Placeholder 5"/>
          <p:cNvSpPr>
            <a:spLocks noGrp="1"/>
          </p:cNvSpPr>
          <p:nvPr>
            <p:ph type="ftr" sz="quarter" idx="11"/>
          </p:nvPr>
        </p:nvSpPr>
        <p:spPr/>
        <p:txBody>
          <a:bodyPr/>
          <a:lstStyle>
            <a:lvl1pPr>
              <a:defRPr/>
            </a:lvl1pPr>
          </a:lstStyle>
          <a:p>
            <a:pPr>
              <a:defRPr/>
            </a:pPr>
            <a:endParaRPr lang="en-US">
              <a:solidFill>
                <a:prstClr val="white"/>
              </a:solidFill>
              <a:latin typeface="Century Gothic"/>
            </a:endParaRPr>
          </a:p>
        </p:txBody>
      </p:sp>
      <p:sp>
        <p:nvSpPr>
          <p:cNvPr id="8" name="Slide Number Placeholder 6"/>
          <p:cNvSpPr>
            <a:spLocks noGrp="1"/>
          </p:cNvSpPr>
          <p:nvPr>
            <p:ph type="sldNum" sz="quarter" idx="12"/>
          </p:nvPr>
        </p:nvSpPr>
        <p:spPr/>
        <p:txBody>
          <a:bodyPr/>
          <a:lstStyle>
            <a:lvl1pPr>
              <a:defRPr/>
            </a:lvl1pPr>
          </a:lstStyle>
          <a:p>
            <a:pPr>
              <a:defRPr/>
            </a:pPr>
            <a:fld id="{D52521A1-361C-A446-A6B2-4A4457D7C6B2}"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313578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2050" name="Picture 6" descr="overlayText.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779463" y="88900"/>
            <a:ext cx="7583487"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955675" y="1600200"/>
            <a:ext cx="7232650" cy="42910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86400" y="6172200"/>
            <a:ext cx="3200400" cy="365125"/>
          </a:xfrm>
          <a:prstGeom prst="rect">
            <a:avLst/>
          </a:prstGeom>
        </p:spPr>
        <p:txBody>
          <a:bodyPr vert="horz" lIns="91440" tIns="45720" rIns="91440" bIns="45720" rtlCol="0" anchor="ctr"/>
          <a:lstStyle>
            <a:lvl1pPr algn="r" fontAlgn="auto">
              <a:spcBef>
                <a:spcPts val="0"/>
              </a:spcBef>
              <a:spcAft>
                <a:spcPts val="0"/>
              </a:spcAft>
              <a:defRPr sz="1000" b="1">
                <a:solidFill>
                  <a:schemeClr val="bg1"/>
                </a:solidFill>
                <a:latin typeface="+mn-lt"/>
                <a:ea typeface="+mn-ea"/>
                <a:cs typeface="+mn-cs"/>
              </a:defRPr>
            </a:lvl1pPr>
          </a:lstStyle>
          <a:p>
            <a:pPr>
              <a:defRPr/>
            </a:pPr>
            <a:fld id="{02033D32-D32D-984D-BBCE-0EDB32C365E6}" type="datetimeFigureOut">
              <a:rPr lang="en-US">
                <a:solidFill>
                  <a:prstClr val="white"/>
                </a:solidFill>
                <a:latin typeface="Century Gothic"/>
              </a:rPr>
              <a:pPr>
                <a:defRPr/>
              </a:pPr>
              <a:t>11/13/2014</a:t>
            </a:fld>
            <a:endParaRPr lang="en-US">
              <a:solidFill>
                <a:prstClr val="white"/>
              </a:solidFill>
              <a:latin typeface="Century Gothic"/>
            </a:endParaRPr>
          </a:p>
        </p:txBody>
      </p:sp>
      <p:sp>
        <p:nvSpPr>
          <p:cNvPr id="5" name="Footer Placeholder 4"/>
          <p:cNvSpPr>
            <a:spLocks noGrp="1"/>
          </p:cNvSpPr>
          <p:nvPr>
            <p:ph type="ftr" sz="quarter" idx="3"/>
          </p:nvPr>
        </p:nvSpPr>
        <p:spPr>
          <a:xfrm>
            <a:off x="457200" y="6172200"/>
            <a:ext cx="3200400" cy="365125"/>
          </a:xfrm>
          <a:prstGeom prst="rect">
            <a:avLst/>
          </a:prstGeom>
        </p:spPr>
        <p:txBody>
          <a:bodyPr vert="horz" lIns="91440" tIns="45720" rIns="91440" bIns="45720" rtlCol="0" anchor="ctr"/>
          <a:lstStyle>
            <a:lvl1pPr algn="l" fontAlgn="auto">
              <a:spcBef>
                <a:spcPts val="0"/>
              </a:spcBef>
              <a:spcAft>
                <a:spcPts val="0"/>
              </a:spcAft>
              <a:defRPr sz="1000" b="1">
                <a:solidFill>
                  <a:schemeClr val="bg1"/>
                </a:solidFill>
                <a:latin typeface="+mn-lt"/>
                <a:ea typeface="+mn-ea"/>
                <a:cs typeface="+mn-cs"/>
              </a:defRPr>
            </a:lvl1pPr>
          </a:lstStyle>
          <a:p>
            <a:pPr>
              <a:defRPr/>
            </a:pPr>
            <a:endParaRPr lang="en-US">
              <a:solidFill>
                <a:prstClr val="white"/>
              </a:solidFill>
              <a:latin typeface="Century Gothic"/>
            </a:endParaRPr>
          </a:p>
        </p:txBody>
      </p:sp>
      <p:sp>
        <p:nvSpPr>
          <p:cNvPr id="6" name="Slide Number Placeholder 5"/>
          <p:cNvSpPr>
            <a:spLocks noGrp="1"/>
          </p:cNvSpPr>
          <p:nvPr>
            <p:ph type="sldNum" sz="quarter" idx="4"/>
          </p:nvPr>
        </p:nvSpPr>
        <p:spPr>
          <a:xfrm>
            <a:off x="4305300" y="6172200"/>
            <a:ext cx="533400" cy="365125"/>
          </a:xfrm>
          <a:prstGeom prst="rect">
            <a:avLst/>
          </a:prstGeom>
        </p:spPr>
        <p:txBody>
          <a:bodyPr vert="horz" lIns="91440" tIns="45720" rIns="91440" bIns="45720" rtlCol="0" anchor="ctr"/>
          <a:lstStyle>
            <a:lvl1pPr algn="ctr" fontAlgn="auto">
              <a:spcBef>
                <a:spcPts val="0"/>
              </a:spcBef>
              <a:spcAft>
                <a:spcPts val="0"/>
              </a:spcAft>
              <a:defRPr sz="1000" b="1">
                <a:solidFill>
                  <a:schemeClr val="bg1"/>
                </a:solidFill>
                <a:latin typeface="+mn-lt"/>
                <a:ea typeface="+mn-ea"/>
                <a:cs typeface="+mn-cs"/>
              </a:defRPr>
            </a:lvl1pPr>
          </a:lstStyle>
          <a:p>
            <a:pPr>
              <a:defRPr/>
            </a:pPr>
            <a:fld id="{9178F1EF-6084-1B45-B865-4333F5F227DF}" type="slidenum">
              <a:rPr lang="en-US">
                <a:solidFill>
                  <a:prstClr val="white"/>
                </a:solidFill>
                <a:latin typeface="Century Gothic"/>
              </a:rPr>
              <a:pPr>
                <a:defRPr/>
              </a:pPr>
              <a:t>‹#›</a:t>
            </a:fld>
            <a:endParaRPr lang="en-US">
              <a:solidFill>
                <a:prstClr val="white"/>
              </a:solidFill>
              <a:latin typeface="Century Gothic"/>
            </a:endParaRPr>
          </a:p>
        </p:txBody>
      </p:sp>
    </p:spTree>
    <p:extLst>
      <p:ext uri="{BB962C8B-B14F-4D97-AF65-F5344CB8AC3E}">
        <p14:creationId xmlns:p14="http://schemas.microsoft.com/office/powerpoint/2010/main" val="414308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lnSpc>
          <a:spcPct val="95000"/>
        </a:lnSpc>
        <a:spcBef>
          <a:spcPct val="0"/>
        </a:spcBef>
        <a:spcAft>
          <a:spcPct val="0"/>
        </a:spcAft>
        <a:defRPr sz="4800" b="1" kern="1200">
          <a:solidFill>
            <a:schemeClr val="bg1"/>
          </a:solidFill>
          <a:effectLst>
            <a:outerShdw blurRad="101600" dist="12700" dir="3600000" algn="tl" rotWithShape="0">
              <a:prstClr val="black">
                <a:alpha val="30000"/>
              </a:prstClr>
            </a:outerShdw>
          </a:effectLst>
          <a:latin typeface="+mj-lt"/>
          <a:ea typeface="ＭＳ Ｐゴシック" charset="0"/>
          <a:cs typeface="ＭＳ Ｐゴシック" charset="0"/>
        </a:defRPr>
      </a:lvl1pPr>
      <a:lvl2pPr algn="ctr" rtl="0" eaLnBrk="0" fontAlgn="base" hangingPunct="0">
        <a:lnSpc>
          <a:spcPct val="95000"/>
        </a:lnSpc>
        <a:spcBef>
          <a:spcPct val="0"/>
        </a:spcBef>
        <a:spcAft>
          <a:spcPct val="0"/>
        </a:spcAft>
        <a:defRPr sz="4800" b="1">
          <a:solidFill>
            <a:schemeClr val="bg1"/>
          </a:solidFill>
          <a:latin typeface="Century Gothic" charset="0"/>
          <a:ea typeface="ＭＳ Ｐゴシック" charset="0"/>
          <a:cs typeface="ＭＳ Ｐゴシック" charset="0"/>
        </a:defRPr>
      </a:lvl2pPr>
      <a:lvl3pPr algn="ctr" rtl="0" eaLnBrk="0" fontAlgn="base" hangingPunct="0">
        <a:lnSpc>
          <a:spcPct val="95000"/>
        </a:lnSpc>
        <a:spcBef>
          <a:spcPct val="0"/>
        </a:spcBef>
        <a:spcAft>
          <a:spcPct val="0"/>
        </a:spcAft>
        <a:defRPr sz="4800" b="1">
          <a:solidFill>
            <a:schemeClr val="bg1"/>
          </a:solidFill>
          <a:latin typeface="Century Gothic" charset="0"/>
          <a:ea typeface="ＭＳ Ｐゴシック" charset="0"/>
          <a:cs typeface="ＭＳ Ｐゴシック" charset="0"/>
        </a:defRPr>
      </a:lvl3pPr>
      <a:lvl4pPr algn="ctr" rtl="0" eaLnBrk="0" fontAlgn="base" hangingPunct="0">
        <a:lnSpc>
          <a:spcPct val="95000"/>
        </a:lnSpc>
        <a:spcBef>
          <a:spcPct val="0"/>
        </a:spcBef>
        <a:spcAft>
          <a:spcPct val="0"/>
        </a:spcAft>
        <a:defRPr sz="4800" b="1">
          <a:solidFill>
            <a:schemeClr val="bg1"/>
          </a:solidFill>
          <a:latin typeface="Century Gothic" charset="0"/>
          <a:ea typeface="ＭＳ Ｐゴシック" charset="0"/>
          <a:cs typeface="ＭＳ Ｐゴシック" charset="0"/>
        </a:defRPr>
      </a:lvl4pPr>
      <a:lvl5pPr algn="ctr" rtl="0" eaLnBrk="0" fontAlgn="base" hangingPunct="0">
        <a:lnSpc>
          <a:spcPct val="95000"/>
        </a:lnSpc>
        <a:spcBef>
          <a:spcPct val="0"/>
        </a:spcBef>
        <a:spcAft>
          <a:spcPct val="0"/>
        </a:spcAft>
        <a:defRPr sz="4800" b="1">
          <a:solidFill>
            <a:schemeClr val="bg1"/>
          </a:solidFill>
          <a:latin typeface="Century Gothic" charset="0"/>
          <a:ea typeface="ＭＳ Ｐゴシック" charset="0"/>
          <a:cs typeface="ＭＳ Ｐゴシック" charset="0"/>
        </a:defRPr>
      </a:lvl5pPr>
      <a:lvl6pPr marL="457200" algn="ctr" rtl="0" fontAlgn="base">
        <a:lnSpc>
          <a:spcPct val="95000"/>
        </a:lnSpc>
        <a:spcBef>
          <a:spcPct val="0"/>
        </a:spcBef>
        <a:spcAft>
          <a:spcPct val="0"/>
        </a:spcAft>
        <a:defRPr sz="4800" b="1">
          <a:solidFill>
            <a:schemeClr val="bg1"/>
          </a:solidFill>
          <a:latin typeface="Century Gothic" charset="0"/>
          <a:ea typeface="ＭＳ Ｐゴシック" charset="0"/>
          <a:cs typeface="ＭＳ Ｐゴシック" charset="0"/>
        </a:defRPr>
      </a:lvl6pPr>
      <a:lvl7pPr marL="914400" algn="ctr" rtl="0" fontAlgn="base">
        <a:lnSpc>
          <a:spcPct val="95000"/>
        </a:lnSpc>
        <a:spcBef>
          <a:spcPct val="0"/>
        </a:spcBef>
        <a:spcAft>
          <a:spcPct val="0"/>
        </a:spcAft>
        <a:defRPr sz="4800" b="1">
          <a:solidFill>
            <a:schemeClr val="bg1"/>
          </a:solidFill>
          <a:latin typeface="Century Gothic" charset="0"/>
          <a:ea typeface="ＭＳ Ｐゴシック" charset="0"/>
          <a:cs typeface="ＭＳ Ｐゴシック" charset="0"/>
        </a:defRPr>
      </a:lvl7pPr>
      <a:lvl8pPr marL="1371600" algn="ctr" rtl="0" fontAlgn="base">
        <a:lnSpc>
          <a:spcPct val="95000"/>
        </a:lnSpc>
        <a:spcBef>
          <a:spcPct val="0"/>
        </a:spcBef>
        <a:spcAft>
          <a:spcPct val="0"/>
        </a:spcAft>
        <a:defRPr sz="4800" b="1">
          <a:solidFill>
            <a:schemeClr val="bg1"/>
          </a:solidFill>
          <a:latin typeface="Century Gothic" charset="0"/>
          <a:ea typeface="ＭＳ Ｐゴシック" charset="0"/>
          <a:cs typeface="ＭＳ Ｐゴシック" charset="0"/>
        </a:defRPr>
      </a:lvl8pPr>
      <a:lvl9pPr marL="1828800" algn="ctr" rtl="0" fontAlgn="base">
        <a:lnSpc>
          <a:spcPct val="95000"/>
        </a:lnSpc>
        <a:spcBef>
          <a:spcPct val="0"/>
        </a:spcBef>
        <a:spcAft>
          <a:spcPct val="0"/>
        </a:spcAft>
        <a:defRPr sz="4800" b="1">
          <a:solidFill>
            <a:schemeClr val="bg1"/>
          </a:solidFill>
          <a:latin typeface="Century Gothic" charset="0"/>
          <a:ea typeface="ＭＳ Ｐゴシック" charset="0"/>
          <a:cs typeface="ＭＳ Ｐゴシック" charset="0"/>
        </a:defRPr>
      </a:lvl9pPr>
    </p:titleStyle>
    <p:bodyStyle>
      <a:lvl1pPr marL="457200" indent="-457200" algn="l" rtl="0" eaLnBrk="0" fontAlgn="base" hangingPunct="0">
        <a:spcBef>
          <a:spcPts val="2000"/>
        </a:spcBef>
        <a:spcAft>
          <a:spcPct val="0"/>
        </a:spcAft>
        <a:buSzPct val="90000"/>
        <a:buFont typeface="Wingdings" charset="0"/>
        <a:buChar char=""/>
        <a:defRPr sz="2400" kern="1200">
          <a:solidFill>
            <a:schemeClr val="bg1"/>
          </a:solidFill>
          <a:effectLst>
            <a:outerShdw blurRad="101600" dist="12700" dir="3600000" algn="tl" rotWithShape="0">
              <a:prstClr val="black">
                <a:alpha val="30000"/>
              </a:prstClr>
            </a:outerShdw>
          </a:effectLst>
          <a:latin typeface="+mn-lt"/>
          <a:ea typeface="ＭＳ Ｐゴシック" charset="0"/>
          <a:cs typeface="ＭＳ Ｐゴシック" charset="0"/>
        </a:defRPr>
      </a:lvl1pPr>
      <a:lvl2pPr marL="914400" indent="-457200" algn="l" rtl="0" eaLnBrk="0" fontAlgn="base" hangingPunct="0">
        <a:spcBef>
          <a:spcPts val="1000"/>
        </a:spcBef>
        <a:spcAft>
          <a:spcPct val="0"/>
        </a:spcAft>
        <a:buSzPct val="90000"/>
        <a:buFont typeface="Wingdings" charset="0"/>
        <a:buChar char=""/>
        <a:defRPr sz="2200" kern="1200">
          <a:solidFill>
            <a:schemeClr val="bg1"/>
          </a:solidFill>
          <a:effectLst>
            <a:outerShdw blurRad="101600" dist="12700" dir="3600000" algn="tl" rotWithShape="0">
              <a:prstClr val="black">
                <a:alpha val="30000"/>
              </a:prstClr>
            </a:outerShdw>
          </a:effectLst>
          <a:latin typeface="+mn-lt"/>
          <a:ea typeface="ＭＳ Ｐゴシック" charset="0"/>
          <a:cs typeface="+mn-cs"/>
        </a:defRPr>
      </a:lvl2pPr>
      <a:lvl3pPr marL="1371600" indent="-457200" algn="l" rtl="0" eaLnBrk="0" fontAlgn="base" hangingPunct="0">
        <a:spcBef>
          <a:spcPts val="1000"/>
        </a:spcBef>
        <a:spcAft>
          <a:spcPct val="0"/>
        </a:spcAft>
        <a:buSzPct val="90000"/>
        <a:buFont typeface="Wingdings" charset="0"/>
        <a:buChar char=""/>
        <a:defRPr sz="2000" kern="1200">
          <a:solidFill>
            <a:schemeClr val="bg1"/>
          </a:solidFill>
          <a:effectLst>
            <a:outerShdw blurRad="101600" dist="12700" dir="3600000" algn="tl" rotWithShape="0">
              <a:prstClr val="black">
                <a:alpha val="30000"/>
              </a:prstClr>
            </a:outerShdw>
          </a:effectLst>
          <a:latin typeface="+mn-lt"/>
          <a:ea typeface="ＭＳ Ｐゴシック" charset="0"/>
          <a:cs typeface="+mn-cs"/>
        </a:defRPr>
      </a:lvl3pPr>
      <a:lvl4pPr marL="1828800" indent="-457200" algn="l" rtl="0" eaLnBrk="0" fontAlgn="base" hangingPunct="0">
        <a:spcBef>
          <a:spcPts val="1000"/>
        </a:spcBef>
        <a:spcAft>
          <a:spcPct val="0"/>
        </a:spcAft>
        <a:buSzPct val="90000"/>
        <a:buFont typeface="Wingdings" charset="0"/>
        <a:buChar char=""/>
        <a:defRPr kern="1200">
          <a:solidFill>
            <a:schemeClr val="bg1"/>
          </a:solidFill>
          <a:effectLst>
            <a:outerShdw blurRad="101600" dist="12700" dir="3600000" algn="tl" rotWithShape="0">
              <a:prstClr val="black">
                <a:alpha val="30000"/>
              </a:prstClr>
            </a:outerShdw>
          </a:effectLst>
          <a:latin typeface="+mn-lt"/>
          <a:ea typeface="ＭＳ Ｐゴシック" charset="0"/>
          <a:cs typeface="+mn-cs"/>
        </a:defRPr>
      </a:lvl4pPr>
      <a:lvl5pPr marL="2286000" indent="-457200" algn="l" rtl="0" eaLnBrk="0" fontAlgn="base" hangingPunct="0">
        <a:spcBef>
          <a:spcPts val="1000"/>
        </a:spcBef>
        <a:spcAft>
          <a:spcPct val="0"/>
        </a:spcAft>
        <a:buSzPct val="90000"/>
        <a:buFont typeface="Wingdings" charset="0"/>
        <a:buChar char=""/>
        <a:defRPr kern="1200">
          <a:solidFill>
            <a:schemeClr val="bg1"/>
          </a:solidFill>
          <a:effectLst>
            <a:outerShdw blurRad="101600" dist="12700" dir="3600000" algn="tl" rotWithShape="0">
              <a:prstClr val="black">
                <a:alpha val="30000"/>
              </a:prstClr>
            </a:outerShdw>
          </a:effectLst>
          <a:latin typeface="+mn-lt"/>
          <a:ea typeface="ＭＳ Ｐゴシック" charset="0"/>
          <a:cs typeface="+mn-cs"/>
        </a:defRPr>
      </a:lvl5pPr>
      <a:lvl6pPr marL="2743200" indent="-457200" algn="l" defTabSz="914400" rtl="0" eaLnBrk="1" latinLnBrk="0" hangingPunct="1">
        <a:spcBef>
          <a:spcPts val="1000"/>
        </a:spcBef>
        <a:buSzPct val="90000"/>
        <a:buFont typeface="Wingdings" pitchFamily="2" charset="2"/>
        <a:buChar char="{"/>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6pPr>
      <a:lvl7pPr marL="3200400" indent="-457200" algn="l" defTabSz="914400" rtl="0" eaLnBrk="1" latinLnBrk="0" hangingPunct="1">
        <a:spcBef>
          <a:spcPts val="1000"/>
        </a:spcBef>
        <a:buSzPct val="90000"/>
        <a:buFont typeface="Wingdings" pitchFamily="2" charset="2"/>
        <a:buChar char="|"/>
        <a:defRPr lang="en-US" sz="1800" kern="1200" baseline="0" dirty="0" smtClean="0">
          <a:solidFill>
            <a:schemeClr val="bg1"/>
          </a:solidFill>
          <a:effectLst>
            <a:outerShdw blurRad="101600" dist="12700" dir="3600000" algn="tl" rotWithShape="0">
              <a:prstClr val="black">
                <a:alpha val="30000"/>
              </a:prstClr>
            </a:outerShdw>
          </a:effectLst>
          <a:latin typeface="+mn-lt"/>
          <a:ea typeface="+mn-ea"/>
          <a:cs typeface="+mn-cs"/>
        </a:defRPr>
      </a:lvl7pPr>
      <a:lvl8pPr marL="3657600" indent="-457200" algn="l" defTabSz="914400" rtl="0" eaLnBrk="1" latinLnBrk="0" hangingPunct="1">
        <a:spcBef>
          <a:spcPts val="1000"/>
        </a:spcBef>
        <a:buSzPct val="90000"/>
        <a:buFont typeface="Wingdings" pitchFamily="2" charset="2"/>
        <a:buChar char="{"/>
        <a:defRPr lang="en-US" sz="1800" kern="1200" baseline="0" dirty="0" smtClean="0">
          <a:solidFill>
            <a:schemeClr val="bg1"/>
          </a:solidFill>
          <a:effectLst>
            <a:outerShdw blurRad="101600" dist="12700" dir="3600000" algn="tl" rotWithShape="0">
              <a:prstClr val="black">
                <a:alpha val="30000"/>
              </a:prstClr>
            </a:outerShdw>
          </a:effectLst>
          <a:latin typeface="+mn-lt"/>
          <a:ea typeface="+mn-ea"/>
          <a:cs typeface="+mn-cs"/>
        </a:defRPr>
      </a:lvl8pPr>
      <a:lvl9pPr marL="4114800" indent="-457200" algn="l" defTabSz="914400" rtl="0" eaLnBrk="1" latinLnBrk="0" hangingPunct="1">
        <a:spcBef>
          <a:spcPts val="1000"/>
        </a:spcBef>
        <a:buSzPct val="90000"/>
        <a:buFont typeface="Wingdings" pitchFamily="2" charset="2"/>
        <a:buChar char="|"/>
        <a:defRPr lang="en-US" sz="1800" kern="1200" dirty="0">
          <a:solidFill>
            <a:schemeClr val="bg1"/>
          </a:solidFill>
          <a:effectLst>
            <a:outerShdw blurRad="101600" dist="12700" dir="3600000" algn="tl" rotWithShape="0">
              <a:prstClr val="black">
                <a:alpha val="30000"/>
              </a:prst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Ahhj3wxxkd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readingrockets.org/article/2342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summerlearning.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Engaging Families in the Summer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6001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450" y="1627188"/>
            <a:ext cx="7580376" cy="2792412"/>
          </a:xfrm>
        </p:spPr>
        <p:txBody>
          <a:bodyPr/>
          <a:lstStyle/>
          <a:p>
            <a:r>
              <a:rPr lang="en-US" dirty="0" smtClean="0">
                <a:solidFill>
                  <a:srgbClr val="0000FF"/>
                </a:solidFill>
              </a:rPr>
              <a:t>How does your program engage families in the summer?</a:t>
            </a:r>
            <a:endParaRPr lang="en-US" dirty="0">
              <a:solidFill>
                <a:srgbClr val="0000FF"/>
              </a:solidFill>
            </a:endParaRPr>
          </a:p>
        </p:txBody>
      </p:sp>
    </p:spTree>
    <p:extLst>
      <p:ext uri="{BB962C8B-B14F-4D97-AF65-F5344CB8AC3E}">
        <p14:creationId xmlns:p14="http://schemas.microsoft.com/office/powerpoint/2010/main" val="157987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457200" y="482600"/>
            <a:ext cx="8229600" cy="1143000"/>
          </a:xfrm>
        </p:spPr>
        <p:txBody>
          <a:bodyPr>
            <a:normAutofit fontScale="90000"/>
          </a:bodyPr>
          <a:lstStyle/>
          <a:p>
            <a:pPr eaLnBrk="1" fontAlgn="auto" hangingPunct="1">
              <a:spcAft>
                <a:spcPts val="0"/>
              </a:spcAft>
              <a:defRPr/>
            </a:pPr>
            <a:r>
              <a:rPr lang="en-US" sz="4400" dirty="0" smtClean="0">
                <a:ea typeface="+mj-ea"/>
                <a:cs typeface="+mj-cs"/>
              </a:rPr>
              <a:t>Reading Achievement for Kids from Low Income </a:t>
            </a:r>
            <a:r>
              <a:rPr lang="en-US" sz="4400" dirty="0" err="1" smtClean="0">
                <a:ea typeface="+mj-ea"/>
                <a:cs typeface="+mj-cs"/>
              </a:rPr>
              <a:t>vs</a:t>
            </a:r>
            <a:r>
              <a:rPr lang="en-US" sz="4400" dirty="0" smtClean="0">
                <a:ea typeface="+mj-ea"/>
                <a:cs typeface="+mj-cs"/>
              </a:rPr>
              <a:t> Middle Income Backgrounds</a:t>
            </a:r>
            <a:endParaRPr lang="en-US" sz="4400" dirty="0">
              <a:ea typeface="+mj-ea"/>
              <a:cs typeface="+mj-cs"/>
            </a:endParaRPr>
          </a:p>
        </p:txBody>
      </p:sp>
      <p:sp>
        <p:nvSpPr>
          <p:cNvPr id="22530" name="Rectangle 3"/>
          <p:cNvSpPr>
            <a:spLocks noGrp="1" noChangeArrowheads="1"/>
          </p:cNvSpPr>
          <p:nvPr>
            <p:ph idx="1"/>
          </p:nvPr>
        </p:nvSpPr>
        <p:spPr>
          <a:xfrm>
            <a:off x="457200" y="2387600"/>
            <a:ext cx="8305800" cy="4221163"/>
          </a:xfrm>
        </p:spPr>
        <p:txBody>
          <a:bodyPr/>
          <a:lstStyle/>
          <a:p>
            <a:pPr eaLnBrk="1" fontAlgn="auto" hangingPunct="1">
              <a:spcBef>
                <a:spcPct val="50000"/>
              </a:spcBef>
              <a:spcAft>
                <a:spcPts val="0"/>
              </a:spcAft>
              <a:buClr>
                <a:schemeClr val="hlink"/>
              </a:buClr>
              <a:buFont typeface="Wingdings" pitchFamily="2" charset="2"/>
              <a:buChar char=""/>
              <a:defRPr/>
            </a:pPr>
            <a:r>
              <a:rPr lang="en-US" sz="3500" dirty="0" smtClean="0">
                <a:latin typeface="Arial" charset="0"/>
                <a:ea typeface="+mn-ea"/>
                <a:cs typeface="+mn-cs"/>
                <a:hlinkClick r:id="rId3"/>
              </a:rPr>
              <a:t>YouTube video : Summer Slide</a:t>
            </a:r>
            <a:endParaRPr lang="en-US" sz="3500" dirty="0">
              <a:latin typeface="Arial" charset="0"/>
              <a:ea typeface="+mn-ea"/>
              <a:cs typeface="+mn-cs"/>
            </a:endParaRPr>
          </a:p>
        </p:txBody>
      </p:sp>
    </p:spTree>
    <p:extLst>
      <p:ext uri="{BB962C8B-B14F-4D97-AF65-F5344CB8AC3E}">
        <p14:creationId xmlns:p14="http://schemas.microsoft.com/office/powerpoint/2010/main" val="3986187480"/>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430756"/>
            <a:ext cx="7583487" cy="1409700"/>
          </a:xfrm>
        </p:spPr>
        <p:txBody>
          <a:bodyPr/>
          <a:lstStyle/>
          <a:p>
            <a:r>
              <a:rPr lang="en-US" dirty="0" smtClean="0"/>
              <a:t>Three things you can do to promote summer family engagement</a:t>
            </a:r>
            <a:endParaRPr lang="en-US" dirty="0"/>
          </a:p>
        </p:txBody>
      </p:sp>
      <p:sp>
        <p:nvSpPr>
          <p:cNvPr id="3" name="Content Placeholder 2"/>
          <p:cNvSpPr>
            <a:spLocks noGrp="1"/>
          </p:cNvSpPr>
          <p:nvPr>
            <p:ph idx="1"/>
          </p:nvPr>
        </p:nvSpPr>
        <p:spPr>
          <a:xfrm>
            <a:off x="955675" y="2692400"/>
            <a:ext cx="7232650" cy="3808401"/>
          </a:xfrm>
        </p:spPr>
        <p:txBody>
          <a:bodyPr>
            <a:normAutofit/>
          </a:bodyPr>
          <a:lstStyle/>
          <a:p>
            <a:pPr>
              <a:buFont typeface="+mj-lt"/>
              <a:buAutoNum type="arabicPeriod"/>
            </a:pPr>
            <a:r>
              <a:rPr lang="en-US" sz="3200" dirty="0" smtClean="0"/>
              <a:t>Communicate with families</a:t>
            </a:r>
          </a:p>
          <a:p>
            <a:pPr>
              <a:buFont typeface="+mj-lt"/>
              <a:buAutoNum type="arabicPeriod"/>
            </a:pPr>
            <a:r>
              <a:rPr lang="en-US" sz="3200" dirty="0" smtClean="0"/>
              <a:t>Invite families along</a:t>
            </a:r>
          </a:p>
          <a:p>
            <a:pPr>
              <a:buFont typeface="+mj-lt"/>
              <a:buAutoNum type="arabicPeriod"/>
            </a:pPr>
            <a:r>
              <a:rPr lang="en-US" sz="3200" dirty="0" smtClean="0"/>
              <a:t>Encourage families to read with their children</a:t>
            </a:r>
            <a:endParaRPr lang="en-US" sz="3200" dirty="0"/>
          </a:p>
        </p:txBody>
      </p:sp>
    </p:spTree>
    <p:extLst>
      <p:ext uri="{BB962C8B-B14F-4D97-AF65-F5344CB8AC3E}">
        <p14:creationId xmlns:p14="http://schemas.microsoft.com/office/powerpoint/2010/main" val="2822186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430756"/>
            <a:ext cx="7583487" cy="1409700"/>
          </a:xfrm>
        </p:spPr>
        <p:txBody>
          <a:bodyPr/>
          <a:lstStyle/>
          <a:p>
            <a:r>
              <a:rPr lang="en-US" dirty="0" smtClean="0"/>
              <a:t>Summer Learning Resources</a:t>
            </a:r>
            <a:endParaRPr lang="en-US" dirty="0"/>
          </a:p>
        </p:txBody>
      </p:sp>
      <p:sp>
        <p:nvSpPr>
          <p:cNvPr id="3" name="Content Placeholder 2"/>
          <p:cNvSpPr>
            <a:spLocks noGrp="1"/>
          </p:cNvSpPr>
          <p:nvPr>
            <p:ph idx="1"/>
          </p:nvPr>
        </p:nvSpPr>
        <p:spPr>
          <a:xfrm>
            <a:off x="955675" y="2692400"/>
            <a:ext cx="7232650" cy="3808401"/>
          </a:xfrm>
        </p:spPr>
        <p:txBody>
          <a:bodyPr>
            <a:normAutofit/>
          </a:bodyPr>
          <a:lstStyle/>
          <a:p>
            <a:pPr marL="0" indent="0">
              <a:buNone/>
            </a:pPr>
            <a:r>
              <a:rPr lang="en-US" sz="3200" dirty="0" smtClean="0">
                <a:hlinkClick r:id="rId3"/>
              </a:rPr>
              <a:t>http://www.readingrockets.org/article/23428</a:t>
            </a:r>
            <a:endParaRPr lang="en-US" sz="3200" dirty="0" smtClean="0"/>
          </a:p>
          <a:p>
            <a:pPr marL="0" indent="0">
              <a:buNone/>
            </a:pPr>
            <a:endParaRPr lang="en-US" sz="3200" dirty="0"/>
          </a:p>
          <a:p>
            <a:pPr marL="0" indent="0">
              <a:buNone/>
            </a:pPr>
            <a:r>
              <a:rPr lang="en-US" sz="3200" dirty="0" smtClean="0">
                <a:hlinkClick r:id="rId4"/>
              </a:rPr>
              <a:t>www.summerlearning.org</a:t>
            </a:r>
            <a:endParaRPr lang="en-US" sz="3200" dirty="0" smtClean="0"/>
          </a:p>
          <a:p>
            <a:pPr marL="0" indent="0">
              <a:buNone/>
            </a:pPr>
            <a:endParaRPr lang="en-US" sz="3200" dirty="0"/>
          </a:p>
        </p:txBody>
      </p:sp>
    </p:spTree>
    <p:extLst>
      <p:ext uri="{BB962C8B-B14F-4D97-AF65-F5344CB8AC3E}">
        <p14:creationId xmlns:p14="http://schemas.microsoft.com/office/powerpoint/2010/main" val="3668766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06450" y="1627188"/>
            <a:ext cx="7580376" cy="2462212"/>
          </a:xfrm>
        </p:spPr>
        <p:txBody>
          <a:bodyPr/>
          <a:lstStyle/>
          <a:p>
            <a:r>
              <a:rPr lang="en-US" dirty="0" smtClean="0">
                <a:solidFill>
                  <a:srgbClr val="0000FF"/>
                </a:solidFill>
              </a:rPr>
              <a:t>Compared to your school year program, what’s different about your summer program?</a:t>
            </a:r>
            <a:endParaRPr lang="en-US" dirty="0">
              <a:solidFill>
                <a:srgbClr val="0000FF"/>
              </a:solidFill>
            </a:endParaRPr>
          </a:p>
        </p:txBody>
      </p:sp>
    </p:spTree>
    <p:extLst>
      <p:ext uri="{BB962C8B-B14F-4D97-AF65-F5344CB8AC3E}">
        <p14:creationId xmlns:p14="http://schemas.microsoft.com/office/powerpoint/2010/main" val="444476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06450" y="1627188"/>
            <a:ext cx="7580376" cy="2462212"/>
          </a:xfrm>
        </p:spPr>
        <p:txBody>
          <a:bodyPr/>
          <a:lstStyle/>
          <a:p>
            <a:r>
              <a:rPr lang="en-US" dirty="0" smtClean="0"/>
              <a:t>Does your program meet families’ needs?</a:t>
            </a:r>
            <a:endParaRPr lang="en-US" dirty="0"/>
          </a:p>
        </p:txBody>
      </p:sp>
    </p:spTree>
    <p:extLst>
      <p:ext uri="{BB962C8B-B14F-4D97-AF65-F5344CB8AC3E}">
        <p14:creationId xmlns:p14="http://schemas.microsoft.com/office/powerpoint/2010/main" val="4107840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533400" y="1524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endParaRPr lang="en-US" sz="4000">
              <a:solidFill>
                <a:srgbClr val="51A6C2"/>
              </a:solidFill>
              <a:latin typeface="Garamond" charset="0"/>
              <a:ea typeface="ＭＳ Ｐゴシック" charset="0"/>
              <a:cs typeface="ＭＳ Ｐゴシック" charset="0"/>
            </a:endParaRPr>
          </a:p>
        </p:txBody>
      </p:sp>
      <p:sp>
        <p:nvSpPr>
          <p:cNvPr id="31747" name="Rectangle 5"/>
          <p:cNvSpPr>
            <a:spLocks noGrp="1" noChangeArrowheads="1"/>
          </p:cNvSpPr>
          <p:nvPr>
            <p:ph type="title"/>
          </p:nvPr>
        </p:nvSpPr>
        <p:spPr>
          <a:xfrm>
            <a:off x="457200" y="381000"/>
            <a:ext cx="8229600" cy="1143000"/>
          </a:xfrm>
        </p:spPr>
        <p:txBody>
          <a:bodyPr>
            <a:normAutofit fontScale="90000"/>
          </a:bodyPr>
          <a:lstStyle/>
          <a:p>
            <a:pPr eaLnBrk="1" fontAlgn="auto" hangingPunct="1">
              <a:spcAft>
                <a:spcPts val="0"/>
              </a:spcAft>
              <a:defRPr/>
            </a:pPr>
            <a:r>
              <a:rPr lang="en-US" sz="4400" dirty="0" smtClean="0">
                <a:solidFill>
                  <a:srgbClr val="3366FF"/>
                </a:solidFill>
              </a:rPr>
              <a:t>Does your program reach a maximum number of children?</a:t>
            </a:r>
            <a:endParaRPr lang="en-US" sz="4400" dirty="0">
              <a:solidFill>
                <a:srgbClr val="3366FF"/>
              </a:solidFill>
              <a:ea typeface="+mj-ea"/>
              <a:cs typeface="+mj-cs"/>
            </a:endParaRPr>
          </a:p>
        </p:txBody>
      </p:sp>
      <p:sp>
        <p:nvSpPr>
          <p:cNvPr id="18435" name="Rectangle 4"/>
          <p:cNvSpPr>
            <a:spLocks noGrp="1" noChangeArrowheads="1"/>
          </p:cNvSpPr>
          <p:nvPr>
            <p:ph sz="half" idx="1"/>
          </p:nvPr>
        </p:nvSpPr>
        <p:spPr>
          <a:xfrm>
            <a:off x="677863" y="2565400"/>
            <a:ext cx="8229600" cy="3581400"/>
          </a:xfrm>
        </p:spPr>
        <p:txBody>
          <a:bodyPr/>
          <a:lstStyle/>
          <a:p>
            <a:pPr eaLnBrk="1" fontAlgn="auto" hangingPunct="1">
              <a:spcBef>
                <a:spcPct val="50000"/>
              </a:spcBef>
              <a:spcAft>
                <a:spcPts val="0"/>
              </a:spcAft>
              <a:buClr>
                <a:schemeClr val="bg1"/>
              </a:buClr>
              <a:buFontTx/>
              <a:buNone/>
              <a:defRPr/>
            </a:pPr>
            <a:r>
              <a:rPr lang="en-US" sz="3600" b="1" dirty="0" smtClean="0"/>
              <a:t>Parents </a:t>
            </a:r>
            <a:r>
              <a:rPr lang="en-US" sz="3600" b="1" dirty="0"/>
              <a:t>consistently cite summer </a:t>
            </a:r>
            <a:r>
              <a:rPr lang="en-US" sz="3600" dirty="0"/>
              <a:t>as the most difficult time to ensure that their children have productive things to </a:t>
            </a:r>
            <a:r>
              <a:rPr lang="en-US" sz="3600" dirty="0" smtClean="0"/>
              <a:t>do.</a:t>
            </a:r>
            <a:endParaRPr lang="en-US" sz="2000" dirty="0">
              <a:latin typeface="Arial" charset="0"/>
              <a:ea typeface="+mn-ea"/>
              <a:cs typeface="+mn-cs"/>
            </a:endParaRPr>
          </a:p>
        </p:txBody>
      </p:sp>
    </p:spTree>
    <p:extLst>
      <p:ext uri="{BB962C8B-B14F-4D97-AF65-F5344CB8AC3E}">
        <p14:creationId xmlns:p14="http://schemas.microsoft.com/office/powerpoint/2010/main" val="207082090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57200" y="381000"/>
            <a:ext cx="8229600" cy="1143000"/>
          </a:xfrm>
        </p:spPr>
        <p:txBody>
          <a:bodyPr/>
          <a:lstStyle/>
          <a:p>
            <a:pPr eaLnBrk="1" fontAlgn="auto" hangingPunct="1">
              <a:spcAft>
                <a:spcPts val="0"/>
              </a:spcAft>
              <a:defRPr/>
            </a:pPr>
            <a:r>
              <a:rPr lang="en-US" sz="4000" dirty="0" smtClean="0">
                <a:solidFill>
                  <a:srgbClr val="3366FF"/>
                </a:solidFill>
                <a:latin typeface="Arial" charset="0"/>
                <a:ea typeface="+mj-ea"/>
                <a:cs typeface="+mj-cs"/>
              </a:rPr>
              <a:t>Does your program provide healthy meals and snacks?</a:t>
            </a:r>
            <a:endParaRPr lang="en-US" sz="4000" dirty="0">
              <a:solidFill>
                <a:srgbClr val="3366FF"/>
              </a:solidFill>
              <a:latin typeface="Arial" charset="0"/>
              <a:ea typeface="+mj-ea"/>
              <a:cs typeface="+mj-cs"/>
            </a:endParaRPr>
          </a:p>
        </p:txBody>
      </p:sp>
      <p:sp>
        <p:nvSpPr>
          <p:cNvPr id="29698" name="Rectangle 3"/>
          <p:cNvSpPr>
            <a:spLocks noGrp="1" noChangeArrowheads="1"/>
          </p:cNvSpPr>
          <p:nvPr>
            <p:ph idx="1"/>
          </p:nvPr>
        </p:nvSpPr>
        <p:spPr>
          <a:xfrm>
            <a:off x="457200" y="1905000"/>
            <a:ext cx="8077200" cy="4038600"/>
          </a:xfrm>
        </p:spPr>
        <p:txBody>
          <a:bodyPr/>
          <a:lstStyle/>
          <a:p>
            <a:pPr eaLnBrk="1" fontAlgn="auto" hangingPunct="1">
              <a:spcBef>
                <a:spcPct val="50000"/>
              </a:spcBef>
              <a:spcAft>
                <a:spcPts val="0"/>
              </a:spcAft>
              <a:buClr>
                <a:schemeClr val="hlink"/>
              </a:buClr>
              <a:buFont typeface="Wingdings" pitchFamily="2" charset="2"/>
              <a:buChar char=""/>
              <a:defRPr/>
            </a:pPr>
            <a:r>
              <a:rPr lang="en-US" sz="3500" b="1" dirty="0">
                <a:latin typeface="Arial" charset="0"/>
                <a:ea typeface="+mn-ea"/>
                <a:cs typeface="+mn-cs"/>
              </a:rPr>
              <a:t>1 in </a:t>
            </a:r>
            <a:r>
              <a:rPr lang="en-US" sz="3500" b="1" dirty="0" smtClean="0">
                <a:latin typeface="Arial" charset="0"/>
                <a:ea typeface="+mn-ea"/>
                <a:cs typeface="+mn-cs"/>
              </a:rPr>
              <a:t>7</a:t>
            </a:r>
            <a:r>
              <a:rPr lang="en-US" sz="3500" dirty="0" smtClean="0">
                <a:latin typeface="Arial" charset="0"/>
                <a:ea typeface="+mn-ea"/>
                <a:cs typeface="+mn-cs"/>
              </a:rPr>
              <a:t> </a:t>
            </a:r>
            <a:r>
              <a:rPr lang="en-US" sz="3500" dirty="0">
                <a:latin typeface="Arial" charset="0"/>
                <a:ea typeface="+mn-ea"/>
                <a:cs typeface="+mn-cs"/>
              </a:rPr>
              <a:t>children who qualify for federally subsidized meals receive them during the summer</a:t>
            </a:r>
            <a:r>
              <a:rPr lang="en-US" sz="3500" dirty="0" smtClean="0">
                <a:latin typeface="Arial" charset="0"/>
                <a:ea typeface="+mn-ea"/>
                <a:cs typeface="+mn-cs"/>
              </a:rPr>
              <a:t>. </a:t>
            </a:r>
            <a:endParaRPr lang="en-US" sz="3500" dirty="0">
              <a:latin typeface="Arial" charset="0"/>
              <a:ea typeface="+mn-ea"/>
              <a:cs typeface="+mn-cs"/>
            </a:endParaRPr>
          </a:p>
        </p:txBody>
      </p:sp>
    </p:spTree>
    <p:extLst>
      <p:ext uri="{BB962C8B-B14F-4D97-AF65-F5344CB8AC3E}">
        <p14:creationId xmlns:p14="http://schemas.microsoft.com/office/powerpoint/2010/main" val="134234288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ChangeArrowheads="1"/>
          </p:cNvSpPr>
          <p:nvPr/>
        </p:nvSpPr>
        <p:spPr bwMode="auto">
          <a:xfrm>
            <a:off x="533400" y="1524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endParaRPr lang="en-US" sz="4000">
              <a:solidFill>
                <a:srgbClr val="51A6C2"/>
              </a:solidFill>
              <a:latin typeface="Garamond" charset="0"/>
              <a:ea typeface="ＭＳ Ｐゴシック" charset="0"/>
              <a:cs typeface="ＭＳ Ｐゴシック" charset="0"/>
            </a:endParaRPr>
          </a:p>
        </p:txBody>
      </p:sp>
      <p:sp>
        <p:nvSpPr>
          <p:cNvPr id="31747" name="Rectangle 5"/>
          <p:cNvSpPr>
            <a:spLocks noGrp="1" noChangeArrowheads="1"/>
          </p:cNvSpPr>
          <p:nvPr>
            <p:ph type="title"/>
          </p:nvPr>
        </p:nvSpPr>
        <p:spPr>
          <a:xfrm>
            <a:off x="457200" y="381000"/>
            <a:ext cx="8229600" cy="1143000"/>
          </a:xfrm>
        </p:spPr>
        <p:txBody>
          <a:bodyPr>
            <a:normAutofit fontScale="90000"/>
          </a:bodyPr>
          <a:lstStyle/>
          <a:p>
            <a:pPr eaLnBrk="1" fontAlgn="auto" hangingPunct="1">
              <a:spcAft>
                <a:spcPts val="0"/>
              </a:spcAft>
              <a:defRPr/>
            </a:pPr>
            <a:r>
              <a:rPr lang="en-US" sz="4400" dirty="0" smtClean="0">
                <a:solidFill>
                  <a:srgbClr val="3366FF"/>
                </a:solidFill>
              </a:rPr>
              <a:t>Does your program provide physical activity?</a:t>
            </a:r>
            <a:endParaRPr lang="en-US" sz="4400" dirty="0">
              <a:solidFill>
                <a:srgbClr val="3366FF"/>
              </a:solidFill>
              <a:ea typeface="+mj-ea"/>
              <a:cs typeface="+mj-cs"/>
            </a:endParaRPr>
          </a:p>
        </p:txBody>
      </p:sp>
      <p:sp>
        <p:nvSpPr>
          <p:cNvPr id="18435" name="Rectangle 4"/>
          <p:cNvSpPr>
            <a:spLocks noGrp="1" noChangeArrowheads="1"/>
          </p:cNvSpPr>
          <p:nvPr>
            <p:ph sz="half" idx="1"/>
          </p:nvPr>
        </p:nvSpPr>
        <p:spPr>
          <a:xfrm>
            <a:off x="457200" y="1828800"/>
            <a:ext cx="8229600" cy="4411663"/>
          </a:xfrm>
        </p:spPr>
        <p:txBody>
          <a:bodyPr/>
          <a:lstStyle/>
          <a:p>
            <a:pPr eaLnBrk="1" fontAlgn="auto" hangingPunct="1">
              <a:spcBef>
                <a:spcPct val="50000"/>
              </a:spcBef>
              <a:spcAft>
                <a:spcPts val="0"/>
              </a:spcAft>
              <a:buClr>
                <a:schemeClr val="bg1"/>
              </a:buClr>
              <a:buFontTx/>
              <a:buNone/>
              <a:defRPr/>
            </a:pPr>
            <a:r>
              <a:rPr lang="en-US" sz="3600" dirty="0" smtClean="0"/>
              <a:t>Most </a:t>
            </a:r>
            <a:r>
              <a:rPr lang="en-US" sz="3600" dirty="0"/>
              <a:t>children—particularly children at high risk of obesity—gain weight more rapidly when they are out of school during summer </a:t>
            </a:r>
            <a:r>
              <a:rPr lang="en-US" sz="3600" dirty="0" smtClean="0"/>
              <a:t>break.</a:t>
            </a:r>
            <a:endParaRPr lang="en-US" sz="2000" dirty="0">
              <a:latin typeface="Arial" charset="0"/>
              <a:ea typeface="+mn-ea"/>
              <a:cs typeface="+mn-cs"/>
            </a:endParaRPr>
          </a:p>
        </p:txBody>
      </p:sp>
    </p:spTree>
    <p:extLst>
      <p:ext uri="{BB962C8B-B14F-4D97-AF65-F5344CB8AC3E}">
        <p14:creationId xmlns:p14="http://schemas.microsoft.com/office/powerpoint/2010/main" val="321651163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ChangeArrowheads="1"/>
          </p:cNvSpPr>
          <p:nvPr/>
        </p:nvSpPr>
        <p:spPr bwMode="auto">
          <a:xfrm>
            <a:off x="533400" y="1524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endParaRPr lang="en-US" sz="4000">
              <a:solidFill>
                <a:srgbClr val="51A6C2"/>
              </a:solidFill>
              <a:latin typeface="Garamond" charset="0"/>
              <a:ea typeface="ＭＳ Ｐゴシック" charset="0"/>
              <a:cs typeface="ＭＳ Ｐゴシック" charset="0"/>
            </a:endParaRPr>
          </a:p>
        </p:txBody>
      </p:sp>
      <p:sp>
        <p:nvSpPr>
          <p:cNvPr id="31747" name="Rectangle 5"/>
          <p:cNvSpPr>
            <a:spLocks noGrp="1" noChangeArrowheads="1"/>
          </p:cNvSpPr>
          <p:nvPr>
            <p:ph type="title"/>
          </p:nvPr>
        </p:nvSpPr>
        <p:spPr>
          <a:xfrm>
            <a:off x="457200" y="381000"/>
            <a:ext cx="8229600" cy="1143000"/>
          </a:xfrm>
        </p:spPr>
        <p:txBody>
          <a:bodyPr>
            <a:normAutofit fontScale="90000"/>
          </a:bodyPr>
          <a:lstStyle/>
          <a:p>
            <a:pPr eaLnBrk="1" fontAlgn="auto" hangingPunct="1">
              <a:spcAft>
                <a:spcPts val="0"/>
              </a:spcAft>
              <a:defRPr/>
            </a:pPr>
            <a:r>
              <a:rPr lang="en-US" sz="4400" dirty="0" smtClean="0">
                <a:solidFill>
                  <a:srgbClr val="3366FF"/>
                </a:solidFill>
                <a:ea typeface="+mj-ea"/>
                <a:cs typeface="+mj-cs"/>
              </a:rPr>
              <a:t>Does your program provide learning opportunities?</a:t>
            </a:r>
            <a:endParaRPr lang="en-US" sz="4400" dirty="0">
              <a:solidFill>
                <a:srgbClr val="3366FF"/>
              </a:solidFill>
              <a:ea typeface="+mj-ea"/>
              <a:cs typeface="+mj-cs"/>
            </a:endParaRPr>
          </a:p>
        </p:txBody>
      </p:sp>
      <p:sp>
        <p:nvSpPr>
          <p:cNvPr id="18435" name="Rectangle 4"/>
          <p:cNvSpPr>
            <a:spLocks noGrp="1" noChangeArrowheads="1"/>
          </p:cNvSpPr>
          <p:nvPr>
            <p:ph sz="half" idx="1"/>
          </p:nvPr>
        </p:nvSpPr>
        <p:spPr>
          <a:xfrm>
            <a:off x="457200" y="1828800"/>
            <a:ext cx="8229600" cy="3581400"/>
          </a:xfrm>
        </p:spPr>
        <p:txBody>
          <a:bodyPr/>
          <a:lstStyle/>
          <a:p>
            <a:pPr eaLnBrk="1" fontAlgn="auto" hangingPunct="1">
              <a:spcBef>
                <a:spcPct val="50000"/>
              </a:spcBef>
              <a:spcAft>
                <a:spcPts val="0"/>
              </a:spcAft>
              <a:buClr>
                <a:schemeClr val="bg1"/>
              </a:buClr>
              <a:buFontTx/>
              <a:buNone/>
              <a:defRPr/>
            </a:pPr>
            <a:r>
              <a:rPr lang="en-US" sz="4400" b="1" dirty="0" smtClean="0">
                <a:latin typeface="Arial" charset="0"/>
                <a:ea typeface="+mn-ea"/>
                <a:cs typeface="+mn-cs"/>
              </a:rPr>
              <a:t>All </a:t>
            </a:r>
            <a:r>
              <a:rPr lang="en-US" sz="4400" b="1" dirty="0">
                <a:latin typeface="Arial" charset="0"/>
                <a:ea typeface="+mn-ea"/>
                <a:cs typeface="+mn-cs"/>
              </a:rPr>
              <a:t>young people</a:t>
            </a:r>
            <a:r>
              <a:rPr lang="en-US" sz="4400" dirty="0">
                <a:latin typeface="Arial" charset="0"/>
                <a:ea typeface="+mn-ea"/>
                <a:cs typeface="+mn-cs"/>
              </a:rPr>
              <a:t> experience learning losses when they do not engage in learning activities during the summer.</a:t>
            </a:r>
            <a:endParaRPr lang="en-US" sz="2000" dirty="0">
              <a:latin typeface="Arial" charset="0"/>
              <a:ea typeface="+mn-ea"/>
              <a:cs typeface="+mn-cs"/>
            </a:endParaRPr>
          </a:p>
        </p:txBody>
      </p:sp>
    </p:spTree>
    <p:extLst>
      <p:ext uri="{BB962C8B-B14F-4D97-AF65-F5344CB8AC3E}">
        <p14:creationId xmlns:p14="http://schemas.microsoft.com/office/powerpoint/2010/main" val="102418455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ChangeArrowheads="1"/>
          </p:cNvSpPr>
          <p:nvPr/>
        </p:nvSpPr>
        <p:spPr bwMode="auto">
          <a:xfrm>
            <a:off x="533400" y="1524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endParaRPr lang="en-US" sz="4000">
              <a:solidFill>
                <a:srgbClr val="51A6C2"/>
              </a:solidFill>
              <a:latin typeface="Garamond" charset="0"/>
              <a:ea typeface="ＭＳ Ｐゴシック" charset="0"/>
              <a:cs typeface="ＭＳ Ｐゴシック" charset="0"/>
            </a:endParaRPr>
          </a:p>
        </p:txBody>
      </p:sp>
      <p:sp>
        <p:nvSpPr>
          <p:cNvPr id="31747" name="Rectangle 5"/>
          <p:cNvSpPr>
            <a:spLocks noGrp="1" noChangeArrowheads="1"/>
          </p:cNvSpPr>
          <p:nvPr>
            <p:ph type="title"/>
          </p:nvPr>
        </p:nvSpPr>
        <p:spPr>
          <a:xfrm>
            <a:off x="457200" y="381000"/>
            <a:ext cx="8229600" cy="1143000"/>
          </a:xfrm>
        </p:spPr>
        <p:txBody>
          <a:bodyPr>
            <a:normAutofit fontScale="90000"/>
          </a:bodyPr>
          <a:lstStyle/>
          <a:p>
            <a:pPr eaLnBrk="1" fontAlgn="auto" hangingPunct="1">
              <a:spcAft>
                <a:spcPts val="0"/>
              </a:spcAft>
              <a:defRPr/>
            </a:pPr>
            <a:r>
              <a:rPr lang="en-US" sz="4400" dirty="0" smtClean="0">
                <a:solidFill>
                  <a:srgbClr val="3366FF"/>
                </a:solidFill>
              </a:rPr>
              <a:t>Does your program target important learning skills?</a:t>
            </a:r>
            <a:endParaRPr lang="en-US" sz="4400" dirty="0">
              <a:solidFill>
                <a:srgbClr val="3366FF"/>
              </a:solidFill>
              <a:ea typeface="+mj-ea"/>
              <a:cs typeface="+mj-cs"/>
            </a:endParaRPr>
          </a:p>
        </p:txBody>
      </p:sp>
      <p:sp>
        <p:nvSpPr>
          <p:cNvPr id="18435" name="Rectangle 4"/>
          <p:cNvSpPr>
            <a:spLocks noGrp="1" noChangeArrowheads="1"/>
          </p:cNvSpPr>
          <p:nvPr>
            <p:ph sz="half" idx="1"/>
          </p:nvPr>
        </p:nvSpPr>
        <p:spPr>
          <a:xfrm>
            <a:off x="457200" y="1828800"/>
            <a:ext cx="8229600" cy="4364038"/>
          </a:xfrm>
        </p:spPr>
        <p:txBody>
          <a:bodyPr>
            <a:noAutofit/>
          </a:bodyPr>
          <a:lstStyle/>
          <a:p>
            <a:pPr eaLnBrk="1" fontAlgn="auto" hangingPunct="1">
              <a:spcBef>
                <a:spcPct val="50000"/>
              </a:spcBef>
              <a:spcAft>
                <a:spcPts val="0"/>
              </a:spcAft>
              <a:buClr>
                <a:schemeClr val="bg1"/>
              </a:buClr>
              <a:buFontTx/>
              <a:buNone/>
              <a:defRPr/>
            </a:pPr>
            <a:r>
              <a:rPr lang="en-US" sz="3000" b="1" dirty="0" smtClean="0"/>
              <a:t>Most </a:t>
            </a:r>
            <a:r>
              <a:rPr lang="en-US" sz="3000" b="1" dirty="0"/>
              <a:t>students lose about two months </a:t>
            </a:r>
            <a:r>
              <a:rPr lang="en-US" sz="3000" dirty="0"/>
              <a:t>of grade level equivalency in mathematical computation skills over the summer </a:t>
            </a:r>
            <a:r>
              <a:rPr lang="en-US" sz="3000" dirty="0" smtClean="0"/>
              <a:t>months.</a:t>
            </a:r>
            <a:endParaRPr lang="en-US" sz="3000" dirty="0"/>
          </a:p>
          <a:p>
            <a:pPr eaLnBrk="1" fontAlgn="auto" hangingPunct="1">
              <a:spcBef>
                <a:spcPct val="50000"/>
              </a:spcBef>
              <a:spcAft>
                <a:spcPts val="0"/>
              </a:spcAft>
              <a:buClr>
                <a:schemeClr val="bg1"/>
              </a:buClr>
              <a:buFontTx/>
              <a:buNone/>
              <a:defRPr/>
            </a:pPr>
            <a:r>
              <a:rPr lang="en-US" sz="3000" dirty="0" smtClean="0"/>
              <a:t>Low</a:t>
            </a:r>
            <a:r>
              <a:rPr lang="en-US" sz="3000" dirty="0"/>
              <a:t>-income students also lose more than </a:t>
            </a:r>
            <a:r>
              <a:rPr lang="en-US" sz="3000" b="1" dirty="0"/>
              <a:t>two months in reading achievement,</a:t>
            </a:r>
            <a:r>
              <a:rPr lang="en-US" sz="3000" dirty="0"/>
              <a:t> despite the fact that their middle-class peers make slight </a:t>
            </a:r>
            <a:r>
              <a:rPr lang="en-US" sz="3000" dirty="0" smtClean="0"/>
              <a:t>gains.</a:t>
            </a:r>
            <a:endParaRPr lang="en-US" sz="3000" dirty="0">
              <a:latin typeface="Arial" charset="0"/>
              <a:ea typeface="+mn-ea"/>
              <a:cs typeface="+mn-cs"/>
            </a:endParaRPr>
          </a:p>
        </p:txBody>
      </p:sp>
    </p:spTree>
    <p:extLst>
      <p:ext uri="{BB962C8B-B14F-4D97-AF65-F5344CB8AC3E}">
        <p14:creationId xmlns:p14="http://schemas.microsoft.com/office/powerpoint/2010/main" val="265195493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533400" y="1524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endParaRPr lang="en-US" sz="4000">
              <a:solidFill>
                <a:srgbClr val="51A6C2"/>
              </a:solidFill>
              <a:latin typeface="Garamond" charset="0"/>
              <a:ea typeface="ＭＳ Ｐゴシック" charset="0"/>
              <a:cs typeface="ＭＳ Ｐゴシック" charset="0"/>
            </a:endParaRPr>
          </a:p>
        </p:txBody>
      </p:sp>
      <p:sp>
        <p:nvSpPr>
          <p:cNvPr id="31747" name="Rectangle 5"/>
          <p:cNvSpPr>
            <a:spLocks noGrp="1" noChangeArrowheads="1"/>
          </p:cNvSpPr>
          <p:nvPr>
            <p:ph type="title"/>
          </p:nvPr>
        </p:nvSpPr>
        <p:spPr>
          <a:xfrm>
            <a:off x="457200" y="381000"/>
            <a:ext cx="8229600" cy="1143000"/>
          </a:xfrm>
        </p:spPr>
        <p:txBody>
          <a:bodyPr>
            <a:normAutofit fontScale="90000"/>
          </a:bodyPr>
          <a:lstStyle/>
          <a:p>
            <a:pPr eaLnBrk="1" fontAlgn="auto" hangingPunct="1">
              <a:spcAft>
                <a:spcPts val="0"/>
              </a:spcAft>
              <a:defRPr/>
            </a:pPr>
            <a:r>
              <a:rPr lang="en-US" sz="4400" dirty="0" smtClean="0">
                <a:solidFill>
                  <a:srgbClr val="3366FF"/>
                </a:solidFill>
              </a:rPr>
              <a:t>Does your program ensure access?</a:t>
            </a:r>
            <a:endParaRPr lang="en-US" sz="4400" dirty="0">
              <a:solidFill>
                <a:srgbClr val="3366FF"/>
              </a:solidFill>
              <a:ea typeface="+mj-ea"/>
              <a:cs typeface="+mj-cs"/>
            </a:endParaRPr>
          </a:p>
        </p:txBody>
      </p:sp>
      <p:sp>
        <p:nvSpPr>
          <p:cNvPr id="18435" name="Rectangle 4"/>
          <p:cNvSpPr>
            <a:spLocks noGrp="1" noChangeArrowheads="1"/>
          </p:cNvSpPr>
          <p:nvPr>
            <p:ph sz="half" idx="1"/>
          </p:nvPr>
        </p:nvSpPr>
        <p:spPr>
          <a:xfrm>
            <a:off x="457200" y="1828800"/>
            <a:ext cx="8229600" cy="4521200"/>
          </a:xfrm>
        </p:spPr>
        <p:txBody>
          <a:bodyPr>
            <a:normAutofit fontScale="85000" lnSpcReduction="20000"/>
          </a:bodyPr>
          <a:lstStyle/>
          <a:p>
            <a:pPr eaLnBrk="1" fontAlgn="auto" hangingPunct="1">
              <a:spcBef>
                <a:spcPct val="50000"/>
              </a:spcBef>
              <a:spcAft>
                <a:spcPts val="0"/>
              </a:spcAft>
              <a:buClr>
                <a:schemeClr val="bg1"/>
              </a:buClr>
              <a:buFontTx/>
              <a:buNone/>
              <a:defRPr/>
            </a:pPr>
            <a:r>
              <a:rPr lang="en-US" sz="3900" b="1" dirty="0" smtClean="0"/>
              <a:t>More </a:t>
            </a:r>
            <a:r>
              <a:rPr lang="en-US" sz="3900" b="1" dirty="0"/>
              <a:t>than half of the achievement gap </a:t>
            </a:r>
            <a:r>
              <a:rPr lang="en-US" sz="3900" dirty="0"/>
              <a:t>between lower- and higher-income youth can be explained by unequal access to summer learning opportunities. </a:t>
            </a:r>
            <a:endParaRPr lang="en-US" sz="3900" dirty="0" smtClean="0"/>
          </a:p>
          <a:p>
            <a:pPr eaLnBrk="1" fontAlgn="auto" hangingPunct="1">
              <a:spcBef>
                <a:spcPct val="50000"/>
              </a:spcBef>
              <a:spcAft>
                <a:spcPts val="0"/>
              </a:spcAft>
              <a:buClr>
                <a:schemeClr val="bg1"/>
              </a:buClr>
              <a:buFontTx/>
              <a:buNone/>
              <a:defRPr/>
            </a:pPr>
            <a:endParaRPr lang="en-US" sz="3900" dirty="0"/>
          </a:p>
          <a:p>
            <a:pPr eaLnBrk="1" fontAlgn="auto" hangingPunct="1">
              <a:spcBef>
                <a:spcPct val="50000"/>
              </a:spcBef>
              <a:spcAft>
                <a:spcPts val="0"/>
              </a:spcAft>
              <a:buClr>
                <a:schemeClr val="bg1"/>
              </a:buClr>
              <a:buFontTx/>
              <a:buNone/>
              <a:defRPr/>
            </a:pPr>
            <a:r>
              <a:rPr lang="en-US" sz="3900" dirty="0" smtClean="0"/>
              <a:t>As </a:t>
            </a:r>
            <a:r>
              <a:rPr lang="en-US" sz="3900" dirty="0"/>
              <a:t>a result, low-income youth are less likely to graduate from high school or enter </a:t>
            </a:r>
            <a:r>
              <a:rPr lang="en-US" sz="3900" dirty="0" smtClean="0"/>
              <a:t>college.</a:t>
            </a:r>
            <a:endParaRPr lang="en-US" sz="2200" dirty="0">
              <a:latin typeface="Arial" charset="0"/>
              <a:ea typeface="+mn-ea"/>
              <a:cs typeface="+mn-cs"/>
            </a:endParaRPr>
          </a:p>
        </p:txBody>
      </p:sp>
    </p:spTree>
    <p:extLst>
      <p:ext uri="{BB962C8B-B14F-4D97-AF65-F5344CB8AC3E}">
        <p14:creationId xmlns:p14="http://schemas.microsoft.com/office/powerpoint/2010/main" val="122695613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D16207"/>
      </a:dk2>
      <a:lt2>
        <a:srgbClr val="F0B31E"/>
      </a:lt2>
      <a:accent1>
        <a:srgbClr val="51A6C2"/>
      </a:accent1>
      <a:accent2>
        <a:srgbClr val="51C2A9"/>
      </a:accent2>
      <a:accent3>
        <a:srgbClr val="7EC251"/>
      </a:accent3>
      <a:accent4>
        <a:srgbClr val="E1DC53"/>
      </a:accent4>
      <a:accent5>
        <a:srgbClr val="B54721"/>
      </a:accent5>
      <a:accent6>
        <a:srgbClr val="A16BB1"/>
      </a:accent6>
      <a:hlink>
        <a:srgbClr val="A40A06"/>
      </a:hlink>
      <a:folHlink>
        <a:srgbClr val="837F16"/>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Summer">
      <a:fillStyleLst>
        <a:solidFill>
          <a:schemeClr val="phClr"/>
        </a:solidFill>
        <a:solidFill>
          <a:schemeClr val="phClr">
            <a:tint val="90000"/>
            <a:satMod val="135000"/>
          </a:schemeClr>
        </a:solidFill>
        <a:solidFill>
          <a:schemeClr val="phClr">
            <a:shade val="80000"/>
            <a:satMod val="110000"/>
          </a:schemeClr>
        </a:solidFill>
      </a:fillStyleLst>
      <a:lnStyleLst>
        <a:ln w="9525" cap="flat" cmpd="sng" algn="ctr">
          <a:solidFill>
            <a:schemeClr val="phClr">
              <a:satMod val="135000"/>
            </a:schemeClr>
          </a:solidFill>
          <a:prstDash val="solid"/>
        </a:ln>
        <a:ln w="25400" cap="flat" cmpd="sng" algn="ctr">
          <a:solidFill>
            <a:schemeClr val="phClr">
              <a:satMod val="150000"/>
            </a:schemeClr>
          </a:solidFill>
          <a:prstDash val="solid"/>
        </a:ln>
        <a:ln w="38100" cap="flat" cmpd="sng" algn="ctr">
          <a:solidFill>
            <a:schemeClr val="phClr">
              <a:satMod val="150000"/>
            </a:schemeClr>
          </a:solidFill>
          <a:prstDash val="solid"/>
        </a:ln>
      </a:lnStyleLst>
      <a:effectStyleLst>
        <a:effectStyle>
          <a:effectLst/>
        </a:effectStyle>
        <a:effectStyle>
          <a:effectLst>
            <a:outerShdw blurRad="76200" sx="101000" sy="101000" algn="ctr" rotWithShape="0">
              <a:srgbClr val="000000">
                <a:alpha val="50000"/>
              </a:srgbClr>
            </a:outerShdw>
            <a:reflection blurRad="12700" stA="20000" endPos="35000" dist="63500" dir="5400000" sy="-100000" rotWithShape="0"/>
          </a:effectLst>
        </a:effectStyle>
        <a:effectStyle>
          <a:effectLst>
            <a:outerShdw blurRad="127000" sx="103000" sy="103000" algn="ctr" rotWithShape="0">
              <a:srgbClr val="FFFFFF">
                <a:alpha val="65000"/>
              </a:srgbClr>
            </a:outerShdw>
          </a:effectLst>
          <a:scene3d>
            <a:camera prst="orthographicFront">
              <a:rot lat="0" lon="0" rev="0"/>
            </a:camera>
            <a:lightRig rig="morning" dir="t">
              <a:rot lat="0" lon="0" rev="12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gs>
            <a:gs pos="100000">
              <a:schemeClr val="tx2"/>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TotalTime>
  <Words>1372</Words>
  <Application>Microsoft Office PowerPoint</Application>
  <PresentationFormat>On-screen Show (4:3)</PresentationFormat>
  <Paragraphs>111</Paragraphs>
  <Slides>13</Slides>
  <Notes>13</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Calibri</vt:lpstr>
      <vt:lpstr>Century Gothic</vt:lpstr>
      <vt:lpstr>Garamond</vt:lpstr>
      <vt:lpstr>Wingdings</vt:lpstr>
      <vt:lpstr>Summer</vt:lpstr>
      <vt:lpstr>Engaging Families in the Summer</vt:lpstr>
      <vt:lpstr>Compared to your school year program, what’s different about your summer program?</vt:lpstr>
      <vt:lpstr>Does your program meet families’ needs?</vt:lpstr>
      <vt:lpstr>Does your program reach a maximum number of children?</vt:lpstr>
      <vt:lpstr>Does your program provide healthy meals and snacks?</vt:lpstr>
      <vt:lpstr>Does your program provide physical activity?</vt:lpstr>
      <vt:lpstr>Does your program provide learning opportunities?</vt:lpstr>
      <vt:lpstr>Does your program target important learning skills?</vt:lpstr>
      <vt:lpstr>Does your program ensure access?</vt:lpstr>
      <vt:lpstr>How does your program engage families in the summer?</vt:lpstr>
      <vt:lpstr>Reading Achievement for Kids from Low Income vs Middle Income Backgrounds</vt:lpstr>
      <vt:lpstr>Three things you can do to promote summer family engagement</vt:lpstr>
      <vt:lpstr>Summer Learning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Brady</dc:creator>
  <cp:lastModifiedBy>Christensen, Mandy</cp:lastModifiedBy>
  <cp:revision>13</cp:revision>
  <dcterms:created xsi:type="dcterms:W3CDTF">2014-06-22T12:58:37Z</dcterms:created>
  <dcterms:modified xsi:type="dcterms:W3CDTF">2014-11-13T17:41:08Z</dcterms:modified>
</cp:coreProperties>
</file>